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9"/>
  </p:notesMasterIdLst>
  <p:sldIdLst>
    <p:sldId id="256" r:id="rId3"/>
    <p:sldId id="260" r:id="rId4"/>
    <p:sldId id="261" r:id="rId5"/>
    <p:sldId id="264" r:id="rId6"/>
    <p:sldId id="424" r:id="rId7"/>
    <p:sldId id="482" r:id="rId8"/>
    <p:sldId id="421" r:id="rId9"/>
    <p:sldId id="277" r:id="rId10"/>
    <p:sldId id="431" r:id="rId11"/>
    <p:sldId id="259" r:id="rId12"/>
    <p:sldId id="483" r:id="rId13"/>
    <p:sldId id="270" r:id="rId14"/>
    <p:sldId id="271" r:id="rId15"/>
    <p:sldId id="272" r:id="rId16"/>
    <p:sldId id="273" r:id="rId17"/>
    <p:sldId id="274" r:id="rId18"/>
    <p:sldId id="275" r:id="rId19"/>
    <p:sldId id="276" r:id="rId20"/>
    <p:sldId id="484" r:id="rId21"/>
    <p:sldId id="278" r:id="rId22"/>
    <p:sldId id="279" r:id="rId23"/>
    <p:sldId id="280" r:id="rId24"/>
    <p:sldId id="281" r:id="rId25"/>
    <p:sldId id="282" r:id="rId26"/>
    <p:sldId id="283" r:id="rId27"/>
    <p:sldId id="286" r:id="rId28"/>
    <p:sldId id="288" r:id="rId29"/>
    <p:sldId id="289" r:id="rId30"/>
    <p:sldId id="290" r:id="rId31"/>
    <p:sldId id="291" r:id="rId32"/>
    <p:sldId id="292" r:id="rId33"/>
    <p:sldId id="294" r:id="rId34"/>
    <p:sldId id="295" r:id="rId35"/>
    <p:sldId id="296" r:id="rId36"/>
    <p:sldId id="297" r:id="rId37"/>
    <p:sldId id="298" r:id="rId38"/>
    <p:sldId id="299" r:id="rId39"/>
    <p:sldId id="300" r:id="rId40"/>
    <p:sldId id="287" r:id="rId41"/>
    <p:sldId id="301" r:id="rId42"/>
    <p:sldId id="302" r:id="rId43"/>
    <p:sldId id="303" r:id="rId44"/>
    <p:sldId id="304" r:id="rId45"/>
    <p:sldId id="305" r:id="rId46"/>
    <p:sldId id="293" r:id="rId47"/>
    <p:sldId id="306" r:id="rId48"/>
    <p:sldId id="307" r:id="rId49"/>
    <p:sldId id="308" r:id="rId50"/>
    <p:sldId id="310" r:id="rId51"/>
    <p:sldId id="486" r:id="rId52"/>
    <p:sldId id="257" r:id="rId53"/>
    <p:sldId id="487" r:id="rId54"/>
    <p:sldId id="488" r:id="rId55"/>
    <p:sldId id="489" r:id="rId56"/>
    <p:sldId id="490" r:id="rId57"/>
    <p:sldId id="491" r:id="rId58"/>
    <p:sldId id="492" r:id="rId59"/>
    <p:sldId id="494" r:id="rId60"/>
    <p:sldId id="495" r:id="rId61"/>
    <p:sldId id="496" r:id="rId62"/>
    <p:sldId id="266" r:id="rId63"/>
    <p:sldId id="258" r:id="rId64"/>
    <p:sldId id="267" r:id="rId65"/>
    <p:sldId id="269" r:id="rId66"/>
    <p:sldId id="497" r:id="rId67"/>
    <p:sldId id="498" r:id="rId68"/>
    <p:sldId id="499" r:id="rId69"/>
    <p:sldId id="500" r:id="rId70"/>
    <p:sldId id="501" r:id="rId71"/>
    <p:sldId id="502" r:id="rId72"/>
    <p:sldId id="503" r:id="rId73"/>
    <p:sldId id="284" r:id="rId74"/>
    <p:sldId id="504" r:id="rId75"/>
    <p:sldId id="263" r:id="rId76"/>
    <p:sldId id="505" r:id="rId77"/>
    <p:sldId id="265" r:id="rId78"/>
    <p:sldId id="506" r:id="rId79"/>
    <p:sldId id="268" r:id="rId80"/>
    <p:sldId id="507" r:id="rId81"/>
    <p:sldId id="508" r:id="rId82"/>
    <p:sldId id="509" r:id="rId83"/>
    <p:sldId id="510" r:id="rId84"/>
    <p:sldId id="511" r:id="rId85"/>
    <p:sldId id="512" r:id="rId86"/>
    <p:sldId id="513" r:id="rId87"/>
    <p:sldId id="514" r:id="rId88"/>
    <p:sldId id="515" r:id="rId89"/>
    <p:sldId id="516" r:id="rId90"/>
    <p:sldId id="517" r:id="rId91"/>
    <p:sldId id="518" r:id="rId92"/>
    <p:sldId id="285" r:id="rId93"/>
    <p:sldId id="519" r:id="rId94"/>
    <p:sldId id="520" r:id="rId95"/>
    <p:sldId id="521" r:id="rId96"/>
    <p:sldId id="522" r:id="rId97"/>
    <p:sldId id="523" r:id="rId98"/>
    <p:sldId id="524" r:id="rId99"/>
    <p:sldId id="525" r:id="rId100"/>
    <p:sldId id="526" r:id="rId101"/>
    <p:sldId id="527" r:id="rId102"/>
    <p:sldId id="529" r:id="rId103"/>
    <p:sldId id="530" r:id="rId104"/>
    <p:sldId id="531" r:id="rId105"/>
    <p:sldId id="532" r:id="rId106"/>
    <p:sldId id="533" r:id="rId107"/>
    <p:sldId id="534" r:id="rId108"/>
    <p:sldId id="535" r:id="rId109"/>
    <p:sldId id="536" r:id="rId110"/>
    <p:sldId id="537" r:id="rId111"/>
    <p:sldId id="538" r:id="rId112"/>
    <p:sldId id="539" r:id="rId113"/>
    <p:sldId id="540" r:id="rId114"/>
    <p:sldId id="541" r:id="rId115"/>
    <p:sldId id="542" r:id="rId116"/>
    <p:sldId id="544" r:id="rId117"/>
    <p:sldId id="545" r:id="rId118"/>
    <p:sldId id="546" r:id="rId119"/>
    <p:sldId id="547" r:id="rId120"/>
    <p:sldId id="548" r:id="rId121"/>
    <p:sldId id="549" r:id="rId122"/>
    <p:sldId id="550" r:id="rId123"/>
    <p:sldId id="551" r:id="rId124"/>
    <p:sldId id="552" r:id="rId125"/>
    <p:sldId id="553" r:id="rId126"/>
    <p:sldId id="555" r:id="rId127"/>
    <p:sldId id="556" r:id="rId128"/>
    <p:sldId id="557" r:id="rId129"/>
    <p:sldId id="558" r:id="rId130"/>
    <p:sldId id="559" r:id="rId131"/>
    <p:sldId id="560" r:id="rId132"/>
    <p:sldId id="561" r:id="rId133"/>
    <p:sldId id="563" r:id="rId134"/>
    <p:sldId id="564" r:id="rId135"/>
    <p:sldId id="565" r:id="rId136"/>
    <p:sldId id="566" r:id="rId137"/>
    <p:sldId id="456" r:id="rId138"/>
    <p:sldId id="449" r:id="rId139"/>
    <p:sldId id="450" r:id="rId140"/>
    <p:sldId id="451" r:id="rId141"/>
    <p:sldId id="452" r:id="rId142"/>
    <p:sldId id="567" r:id="rId143"/>
    <p:sldId id="568" r:id="rId144"/>
    <p:sldId id="569" r:id="rId145"/>
    <p:sldId id="570" r:id="rId146"/>
    <p:sldId id="571" r:id="rId147"/>
    <p:sldId id="572" r:id="rId148"/>
    <p:sldId id="573" r:id="rId149"/>
    <p:sldId id="574" r:id="rId150"/>
    <p:sldId id="575" r:id="rId151"/>
    <p:sldId id="576" r:id="rId152"/>
    <p:sldId id="905" r:id="rId153"/>
    <p:sldId id="876" r:id="rId154"/>
    <p:sldId id="883" r:id="rId155"/>
    <p:sldId id="889" r:id="rId156"/>
    <p:sldId id="885" r:id="rId157"/>
    <p:sldId id="884" r:id="rId158"/>
    <p:sldId id="901" r:id="rId159"/>
    <p:sldId id="907" r:id="rId160"/>
    <p:sldId id="877" r:id="rId161"/>
    <p:sldId id="878" r:id="rId162"/>
    <p:sldId id="886" r:id="rId163"/>
    <p:sldId id="879" r:id="rId164"/>
    <p:sldId id="887" r:id="rId165"/>
    <p:sldId id="888" r:id="rId166"/>
    <p:sldId id="880" r:id="rId167"/>
    <p:sldId id="900" r:id="rId168"/>
    <p:sldId id="881" r:id="rId169"/>
    <p:sldId id="896" r:id="rId170"/>
    <p:sldId id="897" r:id="rId171"/>
    <p:sldId id="893" r:id="rId172"/>
    <p:sldId id="895" r:id="rId173"/>
    <p:sldId id="908" r:id="rId174"/>
    <p:sldId id="909" r:id="rId175"/>
    <p:sldId id="910" r:id="rId176"/>
    <p:sldId id="911" r:id="rId177"/>
    <p:sldId id="912" r:id="rId178"/>
    <p:sldId id="913" r:id="rId179"/>
    <p:sldId id="914" r:id="rId180"/>
    <p:sldId id="915" r:id="rId181"/>
    <p:sldId id="916" r:id="rId182"/>
    <p:sldId id="917" r:id="rId183"/>
    <p:sldId id="918" r:id="rId184"/>
    <p:sldId id="919" r:id="rId185"/>
    <p:sldId id="920" r:id="rId186"/>
    <p:sldId id="921" r:id="rId187"/>
    <p:sldId id="922" r:id="rId188"/>
    <p:sldId id="923" r:id="rId189"/>
    <p:sldId id="924" r:id="rId190"/>
    <p:sldId id="925" r:id="rId191"/>
    <p:sldId id="926" r:id="rId192"/>
    <p:sldId id="927" r:id="rId193"/>
    <p:sldId id="928" r:id="rId194"/>
    <p:sldId id="929" r:id="rId195"/>
    <p:sldId id="930" r:id="rId196"/>
    <p:sldId id="931" r:id="rId197"/>
    <p:sldId id="932" r:id="rId198"/>
    <p:sldId id="933" r:id="rId199"/>
    <p:sldId id="934" r:id="rId200"/>
    <p:sldId id="935" r:id="rId201"/>
    <p:sldId id="936" r:id="rId202"/>
    <p:sldId id="937" r:id="rId203"/>
    <p:sldId id="938" r:id="rId204"/>
    <p:sldId id="939" r:id="rId205"/>
    <p:sldId id="940" r:id="rId206"/>
    <p:sldId id="941" r:id="rId207"/>
    <p:sldId id="942" r:id="rId208"/>
    <p:sldId id="943" r:id="rId209"/>
    <p:sldId id="944" r:id="rId210"/>
    <p:sldId id="945" r:id="rId211"/>
    <p:sldId id="946" r:id="rId212"/>
    <p:sldId id="947" r:id="rId213"/>
    <p:sldId id="948" r:id="rId214"/>
    <p:sldId id="949" r:id="rId215"/>
    <p:sldId id="950" r:id="rId216"/>
    <p:sldId id="951" r:id="rId217"/>
    <p:sldId id="952" r:id="rId218"/>
    <p:sldId id="953" r:id="rId219"/>
    <p:sldId id="954" r:id="rId220"/>
    <p:sldId id="955" r:id="rId221"/>
    <p:sldId id="956" r:id="rId222"/>
    <p:sldId id="957" r:id="rId223"/>
    <p:sldId id="958" r:id="rId224"/>
    <p:sldId id="959" r:id="rId225"/>
    <p:sldId id="960" r:id="rId226"/>
    <p:sldId id="961" r:id="rId227"/>
    <p:sldId id="962" r:id="rId228"/>
    <p:sldId id="963" r:id="rId229"/>
    <p:sldId id="964" r:id="rId230"/>
    <p:sldId id="965" r:id="rId231"/>
    <p:sldId id="966" r:id="rId232"/>
    <p:sldId id="967" r:id="rId233"/>
    <p:sldId id="968" r:id="rId234"/>
    <p:sldId id="969" r:id="rId235"/>
    <p:sldId id="970" r:id="rId236"/>
    <p:sldId id="578" r:id="rId237"/>
    <p:sldId id="579" r:id="rId238"/>
    <p:sldId id="971" r:id="rId239"/>
    <p:sldId id="972" r:id="rId240"/>
    <p:sldId id="973" r:id="rId241"/>
    <p:sldId id="974" r:id="rId242"/>
    <p:sldId id="975" r:id="rId243"/>
    <p:sldId id="976" r:id="rId244"/>
    <p:sldId id="977" r:id="rId245"/>
    <p:sldId id="978" r:id="rId246"/>
    <p:sldId id="979" r:id="rId247"/>
    <p:sldId id="980" r:id="rId248"/>
    <p:sldId id="981" r:id="rId249"/>
    <p:sldId id="982" r:id="rId250"/>
    <p:sldId id="983" r:id="rId251"/>
    <p:sldId id="984" r:id="rId252"/>
    <p:sldId id="985" r:id="rId253"/>
    <p:sldId id="986" r:id="rId254"/>
    <p:sldId id="309" r:id="rId255"/>
    <p:sldId id="987" r:id="rId256"/>
    <p:sldId id="988" r:id="rId257"/>
    <p:sldId id="989" r:id="rId258"/>
    <p:sldId id="990" r:id="rId259"/>
    <p:sldId id="991" r:id="rId260"/>
    <p:sldId id="992" r:id="rId261"/>
    <p:sldId id="993" r:id="rId262"/>
    <p:sldId id="994" r:id="rId263"/>
    <p:sldId id="995" r:id="rId264"/>
    <p:sldId id="996" r:id="rId265"/>
    <p:sldId id="997" r:id="rId266"/>
    <p:sldId id="998" r:id="rId267"/>
    <p:sldId id="358" r:id="rId268"/>
    <p:sldId id="371" r:id="rId269"/>
    <p:sldId id="362" r:id="rId270"/>
    <p:sldId id="363" r:id="rId271"/>
    <p:sldId id="357" r:id="rId272"/>
    <p:sldId id="360" r:id="rId273"/>
    <p:sldId id="364" r:id="rId274"/>
    <p:sldId id="365" r:id="rId275"/>
    <p:sldId id="366" r:id="rId276"/>
    <p:sldId id="372" r:id="rId277"/>
    <p:sldId id="367" r:id="rId278"/>
    <p:sldId id="313" r:id="rId279"/>
    <p:sldId id="315" r:id="rId280"/>
    <p:sldId id="323" r:id="rId281"/>
    <p:sldId id="316" r:id="rId282"/>
    <p:sldId id="373" r:id="rId283"/>
    <p:sldId id="326" r:id="rId284"/>
    <p:sldId id="374" r:id="rId285"/>
    <p:sldId id="327" r:id="rId286"/>
    <p:sldId id="336" r:id="rId287"/>
    <p:sldId id="339" r:id="rId288"/>
    <p:sldId id="341" r:id="rId289"/>
    <p:sldId id="375" r:id="rId290"/>
    <p:sldId id="342" r:id="rId291"/>
    <p:sldId id="343" r:id="rId292"/>
    <p:sldId id="999" r:id="rId293"/>
    <p:sldId id="353" r:id="rId294"/>
    <p:sldId id="354" r:id="rId295"/>
    <p:sldId id="350" r:id="rId296"/>
    <p:sldId id="329" r:id="rId297"/>
    <p:sldId id="351" r:id="rId298"/>
    <p:sldId id="352" r:id="rId299"/>
    <p:sldId id="370" r:id="rId300"/>
    <p:sldId id="1000" r:id="rId301"/>
    <p:sldId id="1001" r:id="rId302"/>
    <p:sldId id="1002" r:id="rId303"/>
    <p:sldId id="311" r:id="rId304"/>
    <p:sldId id="312" r:id="rId305"/>
    <p:sldId id="1003" r:id="rId306"/>
    <p:sldId id="1004" r:id="rId307"/>
    <p:sldId id="1005" r:id="rId308"/>
    <p:sldId id="314" r:id="rId309"/>
    <p:sldId id="1006" r:id="rId310"/>
    <p:sldId id="1007" r:id="rId311"/>
    <p:sldId id="1008" r:id="rId312"/>
    <p:sldId id="317" r:id="rId313"/>
    <p:sldId id="1009" r:id="rId314"/>
    <p:sldId id="318" r:id="rId315"/>
    <p:sldId id="319" r:id="rId316"/>
    <p:sldId id="1010" r:id="rId317"/>
    <p:sldId id="1011" r:id="rId318"/>
    <p:sldId id="320" r:id="rId319"/>
    <p:sldId id="1012" r:id="rId320"/>
    <p:sldId id="321" r:id="rId321"/>
    <p:sldId id="322" r:id="rId322"/>
    <p:sldId id="1013" r:id="rId323"/>
    <p:sldId id="324" r:id="rId324"/>
    <p:sldId id="1014" r:id="rId325"/>
    <p:sldId id="325" r:id="rId326"/>
    <p:sldId id="1015" r:id="rId327"/>
    <p:sldId id="1016" r:id="rId328"/>
    <p:sldId id="1017" r:id="rId329"/>
    <p:sldId id="328" r:id="rId330"/>
    <p:sldId id="1018" r:id="rId331"/>
    <p:sldId id="1019" r:id="rId332"/>
    <p:sldId id="1020" r:id="rId333"/>
    <p:sldId id="1021" r:id="rId334"/>
    <p:sldId id="1022" r:id="rId335"/>
    <p:sldId id="1023" r:id="rId336"/>
    <p:sldId id="1024" r:id="rId337"/>
    <p:sldId id="1025" r:id="rId338"/>
    <p:sldId id="1026" r:id="rId339"/>
    <p:sldId id="1027" r:id="rId340"/>
    <p:sldId id="1028" r:id="rId341"/>
    <p:sldId id="1029" r:id="rId342"/>
    <p:sldId id="1030" r:id="rId343"/>
    <p:sldId id="1031" r:id="rId344"/>
    <p:sldId id="1032" r:id="rId345"/>
    <p:sldId id="1033" r:id="rId346"/>
    <p:sldId id="1034" r:id="rId347"/>
    <p:sldId id="1035" r:id="rId3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60A"/>
    <a:srgbClr val="028075"/>
    <a:srgbClr val="028079"/>
    <a:srgbClr val="027E79"/>
    <a:srgbClr val="027E6F"/>
    <a:srgbClr val="619C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p:scale>
          <a:sx n="67" d="100"/>
          <a:sy n="67" d="100"/>
        </p:scale>
        <p:origin x="64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presProps" Target="presProps.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viewProps" Target="view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tableStyles" Target="tableStyle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F34B0-76CD-4758-85EA-247134E094CA}" type="datetimeFigureOut">
              <a:rPr lang="en-US" smtClean="0"/>
              <a:t>6/8/2025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BC0B2-60FA-4240-91CA-B1855A14E4FB}" type="slidenum">
              <a:rPr lang="en-US" smtClean="0"/>
              <a:t>‹#›</a:t>
            </a:fld>
            <a:endParaRPr lang="en-US"/>
          </a:p>
        </p:txBody>
      </p:sp>
    </p:spTree>
    <p:extLst>
      <p:ext uri="{BB962C8B-B14F-4D97-AF65-F5344CB8AC3E}">
        <p14:creationId xmlns:p14="http://schemas.microsoft.com/office/powerpoint/2010/main" val="4084791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8BC0B2-60FA-4240-91CA-B1855A14E4FB}" type="slidenum">
              <a:rPr lang="en-US" smtClean="0"/>
              <a:t>1</a:t>
            </a:fld>
            <a:endParaRPr lang="en-US"/>
          </a:p>
        </p:txBody>
      </p:sp>
    </p:spTree>
    <p:extLst>
      <p:ext uri="{BB962C8B-B14F-4D97-AF65-F5344CB8AC3E}">
        <p14:creationId xmlns:p14="http://schemas.microsoft.com/office/powerpoint/2010/main" val="95862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A7D13-02BD-43EC-97E1-0CF3B5417F17}" type="slidenum">
              <a:rPr lang="en-US" smtClean="0"/>
              <a:t>103</a:t>
            </a:fld>
            <a:endParaRPr lang="en-US"/>
          </a:p>
        </p:txBody>
      </p:sp>
    </p:spTree>
    <p:extLst>
      <p:ext uri="{BB962C8B-B14F-4D97-AF65-F5344CB8AC3E}">
        <p14:creationId xmlns:p14="http://schemas.microsoft.com/office/powerpoint/2010/main" val="282238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56B7E-D028-4577-B3CE-7565C1DA8D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282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56B7E-D028-4577-B3CE-7565C1DA8D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03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56B7E-D028-4577-B3CE-7565C1DA8D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334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56B7E-D028-4577-B3CE-7565C1DA8D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88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D77934-3CB1-4883-B273-623C4F078B9D}" type="slidenum">
              <a:rPr lang="en-US" smtClean="0"/>
              <a:t>108</a:t>
            </a:fld>
            <a:endParaRPr lang="en-US"/>
          </a:p>
        </p:txBody>
      </p:sp>
    </p:spTree>
    <p:extLst>
      <p:ext uri="{BB962C8B-B14F-4D97-AF65-F5344CB8AC3E}">
        <p14:creationId xmlns:p14="http://schemas.microsoft.com/office/powerpoint/2010/main" val="181616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D77934-3CB1-4883-B273-623C4F078B9D}" type="slidenum">
              <a:rPr lang="en-US" smtClean="0"/>
              <a:t>109</a:t>
            </a:fld>
            <a:endParaRPr lang="en-US"/>
          </a:p>
        </p:txBody>
      </p:sp>
    </p:spTree>
    <p:extLst>
      <p:ext uri="{BB962C8B-B14F-4D97-AF65-F5344CB8AC3E}">
        <p14:creationId xmlns:p14="http://schemas.microsoft.com/office/powerpoint/2010/main" val="318815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D77934-3CB1-4883-B273-623C4F078B9D}" type="slidenum">
              <a:rPr lang="en-US" smtClean="0"/>
              <a:t>110</a:t>
            </a:fld>
            <a:endParaRPr lang="en-US"/>
          </a:p>
        </p:txBody>
      </p:sp>
    </p:spTree>
    <p:extLst>
      <p:ext uri="{BB962C8B-B14F-4D97-AF65-F5344CB8AC3E}">
        <p14:creationId xmlns:p14="http://schemas.microsoft.com/office/powerpoint/2010/main" val="1431532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D77934-3CB1-4883-B273-623C4F078B9D}" type="slidenum">
              <a:rPr lang="en-US" smtClean="0"/>
              <a:t>111</a:t>
            </a:fld>
            <a:endParaRPr lang="en-US"/>
          </a:p>
        </p:txBody>
      </p:sp>
    </p:spTree>
    <p:extLst>
      <p:ext uri="{BB962C8B-B14F-4D97-AF65-F5344CB8AC3E}">
        <p14:creationId xmlns:p14="http://schemas.microsoft.com/office/powerpoint/2010/main" val="3875026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C5C643-732D-4B68-AD24-72EBF460D439}" type="slidenum">
              <a:rPr lang="en-US" smtClean="0"/>
              <a:t>112</a:t>
            </a:fld>
            <a:endParaRPr lang="en-US"/>
          </a:p>
        </p:txBody>
      </p:sp>
    </p:spTree>
    <p:extLst>
      <p:ext uri="{BB962C8B-B14F-4D97-AF65-F5344CB8AC3E}">
        <p14:creationId xmlns:p14="http://schemas.microsoft.com/office/powerpoint/2010/main" val="60510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8BC0B2-60FA-4240-91CA-B1855A14E4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0EFB68CE-1AC4-AEA8-02F2-CE80988ED3C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2023</a:t>
            </a:r>
          </a:p>
        </p:txBody>
      </p:sp>
    </p:spTree>
    <p:extLst>
      <p:ext uri="{BB962C8B-B14F-4D97-AF65-F5344CB8AC3E}">
        <p14:creationId xmlns:p14="http://schemas.microsoft.com/office/powerpoint/2010/main" val="3025682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C5C643-732D-4B68-AD24-72EBF460D439}" type="slidenum">
              <a:rPr lang="en-US" smtClean="0"/>
              <a:t>113</a:t>
            </a:fld>
            <a:endParaRPr lang="en-US"/>
          </a:p>
        </p:txBody>
      </p:sp>
    </p:spTree>
    <p:extLst>
      <p:ext uri="{BB962C8B-B14F-4D97-AF65-F5344CB8AC3E}">
        <p14:creationId xmlns:p14="http://schemas.microsoft.com/office/powerpoint/2010/main" val="108416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C5C643-732D-4B68-AD24-72EBF460D439}" type="slidenum">
              <a:rPr lang="en-US" smtClean="0"/>
              <a:t>114</a:t>
            </a:fld>
            <a:endParaRPr lang="en-US"/>
          </a:p>
        </p:txBody>
      </p:sp>
    </p:spTree>
    <p:extLst>
      <p:ext uri="{BB962C8B-B14F-4D97-AF65-F5344CB8AC3E}">
        <p14:creationId xmlns:p14="http://schemas.microsoft.com/office/powerpoint/2010/main" val="414041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8BC0B2-60FA-4240-91CA-B1855A14E4FB}" type="slidenum">
              <a:rPr lang="en-US" smtClean="0"/>
              <a:t>3</a:t>
            </a:fld>
            <a:endParaRPr lang="en-US"/>
          </a:p>
        </p:txBody>
      </p:sp>
    </p:spTree>
    <p:extLst>
      <p:ext uri="{BB962C8B-B14F-4D97-AF65-F5344CB8AC3E}">
        <p14:creationId xmlns:p14="http://schemas.microsoft.com/office/powerpoint/2010/main" val="88870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8BC0B2-60FA-4240-91CA-B1855A14E4FB}" type="slidenum">
              <a:rPr lang="en-US" smtClean="0"/>
              <a:t>4</a:t>
            </a:fld>
            <a:endParaRPr lang="en-US"/>
          </a:p>
        </p:txBody>
      </p:sp>
    </p:spTree>
    <p:extLst>
      <p:ext uri="{BB962C8B-B14F-4D97-AF65-F5344CB8AC3E}">
        <p14:creationId xmlns:p14="http://schemas.microsoft.com/office/powerpoint/2010/main" val="245599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BDEDDA-C36C-4884-8AE9-6D9303FDB251}" type="slidenum">
              <a:rPr lang="en-US" smtClean="0"/>
              <a:t>5</a:t>
            </a:fld>
            <a:endParaRPr lang="en-US"/>
          </a:p>
        </p:txBody>
      </p:sp>
    </p:spTree>
    <p:extLst>
      <p:ext uri="{BB962C8B-B14F-4D97-AF65-F5344CB8AC3E}">
        <p14:creationId xmlns:p14="http://schemas.microsoft.com/office/powerpoint/2010/main" val="421449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Myanmar Tex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BDBDEDDA-C36C-4884-8AE9-6D9303FDB251}" type="slidenum">
              <a:rPr lang="en-US" smtClean="0"/>
              <a:t>7</a:t>
            </a:fld>
            <a:endParaRPr lang="en-US"/>
          </a:p>
        </p:txBody>
      </p:sp>
    </p:spTree>
    <p:extLst>
      <p:ext uri="{BB962C8B-B14F-4D97-AF65-F5344CB8AC3E}">
        <p14:creationId xmlns:p14="http://schemas.microsoft.com/office/powerpoint/2010/main" val="346534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BDEDDA-C36C-4884-8AE9-6D9303FDB251}" type="slidenum">
              <a:rPr lang="en-US" smtClean="0"/>
              <a:t>8</a:t>
            </a:fld>
            <a:endParaRPr lang="en-US"/>
          </a:p>
        </p:txBody>
      </p:sp>
    </p:spTree>
    <p:extLst>
      <p:ext uri="{BB962C8B-B14F-4D97-AF65-F5344CB8AC3E}">
        <p14:creationId xmlns:p14="http://schemas.microsoft.com/office/powerpoint/2010/main" val="385292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8BC0B2-60FA-4240-91CA-B1855A14E4FB}" type="slidenum">
              <a:rPr lang="en-US" smtClean="0"/>
              <a:t>10</a:t>
            </a:fld>
            <a:endParaRPr lang="en-US"/>
          </a:p>
        </p:txBody>
      </p:sp>
    </p:spTree>
    <p:extLst>
      <p:ext uri="{BB962C8B-B14F-4D97-AF65-F5344CB8AC3E}">
        <p14:creationId xmlns:p14="http://schemas.microsoft.com/office/powerpoint/2010/main" val="2524244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A7D13-02BD-43EC-97E1-0CF3B5417F17}" type="slidenum">
              <a:rPr lang="en-US" smtClean="0"/>
              <a:t>102</a:t>
            </a:fld>
            <a:endParaRPr lang="en-US"/>
          </a:p>
        </p:txBody>
      </p:sp>
    </p:spTree>
    <p:extLst>
      <p:ext uri="{BB962C8B-B14F-4D97-AF65-F5344CB8AC3E}">
        <p14:creationId xmlns:p14="http://schemas.microsoft.com/office/powerpoint/2010/main" val="119147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280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370964"/>
            <a:ext cx="12192000" cy="1821840"/>
          </a:xfrm>
          <a:noFill/>
        </p:spPr>
        <p:txBody>
          <a:bodyPr anchor="ctr">
            <a:normAutofit/>
          </a:bodyPr>
          <a:lstStyle>
            <a:lvl1pPr algn="ctr">
              <a:defRPr sz="4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chor="ctr">
            <a:normAutofit/>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5320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280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370964"/>
            <a:ext cx="12192000" cy="1821840"/>
          </a:xfrm>
          <a:noFill/>
        </p:spPr>
        <p:txBody>
          <a:bodyPr anchor="ctr">
            <a:normAutofit/>
          </a:bodyPr>
          <a:lstStyle>
            <a:lvl1pPr algn="ctr">
              <a:defRPr sz="4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chor="ctr">
            <a:normAutofit/>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5157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1295238" y="0"/>
            <a:ext cx="9820572" cy="1139483"/>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spTree>
    <p:extLst>
      <p:ext uri="{BB962C8B-B14F-4D97-AF65-F5344CB8AC3E}">
        <p14:creationId xmlns:p14="http://schemas.microsoft.com/office/powerpoint/2010/main" val="362299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300" y="1600200"/>
            <a:ext cx="10366510" cy="4825999"/>
          </a:xfrm>
        </p:spPr>
        <p:txBody>
          <a:bodyPr>
            <a:normAutofit/>
          </a:bodyPr>
          <a:lstStyle>
            <a:lvl1pPr marL="0" indent="0">
              <a:buNone/>
              <a:defRPr sz="2000">
                <a:solidFill>
                  <a:schemeClr val="tx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Title Placeholder 1"/>
          <p:cNvSpPr>
            <a:spLocks noGrp="1"/>
          </p:cNvSpPr>
          <p:nvPr>
            <p:ph type="title"/>
          </p:nvPr>
        </p:nvSpPr>
        <p:spPr>
          <a:xfrm>
            <a:off x="1295400" y="1"/>
            <a:ext cx="9820410" cy="1155700"/>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350307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238" y="12701"/>
            <a:ext cx="10896762" cy="1152182"/>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2288619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5887" y="0"/>
            <a:ext cx="9865725" cy="1153551"/>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539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0951" y="12700"/>
            <a:ext cx="10941049" cy="1139483"/>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183188" y="1626845"/>
            <a:ext cx="6172200" cy="4234205"/>
          </a:xfrm>
        </p:spPr>
        <p:txBody>
          <a:bodyPr/>
          <a:lstStyle>
            <a:lvl1pPr>
              <a:defRPr sz="20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1634783"/>
            <a:ext cx="3932237" cy="4234205"/>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3961030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4228" y="0"/>
            <a:ext cx="10897773" cy="1125415"/>
          </a:xfrm>
        </p:spPr>
        <p:txBody>
          <a:bodyPr anchor="ctr"/>
          <a:lstStyle>
            <a:lvl1pPr algn="ctr">
              <a:defRPr sz="3600"/>
            </a:lvl1pPr>
          </a:lstStyle>
          <a:p>
            <a:r>
              <a:rPr lang="en-US" dirty="0"/>
              <a:t>Click to edit Master title style</a:t>
            </a:r>
          </a:p>
        </p:txBody>
      </p:sp>
      <p:sp>
        <p:nvSpPr>
          <p:cNvPr id="3" name="Picture Placeholder 2"/>
          <p:cNvSpPr>
            <a:spLocks noGrp="1"/>
          </p:cNvSpPr>
          <p:nvPr>
            <p:ph type="pic" idx="1"/>
          </p:nvPr>
        </p:nvSpPr>
        <p:spPr>
          <a:xfrm>
            <a:off x="5183188" y="1612777"/>
            <a:ext cx="6172200" cy="42482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1620715"/>
            <a:ext cx="3932237" cy="424827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3946381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238" y="-12700"/>
            <a:ext cx="10896762" cy="1139483"/>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928040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98953"/>
            <a:ext cx="2628900" cy="498121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1411653"/>
            <a:ext cx="7734300" cy="4981209"/>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txBox="1">
            <a:spLocks/>
          </p:cNvSpPr>
          <p:nvPr userDrawn="1"/>
        </p:nvSpPr>
        <p:spPr>
          <a:xfrm>
            <a:off x="1295238" y="25400"/>
            <a:ext cx="9829962" cy="1130300"/>
          </a:xfrm>
          <a:prstGeom prst="rect">
            <a:avLst/>
          </a:prstGeom>
          <a:solidFill>
            <a:srgbClr val="028075"/>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746866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vl2pPr>
              <a:defRPr sz="18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1295238" y="0"/>
            <a:ext cx="9820572" cy="1152183"/>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spTree>
    <p:extLst>
      <p:ext uri="{BB962C8B-B14F-4D97-AF65-F5344CB8AC3E}">
        <p14:creationId xmlns:p14="http://schemas.microsoft.com/office/powerpoint/2010/main" val="1574310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300" y="1600200"/>
            <a:ext cx="10366510" cy="4825999"/>
          </a:xfrm>
        </p:spPr>
        <p:txBody>
          <a:bodyPr>
            <a:normAutofit/>
          </a:bodyPr>
          <a:lstStyle>
            <a:lvl1pPr marL="0" indent="0">
              <a:buNone/>
              <a:defRPr sz="2000">
                <a:solidFill>
                  <a:schemeClr val="tx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Title Placeholder 1"/>
          <p:cNvSpPr>
            <a:spLocks noGrp="1"/>
          </p:cNvSpPr>
          <p:nvPr>
            <p:ph type="title"/>
          </p:nvPr>
        </p:nvSpPr>
        <p:spPr>
          <a:xfrm>
            <a:off x="1295400" y="1"/>
            <a:ext cx="9820410" cy="1155700"/>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63641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238" y="12701"/>
            <a:ext cx="10896762" cy="1152182"/>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196226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5887" y="0"/>
            <a:ext cx="9865725" cy="1153551"/>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97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0951" y="12700"/>
            <a:ext cx="10941049" cy="1139483"/>
          </a:xfrm>
        </p:spPr>
        <p:txBody>
          <a:bodyPr anchor="ct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183188" y="1626845"/>
            <a:ext cx="6172200" cy="4234205"/>
          </a:xfrm>
        </p:spPr>
        <p:txBody>
          <a:bodyPr/>
          <a:lstStyle>
            <a:lvl1pPr>
              <a:defRPr sz="20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1634783"/>
            <a:ext cx="3932237" cy="4234205"/>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278820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4228" y="0"/>
            <a:ext cx="10897773" cy="1125415"/>
          </a:xfrm>
        </p:spPr>
        <p:txBody>
          <a:bodyPr anchor="ctr"/>
          <a:lstStyle>
            <a:lvl1pPr algn="ctr">
              <a:defRPr sz="3600"/>
            </a:lvl1pPr>
          </a:lstStyle>
          <a:p>
            <a:r>
              <a:rPr lang="en-US" dirty="0"/>
              <a:t>Click to edit Master title style</a:t>
            </a:r>
          </a:p>
        </p:txBody>
      </p:sp>
      <p:sp>
        <p:nvSpPr>
          <p:cNvPr id="3" name="Picture Placeholder 2"/>
          <p:cNvSpPr>
            <a:spLocks noGrp="1"/>
          </p:cNvSpPr>
          <p:nvPr>
            <p:ph type="pic" idx="1"/>
          </p:nvPr>
        </p:nvSpPr>
        <p:spPr>
          <a:xfrm>
            <a:off x="5183188" y="1612777"/>
            <a:ext cx="6172200" cy="42482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1620715"/>
            <a:ext cx="3932237" cy="424827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35072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238" y="-12700"/>
            <a:ext cx="10896762" cy="1139483"/>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95238" cy="113948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Tree>
    <p:extLst>
      <p:ext uri="{BB962C8B-B14F-4D97-AF65-F5344CB8AC3E}">
        <p14:creationId xmlns:p14="http://schemas.microsoft.com/office/powerpoint/2010/main" val="105086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98953"/>
            <a:ext cx="2628900" cy="498121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1411653"/>
            <a:ext cx="7734300" cy="4981209"/>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txBox="1">
            <a:spLocks/>
          </p:cNvSpPr>
          <p:nvPr userDrawn="1"/>
        </p:nvSpPr>
        <p:spPr>
          <a:xfrm>
            <a:off x="1295238" y="25400"/>
            <a:ext cx="9829962" cy="1130300"/>
          </a:xfrm>
          <a:prstGeom prst="rect">
            <a:avLst/>
          </a:prstGeom>
          <a:solidFill>
            <a:srgbClr val="028075"/>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03840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238" y="12700"/>
            <a:ext cx="9820572" cy="1139483"/>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2700"/>
            <a:ext cx="1295238" cy="1139483"/>
          </a:xfrm>
          <a:prstGeom prst="rect">
            <a:avLst/>
          </a:prstGeom>
        </p:spPr>
      </p:pic>
      <p:pic>
        <p:nvPicPr>
          <p:cNvPr id="8" name="Picture 7"/>
          <p:cNvPicPr>
            <a:picLocks noChangeAspect="1"/>
          </p:cNvPicPr>
          <p:nvPr userDrawn="1"/>
        </p:nvPicPr>
        <p:blipFill rotWithShape="1">
          <a:blip r:embed="rId12">
            <a:extLst>
              <a:ext uri="{28A0092B-C50C-407E-A947-70E740481C1C}">
                <a14:useLocalDpi xmlns:a14="http://schemas.microsoft.com/office/drawing/2010/main" val="0"/>
              </a:ext>
            </a:extLst>
          </a:blip>
          <a:srcRect t="1127"/>
          <a:stretch/>
        </p:blipFill>
        <p:spPr>
          <a:xfrm>
            <a:off x="11115810" y="25400"/>
            <a:ext cx="1076190" cy="1114083"/>
          </a:xfrm>
          <a:prstGeom prst="rect">
            <a:avLst/>
          </a:prstGeom>
        </p:spPr>
      </p:pic>
    </p:spTree>
    <p:extLst>
      <p:ext uri="{BB962C8B-B14F-4D97-AF65-F5344CB8AC3E}">
        <p14:creationId xmlns:p14="http://schemas.microsoft.com/office/powerpoint/2010/main" val="121646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Lst>
  <p:hf hdr="0" ftr="0" dt="0"/>
  <p:txStyles>
    <p:titleStyle>
      <a:lvl1pPr algn="ctr" defTabSz="914400" rtl="0"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238" y="0"/>
            <a:ext cx="9875520" cy="1139483"/>
          </a:xfrm>
          <a:prstGeom prst="rect">
            <a:avLst/>
          </a:prstGeom>
          <a:solidFill>
            <a:srgbClr val="028075"/>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948"/>
            <a:ext cx="1295238" cy="1139483"/>
          </a:xfrm>
          <a:prstGeom prst="rect">
            <a:avLst/>
          </a:prstGeom>
        </p:spPr>
      </p:pic>
      <p:pic>
        <p:nvPicPr>
          <p:cNvPr id="8" name="Picture 7"/>
          <p:cNvPicPr>
            <a:picLocks noChangeAspect="1"/>
          </p:cNvPicPr>
          <p:nvPr userDrawn="1"/>
        </p:nvPicPr>
        <p:blipFill rotWithShape="1">
          <a:blip r:embed="rId12">
            <a:extLst>
              <a:ext uri="{28A0092B-C50C-407E-A947-70E740481C1C}">
                <a14:useLocalDpi xmlns:a14="http://schemas.microsoft.com/office/drawing/2010/main" val="0"/>
              </a:ext>
            </a:extLst>
          </a:blip>
          <a:srcRect t="1127"/>
          <a:stretch/>
        </p:blipFill>
        <p:spPr>
          <a:xfrm>
            <a:off x="11041039" y="-1"/>
            <a:ext cx="1155155" cy="1129351"/>
          </a:xfrm>
          <a:prstGeom prst="rect">
            <a:avLst/>
          </a:prstGeom>
        </p:spPr>
      </p:pic>
    </p:spTree>
    <p:extLst>
      <p:ext uri="{BB962C8B-B14F-4D97-AF65-F5344CB8AC3E}">
        <p14:creationId xmlns:p14="http://schemas.microsoft.com/office/powerpoint/2010/main" val="4272630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ctr" defTabSz="914400" rtl="0" eaLnBrk="1" latinLnBrk="0" hangingPunct="1">
        <a:lnSpc>
          <a:spcPct val="90000"/>
        </a:lnSpc>
        <a:spcBef>
          <a:spcPct val="0"/>
        </a:spcBef>
        <a:buNone/>
        <a:defRPr sz="3600" b="1" kern="1200">
          <a:solidFill>
            <a:schemeClr val="bg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javapoint.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file:///C:\Users\Daw%20Thae%20Thae%20Han\Desktop\Daw%20Thae(8.11.22-11.11.22)\document.write.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976271"/>
            <a:ext cx="12192000" cy="1821840"/>
          </a:xfrm>
        </p:spPr>
        <p:txBody>
          <a:bodyPr>
            <a:normAutofit fontScale="90000"/>
          </a:bodyPr>
          <a:lstStyle/>
          <a:p>
            <a:r>
              <a:rPr lang="en-US" sz="4400" dirty="0"/>
              <a:t> Web Technology JavaScript Programming</a:t>
            </a:r>
            <a:br>
              <a:rPr lang="en-US" sz="4400" dirty="0"/>
            </a:br>
            <a:br>
              <a:rPr lang="en-US" sz="4400" dirty="0"/>
            </a:br>
            <a:r>
              <a:rPr lang="en-US" sz="4400" dirty="0"/>
              <a:t>Chapter 1 :What is JavaScript?</a:t>
            </a:r>
            <a:br>
              <a:rPr lang="en-US" sz="4400" dirty="0"/>
            </a:br>
            <a:r>
              <a:rPr lang="en-US" sz="4400" dirty="0"/>
              <a:t> Chapter 2: JavaScript in HTML</a:t>
            </a:r>
            <a:br>
              <a:rPr lang="en-US" sz="4000" dirty="0">
                <a:latin typeface="Times New Roman" panose="02020603050405020304" pitchFamily="18" charset="0"/>
                <a:cs typeface="Times New Roman" panose="02020603050405020304" pitchFamily="18" charset="0"/>
              </a:rPr>
            </a:br>
            <a:endParaRPr lang="en-US" sz="3600" dirty="0"/>
          </a:p>
        </p:txBody>
      </p:sp>
      <p:sp>
        <p:nvSpPr>
          <p:cNvPr id="3" name="Subtitle 2"/>
          <p:cNvSpPr>
            <a:spLocks noGrp="1"/>
          </p:cNvSpPr>
          <p:nvPr>
            <p:ph type="subTitle" idx="1"/>
          </p:nvPr>
        </p:nvSpPr>
        <p:spPr>
          <a:xfrm>
            <a:off x="3348506" y="4725230"/>
            <a:ext cx="8646017" cy="1655762"/>
          </a:xfrm>
        </p:spPr>
        <p:txBody>
          <a:bodyPr>
            <a:normAutofit/>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2341809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Professional JavaScript for Web Developers  , Third Edition By Nicholas C. </a:t>
            </a:r>
            <a:r>
              <a:rPr lang="en-US" dirty="0" err="1"/>
              <a:t>Zakas</a:t>
            </a:r>
            <a:endParaRPr lang="en-US" dirty="0"/>
          </a:p>
          <a:p>
            <a:r>
              <a:rPr lang="en-US" dirty="0">
                <a:hlinkClick r:id="rId3"/>
              </a:rPr>
              <a:t>www.w3schools.com</a:t>
            </a:r>
            <a:endParaRPr lang="en-US" dirty="0"/>
          </a:p>
          <a:p>
            <a:r>
              <a:rPr lang="en-US" dirty="0">
                <a:hlinkClick r:id="rId4"/>
              </a:rPr>
              <a:t>www.javapoint.com</a:t>
            </a:r>
            <a:endParaRPr lang="en-US" dirty="0"/>
          </a:p>
          <a:p>
            <a:endParaRPr lang="en-US" dirty="0"/>
          </a:p>
          <a:p>
            <a:pPr marL="0" indent="0">
              <a:buNone/>
            </a:pPr>
            <a:endParaRPr lang="en-US" dirty="0"/>
          </a:p>
        </p:txBody>
      </p:sp>
      <p:sp>
        <p:nvSpPr>
          <p:cNvPr id="3" name="Title 2"/>
          <p:cNvSpPr>
            <a:spLocks noGrp="1"/>
          </p:cNvSpPr>
          <p:nvPr>
            <p:ph type="title"/>
          </p:nvPr>
        </p:nvSpPr>
        <p:spPr/>
        <p:txBody>
          <a:bodyPr/>
          <a:lstStyle/>
          <a:p>
            <a:r>
              <a:rPr lang="en-US" altLang="en-US" dirty="0"/>
              <a:t>Reference Book</a:t>
            </a:r>
            <a:endParaRPr lang="en-US" dirty="0"/>
          </a:p>
        </p:txBody>
      </p:sp>
      <p:pic>
        <p:nvPicPr>
          <p:cNvPr id="4" name="Picture 1"/>
          <p:cNvPicPr>
            <a:picLocks noChangeAspect="1"/>
          </p:cNvPicPr>
          <p:nvPr/>
        </p:nvPicPr>
        <p:blipFill>
          <a:blip r:embed="rId5">
            <a:extLst>
              <a:ext uri="{28A0092B-C50C-407E-A947-70E740481C1C}">
                <a14:useLocalDpi xmlns:a14="http://schemas.microsoft.com/office/drawing/2010/main" val="0"/>
              </a:ext>
            </a:extLst>
          </a:blip>
          <a:srcRect l="48244" t="31319" r="33015" b="17033"/>
          <a:stretch>
            <a:fillRect/>
          </a:stretch>
        </p:blipFill>
        <p:spPr bwMode="auto">
          <a:xfrm>
            <a:off x="4383089" y="2418345"/>
            <a:ext cx="2438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095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lstStyle/>
          <a:p>
            <a:pPr lvl="1" algn="just"/>
            <a:r>
              <a:rPr lang="en-US" sz="2000" dirty="0">
                <a:latin typeface="+mn-lt"/>
                <a:ea typeface="Verdana" panose="020B0604030504040204" pitchFamily="34" charset="0"/>
                <a:cs typeface="Verdana" panose="020B0604030504040204" pitchFamily="34" charset="0"/>
              </a:rPr>
              <a:t>Use regular expression Properties and Methods to validate any kind of input</a:t>
            </a:r>
          </a:p>
          <a:p>
            <a:pPr lvl="1" algn="just"/>
            <a:r>
              <a:rPr lang="en-US" sz="2000" dirty="0">
                <a:latin typeface="+mn-lt"/>
                <a:ea typeface="Verdana" panose="020B0604030504040204" pitchFamily="34" charset="0"/>
                <a:cs typeface="Verdana" panose="020B0604030504040204" pitchFamily="34" charset="0"/>
              </a:rPr>
              <a:t>Create a script that validates information from a form</a:t>
            </a:r>
          </a:p>
          <a:p>
            <a:pPr lvl="1" algn="just"/>
            <a:r>
              <a:rPr lang="en-US" sz="2000" dirty="0">
                <a:latin typeface="+mn-lt"/>
                <a:ea typeface="Verdana" panose="020B0604030504040204" pitchFamily="34" charset="0"/>
                <a:cs typeface="Verdana" panose="020B0604030504040204" pitchFamily="34" charset="0"/>
              </a:rPr>
              <a:t>Implement program logic using Regular Express Properties and Methods</a:t>
            </a:r>
          </a:p>
          <a:p>
            <a:pPr lvl="1" algn="just"/>
            <a:r>
              <a:rPr lang="en-US" sz="2000" dirty="0">
                <a:latin typeface="+mn-lt"/>
                <a:ea typeface="Verdana" panose="020B0604030504040204" pitchFamily="34" charset="0"/>
                <a:cs typeface="Verdana" panose="020B0604030504040204" pitchFamily="34" charset="0"/>
              </a:rPr>
              <a:t>Learn advanced regular-expression functionality</a:t>
            </a:r>
          </a:p>
          <a:p>
            <a:pPr marL="342900" lvl="1" indent="-342900" algn="just">
              <a:spcBef>
                <a:spcPts val="1000"/>
              </a:spcBef>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0" lvl="1" indent="0" algn="just">
              <a:spcBef>
                <a:spcPts val="1000"/>
              </a:spcBef>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
        <p:nvSpPr>
          <p:cNvPr id="3" name="Title 2"/>
          <p:cNvSpPr>
            <a:spLocks noGrp="1"/>
          </p:cNvSpPr>
          <p:nvPr>
            <p:ph type="title"/>
          </p:nvPr>
        </p:nvSpPr>
        <p:spPr/>
        <p:txBody>
          <a:bodyPr/>
          <a:lstStyle/>
          <a:p>
            <a:r>
              <a:rPr lang="en-US"/>
              <a:t>Outcome</a:t>
            </a:r>
            <a:endParaRPr lang="en-US" dirty="0"/>
          </a:p>
        </p:txBody>
      </p:sp>
    </p:spTree>
    <p:extLst>
      <p:ext uri="{BB962C8B-B14F-4D97-AF65-F5344CB8AC3E}">
        <p14:creationId xmlns:p14="http://schemas.microsoft.com/office/powerpoint/2010/main" val="39072079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637605"/>
            <a:ext cx="12192000" cy="1821840"/>
          </a:xfrm>
        </p:spPr>
        <p:txBody>
          <a:bodyPr>
            <a:normAutofit/>
          </a:bodyPr>
          <a:lstStyle/>
          <a:p>
            <a:r>
              <a:rPr lang="en-US" dirty="0"/>
              <a:t>Web Technology JavaScript programming</a:t>
            </a:r>
            <a:br>
              <a:rPr lang="en-US" dirty="0"/>
            </a:br>
            <a:br>
              <a:rPr lang="en-US" dirty="0"/>
            </a:br>
            <a:r>
              <a:rPr lang="en-US" dirty="0"/>
              <a:t>Chapter 5-3 : </a:t>
            </a:r>
            <a:r>
              <a:rPr lang="en-US" sz="3600" dirty="0"/>
              <a:t>Reference Types</a:t>
            </a:r>
          </a:p>
        </p:txBody>
      </p:sp>
      <p:sp>
        <p:nvSpPr>
          <p:cNvPr id="3" name="Subtitle 2"/>
          <p:cNvSpPr>
            <a:spLocks noGrp="1"/>
          </p:cNvSpPr>
          <p:nvPr>
            <p:ph type="subTitle" idx="1"/>
          </p:nvPr>
        </p:nvSpPr>
        <p:spPr>
          <a:xfrm>
            <a:off x="3348506" y="5030024"/>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1034078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0"/>
            <a:ext cx="10515600" cy="5355287"/>
          </a:xfrm>
        </p:spPr>
        <p:txBody>
          <a:bodyPr/>
          <a:lstStyle/>
          <a:p>
            <a:pPr algn="just">
              <a:lnSpc>
                <a:spcPct val="100000"/>
              </a:lnSpc>
            </a:pPr>
            <a:r>
              <a:rPr lang="en-US" dirty="0"/>
              <a:t>There are </a:t>
            </a:r>
            <a:r>
              <a:rPr lang="en-US" b="1" dirty="0"/>
              <a:t>three</a:t>
            </a:r>
            <a:r>
              <a:rPr lang="en-US" dirty="0"/>
              <a:t> Primitive Wrapper Types in JavaScript.</a:t>
            </a:r>
          </a:p>
          <a:p>
            <a:pPr marL="0" indent="0" algn="just">
              <a:lnSpc>
                <a:spcPct val="100000"/>
              </a:lnSpc>
              <a:buNone/>
            </a:pPr>
            <a:r>
              <a:rPr lang="en-US" dirty="0"/>
              <a:t>	1) the Boolean type,  2) the Number type, 3) the String type</a:t>
            </a:r>
          </a:p>
          <a:p>
            <a:pPr algn="just">
              <a:lnSpc>
                <a:spcPct val="100000"/>
              </a:lnSpc>
            </a:pPr>
            <a:r>
              <a:rPr lang="en-US" dirty="0"/>
              <a:t>Three Wrapper Types Primitive are designed to ease interaction with primitive values.</a:t>
            </a:r>
          </a:p>
          <a:p>
            <a:pPr algn="just">
              <a:lnSpc>
                <a:spcPct val="100000"/>
              </a:lnSpc>
            </a:pPr>
            <a:r>
              <a:rPr lang="en-US" dirty="0"/>
              <a:t>Each Primitive Wrapper Type has methods that make data manipulation easier.</a:t>
            </a:r>
          </a:p>
          <a:p>
            <a:pPr algn="just">
              <a:lnSpc>
                <a:spcPct val="100000"/>
              </a:lnSpc>
            </a:pPr>
            <a:r>
              <a:rPr lang="en-US" dirty="0"/>
              <a:t>Every time a primitive value is read, an object of the corresponding Primitive Wrapper Type is created behind the scenes, allowing access to any number of methods for manipulating the data.</a:t>
            </a:r>
          </a:p>
          <a:p>
            <a:pPr marL="0" indent="0" algn="just">
              <a:lnSpc>
                <a:spcPct val="100000"/>
              </a:lnSpc>
              <a:buNone/>
            </a:pPr>
            <a:r>
              <a:rPr lang="en-US" b="1" dirty="0" err="1"/>
              <a:t>Eg</a:t>
            </a:r>
            <a:r>
              <a:rPr lang="en-US" b="1" dirty="0"/>
              <a:t>: </a:t>
            </a:r>
          </a:p>
          <a:p>
            <a:pPr marL="457200" lvl="1" indent="0" algn="just">
              <a:lnSpc>
                <a:spcPct val="100000"/>
              </a:lnSpc>
              <a:buNone/>
            </a:pPr>
            <a:r>
              <a:rPr lang="en-US" dirty="0"/>
              <a:t>	var s1 = “some text”;</a:t>
            </a:r>
          </a:p>
          <a:p>
            <a:pPr marL="457200" lvl="1" indent="0" algn="just">
              <a:lnSpc>
                <a:spcPct val="100000"/>
              </a:lnSpc>
              <a:buNone/>
            </a:pPr>
            <a:r>
              <a:rPr lang="en-US" dirty="0"/>
              <a:t>	var s2 = s1.substring(2);</a:t>
            </a:r>
          </a:p>
          <a:p>
            <a:pPr marL="457200" lvl="1" indent="0" algn="just">
              <a:lnSpc>
                <a:spcPct val="100000"/>
              </a:lnSpc>
              <a:buNone/>
            </a:pPr>
            <a:r>
              <a:rPr lang="en-US" dirty="0"/>
              <a:t>	</a:t>
            </a:r>
          </a:p>
          <a:p>
            <a:pPr marL="457200" lvl="1" indent="0" algn="just">
              <a:lnSpc>
                <a:spcPct val="100000"/>
              </a:lnSpc>
              <a:buNone/>
            </a:pPr>
            <a:r>
              <a:rPr lang="en-US" dirty="0"/>
              <a:t>	</a:t>
            </a:r>
            <a:r>
              <a:rPr lang="en-US" i="1" dirty="0"/>
              <a:t>//behind the scenes of the s1.substring(2)</a:t>
            </a:r>
          </a:p>
          <a:p>
            <a:pPr marL="457200" lvl="1" indent="0" algn="just">
              <a:lnSpc>
                <a:spcPct val="100000"/>
              </a:lnSpc>
              <a:buNone/>
            </a:pPr>
            <a:r>
              <a:rPr lang="en-US" dirty="0"/>
              <a:t>	var s1 = new String(“some text”);	 </a:t>
            </a:r>
            <a:r>
              <a:rPr lang="en-US" i="1" dirty="0"/>
              <a:t>// create an instance of the String type</a:t>
            </a:r>
          </a:p>
          <a:p>
            <a:pPr marL="457200" lvl="1" indent="0" algn="just">
              <a:lnSpc>
                <a:spcPct val="100000"/>
              </a:lnSpc>
              <a:buNone/>
            </a:pPr>
            <a:r>
              <a:rPr lang="en-US" dirty="0"/>
              <a:t>	var s2 = s1.substring(2);		</a:t>
            </a:r>
            <a:r>
              <a:rPr lang="en-US" i="1" dirty="0"/>
              <a:t>// call the specified method on the instance</a:t>
            </a:r>
          </a:p>
          <a:p>
            <a:pPr marL="457200" lvl="1" indent="0" algn="just">
              <a:lnSpc>
                <a:spcPct val="100000"/>
              </a:lnSpc>
              <a:buNone/>
            </a:pPr>
            <a:r>
              <a:rPr lang="en-US" dirty="0"/>
              <a:t>	s1 = null;				</a:t>
            </a:r>
            <a:r>
              <a:rPr lang="en-US" i="1" dirty="0"/>
              <a:t>//destroy the instance</a:t>
            </a:r>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What is Primitive Wrapper Type?</a:t>
            </a:r>
          </a:p>
        </p:txBody>
      </p:sp>
    </p:spTree>
    <p:extLst>
      <p:ext uri="{BB962C8B-B14F-4D97-AF65-F5344CB8AC3E}">
        <p14:creationId xmlns:p14="http://schemas.microsoft.com/office/powerpoint/2010/main" val="2456283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253330"/>
            <a:ext cx="10768781" cy="5368695"/>
          </a:xfrm>
        </p:spPr>
        <p:txBody>
          <a:bodyPr/>
          <a:lstStyle/>
          <a:p>
            <a:pPr algn="just">
              <a:lnSpc>
                <a:spcPct val="100000"/>
              </a:lnSpc>
            </a:pPr>
            <a:r>
              <a:rPr lang="en-US" dirty="0"/>
              <a:t>The Boolean type is the reference type corresponding to the Boolean values. </a:t>
            </a:r>
          </a:p>
          <a:p>
            <a:pPr algn="just">
              <a:lnSpc>
                <a:spcPct val="100000"/>
              </a:lnSpc>
            </a:pPr>
            <a:r>
              <a:rPr lang="en-US" dirty="0"/>
              <a:t>To create a Boolean object, use the Boolean constructor and pass in either true or false.</a:t>
            </a:r>
          </a:p>
          <a:p>
            <a:pPr algn="just">
              <a:lnSpc>
                <a:spcPct val="100000"/>
              </a:lnSpc>
            </a:pPr>
            <a:r>
              <a:rPr lang="en-US" dirty="0"/>
              <a:t>The properties and methods of a </a:t>
            </a:r>
            <a:r>
              <a:rPr lang="en-US" dirty="0" err="1"/>
              <a:t>Boolen</a:t>
            </a:r>
            <a:r>
              <a:rPr lang="en-US" dirty="0"/>
              <a:t> object are available on all </a:t>
            </a:r>
            <a:r>
              <a:rPr lang="en-US" dirty="0" err="1"/>
              <a:t>boolen</a:t>
            </a:r>
            <a:r>
              <a:rPr lang="en-US" dirty="0"/>
              <a:t> primitives.</a:t>
            </a:r>
          </a:p>
          <a:p>
            <a:pPr marL="0" indent="0" algn="just">
              <a:lnSpc>
                <a:spcPct val="100000"/>
              </a:lnSpc>
              <a:buNone/>
            </a:pPr>
            <a:r>
              <a:rPr lang="en-US" dirty="0"/>
              <a:t>	 	var </a:t>
            </a:r>
            <a:r>
              <a:rPr lang="en-US" dirty="0" err="1"/>
              <a:t>booleanObject</a:t>
            </a:r>
            <a:r>
              <a:rPr lang="en-US" dirty="0"/>
              <a:t> = new Boolean(true);</a:t>
            </a:r>
          </a:p>
          <a:p>
            <a:pPr algn="just">
              <a:lnSpc>
                <a:spcPct val="100000"/>
              </a:lnSpc>
            </a:pPr>
            <a:r>
              <a:rPr lang="en-US" dirty="0"/>
              <a:t>The problem typically occurs when trying to use Boolean objects in Boolean expressions, as in this example:</a:t>
            </a:r>
          </a:p>
          <a:p>
            <a:pPr marL="0" indent="0" algn="just">
              <a:lnSpc>
                <a:spcPct val="100000"/>
              </a:lnSpc>
              <a:buNone/>
            </a:pPr>
            <a:r>
              <a:rPr lang="en-US" dirty="0"/>
              <a:t> 	var </a:t>
            </a:r>
            <a:r>
              <a:rPr lang="en-US" dirty="0" err="1"/>
              <a:t>falseObject</a:t>
            </a:r>
            <a:r>
              <a:rPr lang="en-US" dirty="0"/>
              <a:t> = new Boolean(false);	 //a Boolean object is created with a value of false</a:t>
            </a:r>
          </a:p>
          <a:p>
            <a:pPr marL="457200" lvl="1" indent="0" algn="just">
              <a:lnSpc>
                <a:spcPct val="100000"/>
              </a:lnSpc>
              <a:buNone/>
            </a:pPr>
            <a:r>
              <a:rPr lang="en-US" dirty="0"/>
              <a:t>	var result = </a:t>
            </a:r>
            <a:r>
              <a:rPr lang="en-US" dirty="0" err="1"/>
              <a:t>falseObject</a:t>
            </a:r>
            <a:r>
              <a:rPr lang="en-US" dirty="0"/>
              <a:t> &amp;&amp; true;</a:t>
            </a:r>
          </a:p>
          <a:p>
            <a:pPr marL="457200" lvl="1" indent="0" algn="just">
              <a:lnSpc>
                <a:spcPct val="100000"/>
              </a:lnSpc>
              <a:buNone/>
            </a:pPr>
            <a:r>
              <a:rPr lang="en-US" dirty="0"/>
              <a:t>	alert(result);			 	//true</a:t>
            </a:r>
          </a:p>
          <a:p>
            <a:pPr marL="0" indent="0" algn="just">
              <a:lnSpc>
                <a:spcPct val="100000"/>
              </a:lnSpc>
              <a:buNone/>
            </a:pPr>
            <a:endParaRPr lang="en-US" dirty="0"/>
          </a:p>
          <a:p>
            <a:pPr marL="0" indent="0" algn="just">
              <a:lnSpc>
                <a:spcPct val="100000"/>
              </a:lnSpc>
              <a:buNone/>
            </a:pPr>
            <a:r>
              <a:rPr lang="en-US" dirty="0"/>
              <a:t>	var </a:t>
            </a:r>
            <a:r>
              <a:rPr lang="en-US" dirty="0" err="1"/>
              <a:t>falseValue</a:t>
            </a:r>
            <a:r>
              <a:rPr lang="en-US" dirty="0"/>
              <a:t> = false;</a:t>
            </a:r>
          </a:p>
          <a:p>
            <a:pPr marL="0" indent="0" algn="just">
              <a:lnSpc>
                <a:spcPct val="100000"/>
              </a:lnSpc>
              <a:buNone/>
            </a:pPr>
            <a:r>
              <a:rPr lang="en-US" dirty="0"/>
              <a:t>	result = </a:t>
            </a:r>
            <a:r>
              <a:rPr lang="en-US" dirty="0" err="1"/>
              <a:t>falseValue</a:t>
            </a:r>
            <a:r>
              <a:rPr lang="en-US" dirty="0"/>
              <a:t> &amp;&amp; true;</a:t>
            </a:r>
          </a:p>
          <a:p>
            <a:pPr marL="0" indent="0" algn="just">
              <a:lnSpc>
                <a:spcPct val="100000"/>
              </a:lnSpc>
              <a:buNone/>
            </a:pPr>
            <a:r>
              <a:rPr lang="en-US" dirty="0"/>
              <a:t>	alert(result);				//false</a:t>
            </a:r>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Boolean Type </a:t>
            </a:r>
          </a:p>
        </p:txBody>
      </p:sp>
    </p:spTree>
    <p:extLst>
      <p:ext uri="{BB962C8B-B14F-4D97-AF65-F5344CB8AC3E}">
        <p14:creationId xmlns:p14="http://schemas.microsoft.com/office/powerpoint/2010/main" val="3237135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427688"/>
          </a:xfrm>
        </p:spPr>
        <p:txBody>
          <a:bodyPr/>
          <a:lstStyle/>
          <a:p>
            <a:pPr algn="just">
              <a:lnSpc>
                <a:spcPct val="100000"/>
              </a:lnSpc>
            </a:pPr>
            <a:r>
              <a:rPr lang="en-US" dirty="0"/>
              <a:t>The String type is the object that corresponds to the string values.</a:t>
            </a:r>
          </a:p>
          <a:p>
            <a:pPr algn="just">
              <a:lnSpc>
                <a:spcPct val="100000"/>
              </a:lnSpc>
            </a:pPr>
            <a:r>
              <a:rPr lang="en-US" dirty="0"/>
              <a:t>To create an object, a String constructor is used with a string being passed in</a:t>
            </a:r>
          </a:p>
          <a:p>
            <a:pPr algn="just">
              <a:lnSpc>
                <a:spcPct val="100000"/>
              </a:lnSpc>
            </a:pPr>
            <a:r>
              <a:rPr lang="en-US" dirty="0"/>
              <a:t> The properties and methods of a String object are available on all string primitives.</a:t>
            </a:r>
          </a:p>
          <a:p>
            <a:pPr algn="just">
              <a:lnSpc>
                <a:spcPct val="100000"/>
              </a:lnSpc>
            </a:pPr>
            <a:r>
              <a:rPr lang="en-US" dirty="0"/>
              <a:t>All three of the inherited methods – </a:t>
            </a:r>
            <a:r>
              <a:rPr lang="en-US" dirty="0" err="1"/>
              <a:t>valueOf</a:t>
            </a:r>
            <a:r>
              <a:rPr lang="en-US" dirty="0"/>
              <a:t>(), </a:t>
            </a:r>
            <a:r>
              <a:rPr lang="en-US" dirty="0" err="1"/>
              <a:t>toLocaleString</a:t>
            </a:r>
            <a:r>
              <a:rPr lang="en-US" dirty="0"/>
              <a:t>(), and </a:t>
            </a:r>
            <a:r>
              <a:rPr lang="en-US" dirty="0" err="1"/>
              <a:t>toString</a:t>
            </a:r>
            <a:r>
              <a:rPr lang="en-US" dirty="0"/>
              <a:t>() which return the object’s primitive string value.</a:t>
            </a:r>
          </a:p>
          <a:p>
            <a:pPr marL="0" indent="0" algn="just">
              <a:lnSpc>
                <a:spcPct val="100000"/>
              </a:lnSpc>
              <a:buNone/>
            </a:pPr>
            <a:r>
              <a:rPr lang="en-US" dirty="0"/>
              <a:t> 		 var </a:t>
            </a:r>
            <a:r>
              <a:rPr lang="en-US" dirty="0" err="1"/>
              <a:t>stringObject</a:t>
            </a:r>
            <a:r>
              <a:rPr lang="en-US" dirty="0"/>
              <a:t> = new String(“hello world”);</a:t>
            </a:r>
          </a:p>
          <a:p>
            <a:pPr algn="just">
              <a:lnSpc>
                <a:spcPct val="100000"/>
              </a:lnSpc>
            </a:pPr>
            <a:r>
              <a:rPr lang="en-US" dirty="0"/>
              <a:t>Each instance of String contains a single property: </a:t>
            </a:r>
            <a:r>
              <a:rPr lang="en-US" b="1" dirty="0"/>
              <a:t>length, </a:t>
            </a:r>
            <a:r>
              <a:rPr lang="en-US" dirty="0"/>
              <a:t>which indicates the number of characters in the string.</a:t>
            </a:r>
            <a:endParaRPr lang="en-US" b="1" dirty="0"/>
          </a:p>
          <a:p>
            <a:pPr marL="0" indent="0" algn="just">
              <a:lnSpc>
                <a:spcPct val="100000"/>
              </a:lnSpc>
              <a:buNone/>
            </a:pPr>
            <a:r>
              <a:rPr lang="en-US" dirty="0"/>
              <a:t>	</a:t>
            </a:r>
            <a:r>
              <a:rPr lang="en-US" dirty="0" err="1"/>
              <a:t>Eg</a:t>
            </a:r>
            <a:r>
              <a:rPr lang="en-US" dirty="0"/>
              <a:t>:</a:t>
            </a:r>
          </a:p>
          <a:p>
            <a:pPr marL="457200" lvl="1" indent="0" algn="just">
              <a:lnSpc>
                <a:spcPct val="100000"/>
              </a:lnSpc>
              <a:buNone/>
            </a:pPr>
            <a:r>
              <a:rPr lang="en-US" dirty="0"/>
              <a:t>		var s1 = “hello world”;</a:t>
            </a:r>
          </a:p>
          <a:p>
            <a:pPr marL="457200" lvl="1" indent="0" algn="just">
              <a:lnSpc>
                <a:spcPct val="100000"/>
              </a:lnSpc>
              <a:buNone/>
            </a:pPr>
            <a:r>
              <a:rPr lang="en-US" dirty="0"/>
              <a:t>		alert(s1.length);	 //”11”</a:t>
            </a:r>
          </a:p>
          <a:p>
            <a:pPr marL="0" indent="0" algn="just">
              <a:lnSpc>
                <a:spcPct val="100000"/>
              </a:lnSpc>
              <a:buNone/>
            </a:pPr>
            <a:endParaRPr lang="en-US" dirty="0"/>
          </a:p>
          <a:p>
            <a:pPr algn="just">
              <a:lnSpc>
                <a:spcPct val="100000"/>
              </a:lnSpc>
            </a:pPr>
            <a:endParaRPr lang="en-US" dirty="0"/>
          </a:p>
        </p:txBody>
      </p:sp>
      <p:sp>
        <p:nvSpPr>
          <p:cNvPr id="3" name="Title 2"/>
          <p:cNvSpPr>
            <a:spLocks noGrp="1"/>
          </p:cNvSpPr>
          <p:nvPr>
            <p:ph type="title"/>
          </p:nvPr>
        </p:nvSpPr>
        <p:spPr/>
        <p:txBody>
          <a:bodyPr/>
          <a:lstStyle/>
          <a:p>
            <a:r>
              <a:rPr lang="en-US" dirty="0"/>
              <a:t>String Type</a:t>
            </a:r>
          </a:p>
        </p:txBody>
      </p:sp>
    </p:spTree>
    <p:extLst>
      <p:ext uri="{BB962C8B-B14F-4D97-AF65-F5344CB8AC3E}">
        <p14:creationId xmlns:p14="http://schemas.microsoft.com/office/powerpoint/2010/main" val="903601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97858"/>
            <a:ext cx="10515600" cy="5294671"/>
          </a:xfrm>
        </p:spPr>
        <p:txBody>
          <a:bodyPr/>
          <a:lstStyle/>
          <a:p>
            <a:pPr marL="0" indent="0" algn="just">
              <a:lnSpc>
                <a:spcPct val="100000"/>
              </a:lnSpc>
              <a:buNone/>
            </a:pPr>
            <a:r>
              <a:rPr lang="en-US" b="1" dirty="0" err="1"/>
              <a:t>charAt</a:t>
            </a:r>
            <a:r>
              <a:rPr lang="en-US" b="1" dirty="0"/>
              <a:t>() Method</a:t>
            </a:r>
          </a:p>
          <a:p>
            <a:pPr algn="just">
              <a:lnSpc>
                <a:spcPct val="100000"/>
              </a:lnSpc>
            </a:pPr>
            <a:r>
              <a:rPr lang="en-US" dirty="0"/>
              <a:t>This </a:t>
            </a:r>
            <a:r>
              <a:rPr lang="en-US" dirty="0" err="1"/>
              <a:t>charAt</a:t>
            </a:r>
            <a:r>
              <a:rPr lang="en-US" dirty="0"/>
              <a:t>() method  returns the character in the given position as a single-character string.</a:t>
            </a:r>
          </a:p>
          <a:p>
            <a:pPr marL="457200" lvl="1" indent="0" algn="just">
              <a:lnSpc>
                <a:spcPct val="100000"/>
              </a:lnSpc>
              <a:buNone/>
            </a:pPr>
            <a:r>
              <a:rPr lang="en-US" dirty="0"/>
              <a:t>		 var s1 = “hello world”;</a:t>
            </a:r>
          </a:p>
          <a:p>
            <a:pPr marL="457200" lvl="1" indent="0" algn="just">
              <a:lnSpc>
                <a:spcPct val="100000"/>
              </a:lnSpc>
              <a:buNone/>
            </a:pPr>
            <a:r>
              <a:rPr lang="en-US" dirty="0"/>
              <a:t>		alert(s1.charAt(1));  		 //”e”</a:t>
            </a:r>
          </a:p>
          <a:p>
            <a:pPr marL="457200" lvl="1" indent="0" algn="just">
              <a:lnSpc>
                <a:spcPct val="100000"/>
              </a:lnSpc>
              <a:buNone/>
            </a:pPr>
            <a:endParaRPr lang="en-US" dirty="0"/>
          </a:p>
          <a:p>
            <a:pPr marL="58738" lvl="1" indent="0" algn="just">
              <a:lnSpc>
                <a:spcPct val="100000"/>
              </a:lnSpc>
              <a:buNone/>
            </a:pPr>
            <a:r>
              <a:rPr lang="en-US" sz="2000" b="1" dirty="0" err="1"/>
              <a:t>charCodeAt</a:t>
            </a:r>
            <a:r>
              <a:rPr lang="en-US" sz="2000" b="1" dirty="0"/>
              <a:t>() Method</a:t>
            </a:r>
          </a:p>
          <a:p>
            <a:pPr algn="just">
              <a:lnSpc>
                <a:spcPct val="100000"/>
              </a:lnSpc>
            </a:pPr>
            <a:r>
              <a:rPr lang="en-US" dirty="0"/>
              <a:t>This </a:t>
            </a:r>
            <a:r>
              <a:rPr lang="en-US" dirty="0" err="1"/>
              <a:t>charCodeAt</a:t>
            </a:r>
            <a:r>
              <a:rPr lang="en-US" dirty="0"/>
              <a:t>() method returns the character’s character code instead of the actual character at the give index.</a:t>
            </a:r>
          </a:p>
          <a:p>
            <a:pPr marL="457200" lvl="1" indent="0" algn="just">
              <a:lnSpc>
                <a:spcPct val="100000"/>
              </a:lnSpc>
              <a:buNone/>
            </a:pPr>
            <a:r>
              <a:rPr lang="en-US" sz="2000" dirty="0"/>
              <a:t>		var s1 = “hello world”;</a:t>
            </a:r>
          </a:p>
          <a:p>
            <a:pPr marL="457200" lvl="1" indent="0" algn="just">
              <a:lnSpc>
                <a:spcPct val="100000"/>
              </a:lnSpc>
              <a:buNone/>
            </a:pPr>
            <a:r>
              <a:rPr lang="en-US" sz="2000" dirty="0"/>
              <a:t>		alert(</a:t>
            </a:r>
            <a:r>
              <a:rPr lang="en-US" sz="2000" dirty="0" err="1"/>
              <a:t>stringValue.charCodeAt</a:t>
            </a:r>
            <a:r>
              <a:rPr lang="en-US" sz="2000" dirty="0"/>
              <a:t>(1));		 //outputs “101”</a:t>
            </a:r>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Character Methods</a:t>
            </a:r>
          </a:p>
        </p:txBody>
      </p:sp>
    </p:spTree>
    <p:extLst>
      <p:ext uri="{BB962C8B-B14F-4D97-AF65-F5344CB8AC3E}">
        <p14:creationId xmlns:p14="http://schemas.microsoft.com/office/powerpoint/2010/main" val="4184306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265456"/>
          </a:xfrm>
        </p:spPr>
        <p:txBody>
          <a:bodyPr/>
          <a:lstStyle/>
          <a:p>
            <a:pPr marL="0" indent="0" algn="just">
              <a:lnSpc>
                <a:spcPct val="100000"/>
              </a:lnSpc>
              <a:buNone/>
            </a:pPr>
            <a:r>
              <a:rPr lang="en-US" b="1" dirty="0" err="1"/>
              <a:t>concat</a:t>
            </a:r>
            <a:r>
              <a:rPr lang="en-US" b="1" dirty="0"/>
              <a:t>() Method</a:t>
            </a:r>
          </a:p>
          <a:p>
            <a:pPr algn="just">
              <a:lnSpc>
                <a:spcPct val="100000"/>
              </a:lnSpc>
            </a:pPr>
            <a:r>
              <a:rPr lang="en-US" dirty="0"/>
              <a:t>The </a:t>
            </a:r>
            <a:r>
              <a:rPr lang="en-US" dirty="0" err="1"/>
              <a:t>concat</a:t>
            </a:r>
            <a:r>
              <a:rPr lang="en-US" dirty="0"/>
              <a:t>() method which is used to concatenate one or more strings to another, returning the concatenated string as the result.</a:t>
            </a:r>
          </a:p>
          <a:p>
            <a:pPr marL="457200" lvl="1" indent="0" algn="just">
              <a:lnSpc>
                <a:spcPct val="100000"/>
              </a:lnSpc>
              <a:buNone/>
            </a:pPr>
            <a:r>
              <a:rPr lang="en-US" sz="2000" dirty="0"/>
              <a:t>		var s1 = “hello “;</a:t>
            </a:r>
          </a:p>
          <a:p>
            <a:pPr marL="457200" lvl="1" indent="0" algn="just">
              <a:lnSpc>
                <a:spcPct val="100000"/>
              </a:lnSpc>
              <a:buNone/>
            </a:pPr>
            <a:r>
              <a:rPr lang="en-US" sz="2000" dirty="0"/>
              <a:t>		var s2 = </a:t>
            </a:r>
            <a:r>
              <a:rPr lang="en-US" sz="2000" dirty="0" err="1"/>
              <a:t>stringValue.concat</a:t>
            </a:r>
            <a:r>
              <a:rPr lang="en-US" sz="2000" dirty="0"/>
              <a:t>(“world”);</a:t>
            </a:r>
          </a:p>
          <a:p>
            <a:pPr marL="457200" lvl="1" indent="0" algn="just">
              <a:lnSpc>
                <a:spcPct val="100000"/>
              </a:lnSpc>
              <a:buNone/>
            </a:pPr>
            <a:r>
              <a:rPr lang="en-US" sz="2000" dirty="0"/>
              <a:t>		alert(s2); //”hello world”</a:t>
            </a:r>
          </a:p>
          <a:p>
            <a:pPr marL="457200" lvl="1" indent="0" algn="just">
              <a:lnSpc>
                <a:spcPct val="100000"/>
              </a:lnSpc>
              <a:buNone/>
            </a:pPr>
            <a:r>
              <a:rPr lang="en-US" sz="2000" dirty="0"/>
              <a:t>		alert(s1); //”hello”</a:t>
            </a:r>
          </a:p>
          <a:p>
            <a:pPr marL="0" lvl="1" indent="0" algn="just">
              <a:lnSpc>
                <a:spcPct val="100000"/>
              </a:lnSpc>
              <a:buNone/>
            </a:pPr>
            <a:r>
              <a:rPr lang="en-US" sz="2000" b="1" dirty="0"/>
              <a:t>trim() Method</a:t>
            </a:r>
          </a:p>
          <a:p>
            <a:pPr algn="just">
              <a:lnSpc>
                <a:spcPct val="100000"/>
              </a:lnSpc>
            </a:pPr>
            <a:r>
              <a:rPr lang="en-US" dirty="0"/>
              <a:t>The trim() method creates a copy of the string, removes all leading and trailing white space, and then returns the result.</a:t>
            </a:r>
          </a:p>
          <a:p>
            <a:pPr marL="457200" lvl="1" indent="0" algn="just">
              <a:lnSpc>
                <a:spcPct val="100000"/>
              </a:lnSpc>
              <a:buNone/>
            </a:pPr>
            <a:r>
              <a:rPr lang="en-US" dirty="0"/>
              <a:t>		var s1 = “ hello world “;</a:t>
            </a:r>
          </a:p>
          <a:p>
            <a:pPr marL="457200" lvl="1" indent="0" algn="just">
              <a:lnSpc>
                <a:spcPct val="100000"/>
              </a:lnSpc>
              <a:buNone/>
            </a:pPr>
            <a:r>
              <a:rPr lang="en-US" dirty="0"/>
              <a:t>		var s2 = s1.trim();</a:t>
            </a:r>
          </a:p>
          <a:p>
            <a:pPr marL="457200" lvl="1" indent="0" algn="just">
              <a:lnSpc>
                <a:spcPct val="100000"/>
              </a:lnSpc>
              <a:buNone/>
            </a:pPr>
            <a:r>
              <a:rPr lang="en-US" dirty="0"/>
              <a:t>		alert(s2); 		//”hello world”</a:t>
            </a:r>
          </a:p>
          <a:p>
            <a:pPr marL="457200" lvl="1" indent="0" algn="just">
              <a:lnSpc>
                <a:spcPct val="100000"/>
              </a:lnSpc>
              <a:buNone/>
            </a:pPr>
            <a:r>
              <a:rPr lang="en-US" dirty="0"/>
              <a:t>		alert(s1); 		//” hello world “</a:t>
            </a:r>
          </a:p>
          <a:p>
            <a:pPr marL="58738" lvl="1" indent="0" algn="just">
              <a:lnSpc>
                <a:spcPct val="100000"/>
              </a:lnSpc>
              <a:buNone/>
            </a:pPr>
            <a:endParaRPr lang="en-US" sz="2000" dirty="0"/>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String-Manipulation Methods</a:t>
            </a:r>
          </a:p>
        </p:txBody>
      </p:sp>
    </p:spTree>
    <p:extLst>
      <p:ext uri="{BB962C8B-B14F-4D97-AF65-F5344CB8AC3E}">
        <p14:creationId xmlns:p14="http://schemas.microsoft.com/office/powerpoint/2010/main" val="2567133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398192"/>
          </a:xfrm>
        </p:spPr>
        <p:txBody>
          <a:bodyPr/>
          <a:lstStyle/>
          <a:p>
            <a:pPr marL="0" indent="0" algn="just">
              <a:lnSpc>
                <a:spcPct val="100000"/>
              </a:lnSpc>
              <a:buNone/>
            </a:pPr>
            <a:r>
              <a:rPr lang="en-US" b="1" dirty="0" err="1"/>
              <a:t>indexOf</a:t>
            </a:r>
            <a:r>
              <a:rPr lang="en-US" b="1" dirty="0"/>
              <a:t>() Method</a:t>
            </a:r>
          </a:p>
          <a:p>
            <a:pPr algn="just">
              <a:lnSpc>
                <a:spcPct val="100000"/>
              </a:lnSpc>
            </a:pPr>
            <a:r>
              <a:rPr lang="en-US" dirty="0"/>
              <a:t>The </a:t>
            </a:r>
            <a:r>
              <a:rPr lang="en-US" dirty="0" err="1"/>
              <a:t>indexOf</a:t>
            </a:r>
            <a:r>
              <a:rPr lang="en-US" dirty="0"/>
              <a:t>() method returns the character position index of the first occurrence of the search string. - 1 if no occurrence found.</a:t>
            </a:r>
          </a:p>
          <a:p>
            <a:pPr marL="457200" lvl="1" indent="0" algn="just">
              <a:lnSpc>
                <a:spcPct val="100000"/>
              </a:lnSpc>
              <a:buNone/>
            </a:pPr>
            <a:r>
              <a:rPr lang="en-US" sz="2000" dirty="0"/>
              <a:t>		 var s1= “hello world”;</a:t>
            </a:r>
          </a:p>
          <a:p>
            <a:pPr marL="457200" lvl="1" indent="0" algn="just">
              <a:lnSpc>
                <a:spcPct val="100000"/>
              </a:lnSpc>
              <a:buNone/>
            </a:pPr>
            <a:r>
              <a:rPr lang="en-US" sz="2000" dirty="0"/>
              <a:t>		alert(s1.indexOf(“o”));  		//4</a:t>
            </a:r>
          </a:p>
          <a:p>
            <a:pPr marL="457200" lvl="1" indent="0" algn="just">
              <a:lnSpc>
                <a:spcPct val="100000"/>
              </a:lnSpc>
              <a:buNone/>
            </a:pPr>
            <a:endParaRPr lang="en-US" sz="2000" dirty="0"/>
          </a:p>
          <a:p>
            <a:pPr marL="58738" lvl="1" indent="0" algn="just">
              <a:lnSpc>
                <a:spcPct val="100000"/>
              </a:lnSpc>
              <a:buNone/>
            </a:pPr>
            <a:r>
              <a:rPr lang="en-US" sz="2000" b="1" dirty="0" err="1"/>
              <a:t>lastIndexOf</a:t>
            </a:r>
            <a:r>
              <a:rPr lang="en-US" sz="2000" b="1" dirty="0"/>
              <a:t>() Method</a:t>
            </a:r>
          </a:p>
          <a:p>
            <a:pPr algn="just">
              <a:lnSpc>
                <a:spcPct val="100000"/>
              </a:lnSpc>
            </a:pPr>
            <a:r>
              <a:rPr lang="en-US" dirty="0"/>
              <a:t>The </a:t>
            </a:r>
            <a:r>
              <a:rPr lang="en-US" dirty="0" err="1"/>
              <a:t>lastIndexOf</a:t>
            </a:r>
            <a:r>
              <a:rPr lang="en-US" dirty="0"/>
              <a:t>() method returns the index of the last occurrence of the search string. - 1 if none found.</a:t>
            </a:r>
          </a:p>
          <a:p>
            <a:pPr marL="457200" lvl="1" indent="0" algn="just">
              <a:lnSpc>
                <a:spcPct val="100000"/>
              </a:lnSpc>
              <a:buNone/>
            </a:pPr>
            <a:r>
              <a:rPr lang="en-US" sz="2000" dirty="0"/>
              <a:t>		 var s1= “hello world”;</a:t>
            </a:r>
          </a:p>
          <a:p>
            <a:pPr marL="457200" lvl="1" indent="0" algn="just">
              <a:lnSpc>
                <a:spcPct val="100000"/>
              </a:lnSpc>
              <a:buNone/>
            </a:pPr>
            <a:r>
              <a:rPr lang="en-US" sz="2000" dirty="0"/>
              <a:t>		alert(s1.lastIndexOf(“o”)); 		//7</a:t>
            </a:r>
          </a:p>
          <a:p>
            <a:pPr marL="457200" lvl="1" indent="0" algn="just">
              <a:lnSpc>
                <a:spcPct val="100000"/>
              </a:lnSpc>
              <a:buNone/>
            </a:pPr>
            <a:endParaRPr lang="en-US" sz="2000" dirty="0"/>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String Location Methods</a:t>
            </a:r>
          </a:p>
        </p:txBody>
      </p:sp>
    </p:spTree>
    <p:extLst>
      <p:ext uri="{BB962C8B-B14F-4D97-AF65-F5344CB8AC3E}">
        <p14:creationId xmlns:p14="http://schemas.microsoft.com/office/powerpoint/2010/main" val="34160024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486682"/>
          </a:xfrm>
        </p:spPr>
        <p:txBody>
          <a:bodyPr/>
          <a:lstStyle/>
          <a:p>
            <a:pPr algn="just">
              <a:lnSpc>
                <a:spcPct val="100000"/>
              </a:lnSpc>
            </a:pPr>
            <a:r>
              <a:rPr lang="en-US" dirty="0"/>
              <a:t>The Number type is the reference type for numeric values. </a:t>
            </a:r>
          </a:p>
          <a:p>
            <a:pPr algn="just">
              <a:lnSpc>
                <a:spcPct val="100000"/>
              </a:lnSpc>
            </a:pPr>
            <a:r>
              <a:rPr lang="en-US" dirty="0"/>
              <a:t>To create a Number object, use the Number constructor and pass in any number. </a:t>
            </a:r>
          </a:p>
          <a:p>
            <a:pPr algn="just">
              <a:lnSpc>
                <a:spcPct val="100000"/>
              </a:lnSpc>
            </a:pPr>
            <a:r>
              <a:rPr lang="en-US" dirty="0"/>
              <a:t>The methods of a Numb object are available on all number primitives.</a:t>
            </a:r>
          </a:p>
          <a:p>
            <a:pPr marL="0" indent="0" algn="just">
              <a:lnSpc>
                <a:spcPct val="100000"/>
              </a:lnSpc>
              <a:buNone/>
            </a:pPr>
            <a:r>
              <a:rPr lang="en-US" dirty="0"/>
              <a:t> 	 	var </a:t>
            </a:r>
            <a:r>
              <a:rPr lang="en-US" dirty="0" err="1"/>
              <a:t>numberObject</a:t>
            </a:r>
            <a:r>
              <a:rPr lang="en-US" dirty="0"/>
              <a:t> = new Number(10);</a:t>
            </a:r>
          </a:p>
          <a:p>
            <a:pPr marL="0" indent="0" algn="just">
              <a:lnSpc>
                <a:spcPct val="100000"/>
              </a:lnSpc>
              <a:buNone/>
            </a:pPr>
            <a:r>
              <a:rPr lang="en-US" b="1" dirty="0" err="1"/>
              <a:t>toFixed</a:t>
            </a:r>
            <a:r>
              <a:rPr lang="en-US" b="1" dirty="0"/>
              <a:t>() Method</a:t>
            </a:r>
          </a:p>
          <a:p>
            <a:pPr algn="just">
              <a:lnSpc>
                <a:spcPct val="100000"/>
              </a:lnSpc>
            </a:pPr>
            <a:r>
              <a:rPr lang="en-US" dirty="0"/>
              <a:t>The </a:t>
            </a:r>
            <a:r>
              <a:rPr lang="en-US" dirty="0" err="1"/>
              <a:t>toFixed</a:t>
            </a:r>
            <a:r>
              <a:rPr lang="en-US" dirty="0"/>
              <a:t>() method returns a string representation of a number with a specified number of decimal points.</a:t>
            </a:r>
          </a:p>
          <a:p>
            <a:pPr marL="457200" lvl="1" indent="0" algn="just">
              <a:lnSpc>
                <a:spcPct val="100000"/>
              </a:lnSpc>
              <a:buNone/>
            </a:pPr>
            <a:r>
              <a:rPr lang="en-US" dirty="0"/>
              <a:t>		var s1 = 10;</a:t>
            </a:r>
          </a:p>
          <a:p>
            <a:pPr marL="457200" lvl="1" indent="0" algn="just">
              <a:lnSpc>
                <a:spcPct val="100000"/>
              </a:lnSpc>
              <a:buNone/>
            </a:pPr>
            <a:r>
              <a:rPr lang="en-US" dirty="0"/>
              <a:t>		alert(</a:t>
            </a:r>
            <a:r>
              <a:rPr lang="en-US" dirty="0" err="1"/>
              <a:t>num.toFixed</a:t>
            </a:r>
            <a:r>
              <a:rPr lang="en-US" dirty="0"/>
              <a:t>(2)); //”10.00”</a:t>
            </a:r>
          </a:p>
          <a:p>
            <a:pPr marL="457200" lvl="1" indent="0" algn="just">
              <a:lnSpc>
                <a:spcPct val="100000"/>
              </a:lnSpc>
              <a:buNone/>
            </a:pPr>
            <a:r>
              <a:rPr lang="en-US" dirty="0"/>
              <a:t> </a:t>
            </a:r>
          </a:p>
          <a:p>
            <a:pPr marL="457200" lvl="1" indent="0" algn="just">
              <a:lnSpc>
                <a:spcPct val="100000"/>
              </a:lnSpc>
              <a:buNone/>
            </a:pPr>
            <a:r>
              <a:rPr lang="en-US" dirty="0"/>
              <a:t>		var num = 10.005;</a:t>
            </a:r>
          </a:p>
          <a:p>
            <a:pPr marL="457200" lvl="1" indent="0" algn="just">
              <a:lnSpc>
                <a:spcPct val="100000"/>
              </a:lnSpc>
              <a:buNone/>
            </a:pPr>
            <a:r>
              <a:rPr lang="en-US" dirty="0"/>
              <a:t>		alert(</a:t>
            </a:r>
            <a:r>
              <a:rPr lang="en-US" dirty="0" err="1"/>
              <a:t>num.toFixed</a:t>
            </a:r>
            <a:r>
              <a:rPr lang="en-US" dirty="0"/>
              <a:t>(2)); //”10.01”</a:t>
            </a:r>
          </a:p>
          <a:p>
            <a:pPr marL="0" indent="0" algn="just">
              <a:lnSpc>
                <a:spcPct val="100000"/>
              </a:lnSpc>
              <a:buNone/>
            </a:pPr>
            <a:endParaRPr lang="en-US" dirty="0"/>
          </a:p>
          <a:p>
            <a:pPr algn="just">
              <a:lnSpc>
                <a:spcPct val="100000"/>
              </a:lnSpc>
            </a:pPr>
            <a:endParaRPr lang="en-US" dirty="0"/>
          </a:p>
        </p:txBody>
      </p:sp>
      <p:sp>
        <p:nvSpPr>
          <p:cNvPr id="3" name="Title 2"/>
          <p:cNvSpPr>
            <a:spLocks noGrp="1"/>
          </p:cNvSpPr>
          <p:nvPr>
            <p:ph type="title"/>
          </p:nvPr>
        </p:nvSpPr>
        <p:spPr/>
        <p:txBody>
          <a:bodyPr/>
          <a:lstStyle/>
          <a:p>
            <a:r>
              <a:rPr lang="en-US" dirty="0"/>
              <a:t>Number Type</a:t>
            </a:r>
          </a:p>
        </p:txBody>
      </p:sp>
    </p:spTree>
    <p:extLst>
      <p:ext uri="{BB962C8B-B14F-4D97-AF65-F5344CB8AC3E}">
        <p14:creationId xmlns:p14="http://schemas.microsoft.com/office/powerpoint/2010/main" val="3863283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0"/>
            <a:ext cx="10515600" cy="5457185"/>
          </a:xfrm>
        </p:spPr>
        <p:txBody>
          <a:bodyPr/>
          <a:lstStyle/>
          <a:p>
            <a:pPr marL="0" indent="0" algn="just">
              <a:lnSpc>
                <a:spcPct val="100000"/>
              </a:lnSpc>
              <a:buNone/>
            </a:pPr>
            <a:r>
              <a:rPr lang="en-US" b="1" dirty="0" err="1"/>
              <a:t>toExponential</a:t>
            </a:r>
            <a:r>
              <a:rPr lang="en-US" b="1" dirty="0"/>
              <a:t>() Method</a:t>
            </a:r>
          </a:p>
          <a:p>
            <a:pPr algn="just">
              <a:lnSpc>
                <a:spcPct val="100000"/>
              </a:lnSpc>
            </a:pPr>
            <a:r>
              <a:rPr lang="en-US" dirty="0"/>
              <a:t>Returns a string containing a number represented in exponential notation.</a:t>
            </a:r>
          </a:p>
          <a:p>
            <a:pPr algn="just">
              <a:lnSpc>
                <a:spcPct val="100000"/>
              </a:lnSpc>
            </a:pPr>
            <a:r>
              <a:rPr lang="en-US" dirty="0"/>
              <a:t>This method accepts one argument, which is the number of decimal places to output. </a:t>
            </a:r>
          </a:p>
          <a:p>
            <a:pPr marL="457200" lvl="1" indent="0" algn="just">
              <a:lnSpc>
                <a:spcPct val="100000"/>
              </a:lnSpc>
              <a:buNone/>
            </a:pPr>
            <a:r>
              <a:rPr lang="en-US" dirty="0"/>
              <a:t>		var s1 = 10;</a:t>
            </a:r>
          </a:p>
          <a:p>
            <a:pPr marL="457200" lvl="1" indent="0" algn="just">
              <a:lnSpc>
                <a:spcPct val="100000"/>
              </a:lnSpc>
              <a:buNone/>
            </a:pPr>
            <a:r>
              <a:rPr lang="en-US" dirty="0"/>
              <a:t>		alert(s1.toExponential(1)); //”1.0e+1”</a:t>
            </a:r>
          </a:p>
          <a:p>
            <a:pPr marL="58738" lvl="1" indent="0" algn="just">
              <a:lnSpc>
                <a:spcPct val="100000"/>
              </a:lnSpc>
              <a:buNone/>
            </a:pPr>
            <a:r>
              <a:rPr lang="en-US" sz="2000" b="1" dirty="0" err="1"/>
              <a:t>toPrecision</a:t>
            </a:r>
            <a:r>
              <a:rPr lang="en-US" sz="2000" b="1" dirty="0"/>
              <a:t>() Method</a:t>
            </a:r>
          </a:p>
          <a:p>
            <a:pPr algn="just">
              <a:lnSpc>
                <a:spcPct val="100000"/>
              </a:lnSpc>
            </a:pPr>
            <a:r>
              <a:rPr lang="en-US" dirty="0"/>
              <a:t>The </a:t>
            </a:r>
            <a:r>
              <a:rPr lang="en-US" dirty="0" err="1"/>
              <a:t>toPrecision</a:t>
            </a:r>
            <a:r>
              <a:rPr lang="en-US" dirty="0"/>
              <a:t>() method returns either the fixed or the exponential representation of a number.</a:t>
            </a:r>
          </a:p>
          <a:p>
            <a:pPr algn="just">
              <a:lnSpc>
                <a:spcPct val="100000"/>
              </a:lnSpc>
            </a:pPr>
            <a:r>
              <a:rPr lang="en-US" dirty="0"/>
              <a:t>This method takes one argument which is the total number of digits to use to represent the number(not including exponents).</a:t>
            </a:r>
          </a:p>
          <a:p>
            <a:pPr marL="457200" lvl="1" indent="0" algn="just">
              <a:lnSpc>
                <a:spcPct val="100000"/>
              </a:lnSpc>
              <a:buNone/>
            </a:pPr>
            <a:r>
              <a:rPr lang="en-US" dirty="0"/>
              <a:t>		 var s1 = 99;</a:t>
            </a:r>
          </a:p>
          <a:p>
            <a:pPr marL="457200" lvl="1" indent="0" algn="just">
              <a:lnSpc>
                <a:spcPct val="100000"/>
              </a:lnSpc>
              <a:buNone/>
            </a:pPr>
            <a:r>
              <a:rPr lang="en-US" dirty="0"/>
              <a:t>		alert(s1.toPrecision(1)); //”1e+2”</a:t>
            </a:r>
          </a:p>
          <a:p>
            <a:pPr marL="457200" lvl="1" indent="0" algn="just">
              <a:lnSpc>
                <a:spcPct val="100000"/>
              </a:lnSpc>
              <a:buNone/>
            </a:pPr>
            <a:r>
              <a:rPr lang="en-US" dirty="0"/>
              <a:t>		alert(s1.toPrecision(2)); //”99”</a:t>
            </a:r>
          </a:p>
          <a:p>
            <a:pPr marL="457200" lvl="1" indent="0" algn="just">
              <a:lnSpc>
                <a:spcPct val="100000"/>
              </a:lnSpc>
              <a:buNone/>
            </a:pPr>
            <a:r>
              <a:rPr lang="en-US" dirty="0"/>
              <a:t>		alert(s1.toPrecision(3)); //”99.0”</a:t>
            </a:r>
          </a:p>
          <a:p>
            <a:pPr marL="457200" lvl="1" indent="0" algn="just">
              <a:lnSpc>
                <a:spcPct val="100000"/>
              </a:lnSpc>
              <a:buNone/>
            </a:pPr>
            <a:endParaRPr lang="en-US" dirty="0"/>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Number Type (Cont’d)</a:t>
            </a:r>
          </a:p>
        </p:txBody>
      </p:sp>
    </p:spTree>
    <p:extLst>
      <p:ext uri="{BB962C8B-B14F-4D97-AF65-F5344CB8AC3E}">
        <p14:creationId xmlns:p14="http://schemas.microsoft.com/office/powerpoint/2010/main" val="74938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976271"/>
            <a:ext cx="12192000" cy="1821840"/>
          </a:xfrm>
        </p:spPr>
        <p:txBody>
          <a:bodyPr>
            <a:normAutofit/>
          </a:bodyPr>
          <a:lstStyle/>
          <a:p>
            <a:r>
              <a:rPr lang="en-US" dirty="0"/>
              <a:t>Web Technology JavaScript Programming</a:t>
            </a:r>
            <a:br>
              <a:rPr lang="en-US" dirty="0"/>
            </a:br>
            <a:br>
              <a:rPr lang="en-US" dirty="0"/>
            </a:br>
            <a:r>
              <a:rPr lang="en-US" dirty="0"/>
              <a:t>Chapter 3: </a:t>
            </a:r>
            <a:r>
              <a:rPr lang="en-US" sz="3600" dirty="0"/>
              <a:t>Language Basics</a:t>
            </a:r>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3737609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lstStyle/>
          <a:p>
            <a:pPr algn="just">
              <a:lnSpc>
                <a:spcPct val="100000"/>
              </a:lnSpc>
            </a:pPr>
            <a:r>
              <a:rPr lang="en-US" dirty="0"/>
              <a:t>The functions are objects that are used to specify or encapsulate one or more statements.</a:t>
            </a:r>
          </a:p>
          <a:p>
            <a:pPr algn="just">
              <a:lnSpc>
                <a:spcPct val="100000"/>
              </a:lnSpc>
            </a:pPr>
            <a:r>
              <a:rPr lang="en-US" dirty="0"/>
              <a:t>A function may be run from any place inside a script and at any time.</a:t>
            </a:r>
          </a:p>
          <a:p>
            <a:pPr algn="just">
              <a:lnSpc>
                <a:spcPct val="100000"/>
              </a:lnSpc>
            </a:pPr>
            <a:r>
              <a:rPr lang="en-US" dirty="0"/>
              <a:t>That makes them very suitable for those groups of statements that have to be executed multiple times and by multiple objects within a script.</a:t>
            </a:r>
          </a:p>
          <a:p>
            <a:pPr algn="just">
              <a:lnSpc>
                <a:spcPct val="100000"/>
              </a:lnSpc>
            </a:pPr>
            <a:r>
              <a:rPr lang="en-US" dirty="0"/>
              <a:t>Each function is an instance of the Function type that has properties and methods just like any other reference type.</a:t>
            </a:r>
          </a:p>
          <a:p>
            <a:pPr algn="just">
              <a:lnSpc>
                <a:spcPct val="100000"/>
              </a:lnSpc>
            </a:pPr>
            <a:r>
              <a:rPr lang="en-US" dirty="0"/>
              <a:t> Because functions are objects, function names are simply pointers to function objects and are not necessarily tied to the function itself.</a:t>
            </a:r>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Function Type</a:t>
            </a:r>
          </a:p>
        </p:txBody>
      </p:sp>
    </p:spTree>
    <p:extLst>
      <p:ext uri="{BB962C8B-B14F-4D97-AF65-F5344CB8AC3E}">
        <p14:creationId xmlns:p14="http://schemas.microsoft.com/office/powerpoint/2010/main" val="27918911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0"/>
            <a:ext cx="10515600" cy="5604669"/>
          </a:xfrm>
        </p:spPr>
        <p:txBody>
          <a:bodyPr>
            <a:normAutofit/>
          </a:bodyPr>
          <a:lstStyle/>
          <a:p>
            <a:pPr algn="just">
              <a:lnSpc>
                <a:spcPct val="110000"/>
              </a:lnSpc>
            </a:pPr>
            <a:r>
              <a:rPr lang="en-US" dirty="0"/>
              <a:t>The length property simply returns the number of arguments passed to a function.</a:t>
            </a:r>
          </a:p>
          <a:p>
            <a:pPr marL="914400" lvl="2" indent="0" algn="just">
              <a:lnSpc>
                <a:spcPct val="110000"/>
              </a:lnSpc>
              <a:buNone/>
            </a:pPr>
            <a:r>
              <a:rPr lang="en-US" b="1" dirty="0"/>
              <a:t>Example:</a:t>
            </a:r>
          </a:p>
          <a:p>
            <a:pPr marL="457200" lvl="1" indent="0" algn="just">
              <a:lnSpc>
                <a:spcPct val="110000"/>
              </a:lnSpc>
              <a:buNone/>
            </a:pPr>
            <a:r>
              <a:rPr lang="en-US" sz="2000" dirty="0"/>
              <a:t>		function </a:t>
            </a:r>
            <a:r>
              <a:rPr lang="en-US" sz="2000" dirty="0" err="1"/>
              <a:t>sayName</a:t>
            </a:r>
            <a:r>
              <a:rPr lang="en-US" sz="2000" dirty="0"/>
              <a:t>(name){</a:t>
            </a:r>
          </a:p>
          <a:p>
            <a:pPr marL="457200" lvl="1" indent="0" algn="just">
              <a:lnSpc>
                <a:spcPct val="110000"/>
              </a:lnSpc>
              <a:buNone/>
            </a:pPr>
            <a:r>
              <a:rPr lang="en-US" sz="2000" dirty="0"/>
              <a:t>				alert(name);</a:t>
            </a:r>
          </a:p>
          <a:p>
            <a:pPr marL="457200" lvl="1" indent="0" algn="just">
              <a:lnSpc>
                <a:spcPct val="110000"/>
              </a:lnSpc>
              <a:buNone/>
            </a:pPr>
            <a:r>
              <a:rPr lang="en-US" sz="2000" dirty="0"/>
              <a:t>					}</a:t>
            </a:r>
          </a:p>
          <a:p>
            <a:pPr marL="457200" lvl="1" indent="0" algn="just">
              <a:lnSpc>
                <a:spcPct val="110000"/>
              </a:lnSpc>
              <a:buNone/>
            </a:pPr>
            <a:r>
              <a:rPr lang="en-US" sz="2000" dirty="0"/>
              <a:t>		function sum(num1, num2){</a:t>
            </a:r>
          </a:p>
          <a:p>
            <a:pPr marL="457200" lvl="1" indent="0" algn="just">
              <a:lnSpc>
                <a:spcPct val="110000"/>
              </a:lnSpc>
              <a:buNone/>
            </a:pPr>
            <a:r>
              <a:rPr lang="en-US" sz="2000" dirty="0"/>
              <a:t>				return num1 + num2;</a:t>
            </a:r>
          </a:p>
          <a:p>
            <a:pPr marL="457200" lvl="1" indent="0" algn="just">
              <a:lnSpc>
                <a:spcPct val="110000"/>
              </a:lnSpc>
              <a:buNone/>
            </a:pPr>
            <a:r>
              <a:rPr lang="en-US" sz="2000" dirty="0"/>
              <a:t>					}</a:t>
            </a:r>
          </a:p>
          <a:p>
            <a:pPr marL="457200" lvl="1" indent="0" algn="just">
              <a:lnSpc>
                <a:spcPct val="110000"/>
              </a:lnSpc>
              <a:buNone/>
            </a:pPr>
            <a:r>
              <a:rPr lang="en-US" sz="2000" dirty="0"/>
              <a:t>		function </a:t>
            </a:r>
            <a:r>
              <a:rPr lang="en-US" sz="2000" dirty="0" err="1"/>
              <a:t>sayHi</a:t>
            </a:r>
            <a:r>
              <a:rPr lang="en-US" sz="2000" dirty="0"/>
              <a:t>(){</a:t>
            </a:r>
          </a:p>
          <a:p>
            <a:pPr marL="457200" lvl="1" indent="0" algn="just">
              <a:lnSpc>
                <a:spcPct val="110000"/>
              </a:lnSpc>
              <a:buNone/>
            </a:pPr>
            <a:r>
              <a:rPr lang="en-US" sz="2000" dirty="0"/>
              <a:t>				alert(“hi”);</a:t>
            </a:r>
          </a:p>
          <a:p>
            <a:pPr marL="457200" lvl="1" indent="0" algn="just">
              <a:lnSpc>
                <a:spcPct val="110000"/>
              </a:lnSpc>
              <a:buNone/>
            </a:pPr>
            <a:r>
              <a:rPr lang="en-US" sz="2000" dirty="0"/>
              <a:t>				}</a:t>
            </a:r>
          </a:p>
          <a:p>
            <a:pPr marL="457200" lvl="1" indent="0" algn="just">
              <a:lnSpc>
                <a:spcPct val="110000"/>
              </a:lnSpc>
              <a:buNone/>
            </a:pPr>
            <a:r>
              <a:rPr lang="en-US" sz="2000" dirty="0"/>
              <a:t>		alert(</a:t>
            </a:r>
            <a:r>
              <a:rPr lang="en-US" sz="2000" dirty="0" err="1"/>
              <a:t>sayName.length</a:t>
            </a:r>
            <a:r>
              <a:rPr lang="en-US" sz="2000" dirty="0"/>
              <a:t>); //1</a:t>
            </a:r>
          </a:p>
          <a:p>
            <a:pPr marL="457200" lvl="1" indent="0" algn="just">
              <a:lnSpc>
                <a:spcPct val="110000"/>
              </a:lnSpc>
              <a:buNone/>
            </a:pPr>
            <a:r>
              <a:rPr lang="en-US" sz="2000" dirty="0"/>
              <a:t>		alert(</a:t>
            </a:r>
            <a:r>
              <a:rPr lang="en-US" sz="2000" dirty="0" err="1"/>
              <a:t>sum.length</a:t>
            </a:r>
            <a:r>
              <a:rPr lang="en-US" sz="2000" dirty="0"/>
              <a:t>); //2</a:t>
            </a:r>
          </a:p>
          <a:p>
            <a:pPr marL="457200" lvl="1" indent="0" algn="just">
              <a:lnSpc>
                <a:spcPct val="110000"/>
              </a:lnSpc>
              <a:buNone/>
            </a:pPr>
            <a:r>
              <a:rPr lang="en-US" sz="2000" dirty="0"/>
              <a:t>		alert(</a:t>
            </a:r>
            <a:r>
              <a:rPr lang="en-US" sz="2000" dirty="0" err="1"/>
              <a:t>sayHi.length</a:t>
            </a:r>
            <a:r>
              <a:rPr lang="en-US" sz="2000" dirty="0"/>
              <a:t>); //0</a:t>
            </a:r>
          </a:p>
          <a:p>
            <a:pPr marL="0" indent="0" algn="just">
              <a:lnSpc>
                <a:spcPct val="110000"/>
              </a:lnSpc>
              <a:buNone/>
            </a:pPr>
            <a:endParaRPr lang="en-US" dirty="0"/>
          </a:p>
        </p:txBody>
      </p:sp>
      <p:sp>
        <p:nvSpPr>
          <p:cNvPr id="3" name="Title 2"/>
          <p:cNvSpPr>
            <a:spLocks noGrp="1"/>
          </p:cNvSpPr>
          <p:nvPr>
            <p:ph type="title"/>
          </p:nvPr>
        </p:nvSpPr>
        <p:spPr/>
        <p:txBody>
          <a:bodyPr/>
          <a:lstStyle/>
          <a:p>
            <a:r>
              <a:rPr lang="en-US" dirty="0"/>
              <a:t>Function Type(Cont’d)</a:t>
            </a:r>
          </a:p>
        </p:txBody>
      </p:sp>
    </p:spTree>
    <p:extLst>
      <p:ext uri="{BB962C8B-B14F-4D97-AF65-F5344CB8AC3E}">
        <p14:creationId xmlns:p14="http://schemas.microsoft.com/office/powerpoint/2010/main" val="193766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0"/>
            <a:ext cx="10515600" cy="5457185"/>
          </a:xfrm>
        </p:spPr>
        <p:txBody>
          <a:bodyPr>
            <a:normAutofit lnSpcReduction="10000"/>
          </a:bodyPr>
          <a:lstStyle/>
          <a:p>
            <a:pPr algn="just">
              <a:lnSpc>
                <a:spcPct val="100000"/>
              </a:lnSpc>
            </a:pPr>
            <a:r>
              <a:rPr lang="en-US" dirty="0"/>
              <a:t>The Math object is a build-in, static object in JavaScript.</a:t>
            </a:r>
          </a:p>
          <a:p>
            <a:pPr algn="just">
              <a:lnSpc>
                <a:spcPct val="100000"/>
              </a:lnSpc>
            </a:pPr>
            <a:r>
              <a:rPr lang="en-US" dirty="0"/>
              <a:t>It’s functions and constants helps in mathematical calculations.</a:t>
            </a:r>
          </a:p>
          <a:p>
            <a:pPr algn="just">
              <a:lnSpc>
                <a:spcPct val="100000"/>
              </a:lnSpc>
            </a:pPr>
            <a:r>
              <a:rPr lang="en-US" dirty="0"/>
              <a:t>Since math is static it can be used directly to call all it’s constants and methods.</a:t>
            </a:r>
          </a:p>
          <a:p>
            <a:pPr marL="0" indent="0" algn="just">
              <a:lnSpc>
                <a:spcPct val="100000"/>
              </a:lnSpc>
              <a:buNone/>
            </a:pPr>
            <a:r>
              <a:rPr lang="en-US" b="1" dirty="0" err="1"/>
              <a:t>Math.max</a:t>
            </a:r>
            <a:r>
              <a:rPr lang="en-US" b="1" dirty="0"/>
              <a:t>() Method</a:t>
            </a:r>
          </a:p>
          <a:p>
            <a:pPr algn="just">
              <a:lnSpc>
                <a:spcPct val="100000"/>
              </a:lnSpc>
            </a:pPr>
            <a:r>
              <a:rPr lang="en-US" dirty="0"/>
              <a:t>The </a:t>
            </a:r>
            <a:r>
              <a:rPr lang="en-US" dirty="0" err="1"/>
              <a:t>Math.max</a:t>
            </a:r>
            <a:r>
              <a:rPr lang="en-US" dirty="0"/>
              <a:t>() method returns the largest number in the list of arguments passed to it. </a:t>
            </a:r>
          </a:p>
          <a:p>
            <a:pPr algn="just">
              <a:lnSpc>
                <a:spcPct val="100000"/>
              </a:lnSpc>
            </a:pPr>
            <a:r>
              <a:rPr lang="en-US" dirty="0"/>
              <a:t>These methods accept any number of parameters.</a:t>
            </a:r>
          </a:p>
          <a:p>
            <a:pPr marL="457200" lvl="1" indent="0" algn="just">
              <a:lnSpc>
                <a:spcPct val="100000"/>
              </a:lnSpc>
              <a:buNone/>
            </a:pPr>
            <a:r>
              <a:rPr lang="en-US" dirty="0"/>
              <a:t>		 var max = </a:t>
            </a:r>
            <a:r>
              <a:rPr lang="en-US" dirty="0" err="1"/>
              <a:t>Math.max</a:t>
            </a:r>
            <a:r>
              <a:rPr lang="en-US" dirty="0"/>
              <a:t>(3, 54, 32, 16);</a:t>
            </a:r>
          </a:p>
          <a:p>
            <a:pPr marL="457200" lvl="1" indent="0" algn="just">
              <a:lnSpc>
                <a:spcPct val="100000"/>
              </a:lnSpc>
              <a:buNone/>
            </a:pPr>
            <a:r>
              <a:rPr lang="en-US" dirty="0"/>
              <a:t>		alert(max); 	//54</a:t>
            </a:r>
          </a:p>
          <a:p>
            <a:pPr marL="457200" lvl="1" indent="0" algn="just">
              <a:lnSpc>
                <a:spcPct val="100000"/>
              </a:lnSpc>
              <a:buNone/>
            </a:pPr>
            <a:endParaRPr lang="en-US" dirty="0"/>
          </a:p>
          <a:p>
            <a:pPr marL="0" lvl="1" indent="0" algn="just">
              <a:lnSpc>
                <a:spcPct val="100000"/>
              </a:lnSpc>
              <a:buNone/>
            </a:pPr>
            <a:r>
              <a:rPr lang="en-US" sz="2200" b="1" dirty="0"/>
              <a:t>Math.min() Method</a:t>
            </a:r>
          </a:p>
          <a:p>
            <a:pPr algn="just">
              <a:lnSpc>
                <a:spcPct val="100000"/>
              </a:lnSpc>
            </a:pPr>
            <a:r>
              <a:rPr lang="en-US" dirty="0"/>
              <a:t>The Math.min() method  returns the lowest number in the list of arguments passed to it.</a:t>
            </a:r>
          </a:p>
          <a:p>
            <a:pPr algn="just">
              <a:lnSpc>
                <a:spcPct val="100000"/>
              </a:lnSpc>
            </a:pPr>
            <a:r>
              <a:rPr lang="en-US" dirty="0"/>
              <a:t>These methods accept any number of parameters.</a:t>
            </a:r>
          </a:p>
          <a:p>
            <a:pPr marL="457200" lvl="1" indent="0" algn="just">
              <a:lnSpc>
                <a:spcPct val="100000"/>
              </a:lnSpc>
              <a:buNone/>
            </a:pPr>
            <a:r>
              <a:rPr lang="en-US" dirty="0"/>
              <a:t>		var min = Math.min(3, 54, 32, 16);</a:t>
            </a:r>
          </a:p>
          <a:p>
            <a:pPr marL="457200" lvl="1" indent="0" algn="just">
              <a:lnSpc>
                <a:spcPct val="100000"/>
              </a:lnSpc>
              <a:buNone/>
            </a:pPr>
            <a:r>
              <a:rPr lang="en-US" dirty="0"/>
              <a:t>		alert(min); 	//3</a:t>
            </a:r>
          </a:p>
          <a:p>
            <a:pPr marL="457200" lvl="1" indent="0" algn="just">
              <a:lnSpc>
                <a:spcPct val="100000"/>
              </a:lnSpc>
              <a:buNone/>
            </a:pPr>
            <a:endParaRPr lang="en-US" dirty="0"/>
          </a:p>
          <a:p>
            <a:pPr marL="0" indent="0" algn="just">
              <a:lnSpc>
                <a:spcPct val="100000"/>
              </a:lnSpc>
              <a:buNone/>
            </a:pPr>
            <a:endParaRPr lang="en-US" dirty="0"/>
          </a:p>
          <a:p>
            <a:pPr algn="just">
              <a:lnSpc>
                <a:spcPct val="100000"/>
              </a:lnSpc>
            </a:pPr>
            <a:endParaRPr lang="en-US" dirty="0"/>
          </a:p>
        </p:txBody>
      </p:sp>
      <p:sp>
        <p:nvSpPr>
          <p:cNvPr id="3" name="Title 2"/>
          <p:cNvSpPr>
            <a:spLocks noGrp="1"/>
          </p:cNvSpPr>
          <p:nvPr>
            <p:ph type="title"/>
          </p:nvPr>
        </p:nvSpPr>
        <p:spPr/>
        <p:txBody>
          <a:bodyPr/>
          <a:lstStyle/>
          <a:p>
            <a:r>
              <a:rPr lang="en-US" dirty="0"/>
              <a:t>Math Object</a:t>
            </a:r>
          </a:p>
        </p:txBody>
      </p:sp>
    </p:spTree>
    <p:extLst>
      <p:ext uri="{BB962C8B-B14F-4D97-AF65-F5344CB8AC3E}">
        <p14:creationId xmlns:p14="http://schemas.microsoft.com/office/powerpoint/2010/main" val="3870326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427688"/>
          </a:xfrm>
        </p:spPr>
        <p:txBody>
          <a:bodyPr>
            <a:normAutofit/>
          </a:bodyPr>
          <a:lstStyle/>
          <a:p>
            <a:pPr marL="0" indent="0" algn="just">
              <a:lnSpc>
                <a:spcPct val="100000"/>
              </a:lnSpc>
              <a:buNone/>
            </a:pPr>
            <a:r>
              <a:rPr lang="en-US" b="1" dirty="0" err="1"/>
              <a:t>Math.ceil</a:t>
            </a:r>
            <a:r>
              <a:rPr lang="en-US" b="1" dirty="0"/>
              <a:t>() Method</a:t>
            </a:r>
          </a:p>
          <a:p>
            <a:pPr algn="just">
              <a:lnSpc>
                <a:spcPct val="100000"/>
              </a:lnSpc>
            </a:pPr>
            <a:r>
              <a:rPr lang="en-US" dirty="0"/>
              <a:t>The </a:t>
            </a:r>
            <a:r>
              <a:rPr lang="en-US" dirty="0" err="1"/>
              <a:t>Math.ceil</a:t>
            </a:r>
            <a:r>
              <a:rPr lang="en-US" dirty="0"/>
              <a:t>() method rounds a number UPWARDS to the nearest integer, and returns the result.</a:t>
            </a:r>
          </a:p>
          <a:p>
            <a:pPr marL="457200" lvl="1" indent="0" algn="just">
              <a:lnSpc>
                <a:spcPct val="100000"/>
              </a:lnSpc>
              <a:buNone/>
            </a:pPr>
            <a:r>
              <a:rPr lang="en-US" dirty="0"/>
              <a:t>		alert(</a:t>
            </a:r>
            <a:r>
              <a:rPr lang="en-US" dirty="0" err="1"/>
              <a:t>Math.ceil</a:t>
            </a:r>
            <a:r>
              <a:rPr lang="en-US" dirty="0"/>
              <a:t>(25.9)); //26</a:t>
            </a:r>
          </a:p>
          <a:p>
            <a:pPr marL="457200" lvl="1" indent="0" algn="just">
              <a:lnSpc>
                <a:spcPct val="100000"/>
              </a:lnSpc>
              <a:buNone/>
            </a:pPr>
            <a:r>
              <a:rPr lang="en-US" dirty="0"/>
              <a:t>		alert(</a:t>
            </a:r>
            <a:r>
              <a:rPr lang="en-US" dirty="0" err="1"/>
              <a:t>Math.ceil</a:t>
            </a:r>
            <a:r>
              <a:rPr lang="en-US" dirty="0"/>
              <a:t>(25.5)); //26</a:t>
            </a:r>
          </a:p>
          <a:p>
            <a:pPr marL="457200" lvl="1" indent="0" algn="just">
              <a:lnSpc>
                <a:spcPct val="100000"/>
              </a:lnSpc>
              <a:buNone/>
            </a:pPr>
            <a:r>
              <a:rPr lang="en-US" dirty="0"/>
              <a:t>		alert(</a:t>
            </a:r>
            <a:r>
              <a:rPr lang="en-US" dirty="0" err="1"/>
              <a:t>Math.ceil</a:t>
            </a:r>
            <a:r>
              <a:rPr lang="en-US" dirty="0"/>
              <a:t>(25.1)); //26</a:t>
            </a:r>
          </a:p>
          <a:p>
            <a:pPr marL="0" lvl="1" indent="0" algn="just">
              <a:lnSpc>
                <a:spcPct val="100000"/>
              </a:lnSpc>
              <a:buNone/>
            </a:pPr>
            <a:r>
              <a:rPr lang="en-US" sz="2000" b="1" dirty="0"/>
              <a:t>Math.floor() Method</a:t>
            </a:r>
          </a:p>
          <a:p>
            <a:pPr algn="just">
              <a:lnSpc>
                <a:spcPct val="100000"/>
              </a:lnSpc>
            </a:pPr>
            <a:r>
              <a:rPr lang="en-US" dirty="0"/>
              <a:t>The Math.floor() method rounds a number DOWNWARDS to the nearest integer, and returns the result.</a:t>
            </a:r>
          </a:p>
          <a:p>
            <a:pPr marL="457200" lvl="1" indent="0" algn="just">
              <a:lnSpc>
                <a:spcPct val="100000"/>
              </a:lnSpc>
              <a:buNone/>
            </a:pPr>
            <a:r>
              <a:rPr lang="en-US" dirty="0"/>
              <a:t>		 alert(Math.floor(25.9)); //25</a:t>
            </a:r>
          </a:p>
          <a:p>
            <a:pPr marL="457200" lvl="1" indent="0" algn="just">
              <a:lnSpc>
                <a:spcPct val="100000"/>
              </a:lnSpc>
              <a:buNone/>
            </a:pPr>
            <a:r>
              <a:rPr lang="en-US" dirty="0"/>
              <a:t>		alert(Math.floor(25.5)); //25</a:t>
            </a:r>
          </a:p>
          <a:p>
            <a:pPr marL="457200" lvl="1" indent="0" algn="just">
              <a:lnSpc>
                <a:spcPct val="100000"/>
              </a:lnSpc>
              <a:buNone/>
            </a:pPr>
            <a:r>
              <a:rPr lang="en-US" dirty="0"/>
              <a:t>		alert(Math.floor(25.1)); //25</a:t>
            </a:r>
          </a:p>
          <a:p>
            <a:pPr marL="0" indent="0" algn="just">
              <a:lnSpc>
                <a:spcPct val="100000"/>
              </a:lnSpc>
              <a:buNone/>
            </a:pPr>
            <a:endParaRPr lang="en-US" dirty="0"/>
          </a:p>
          <a:p>
            <a:pPr marL="457200" lvl="1" indent="0" algn="just">
              <a:lnSpc>
                <a:spcPct val="100000"/>
              </a:lnSpc>
              <a:buNone/>
            </a:pPr>
            <a:endParaRPr lang="en-US" dirty="0"/>
          </a:p>
          <a:p>
            <a:pPr marL="457200" lvl="1" indent="0" algn="just">
              <a:lnSpc>
                <a:spcPct val="100000"/>
              </a:lnSpc>
              <a:buNone/>
            </a:pPr>
            <a:r>
              <a:rPr lang="en-US" dirty="0"/>
              <a:t> </a:t>
            </a:r>
          </a:p>
          <a:p>
            <a:pPr marL="0" indent="0" algn="just">
              <a:lnSpc>
                <a:spcPct val="100000"/>
              </a:lnSpc>
              <a:buNone/>
            </a:pPr>
            <a:endParaRPr lang="en-US" dirty="0"/>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Math Object (Cont’d)</a:t>
            </a:r>
          </a:p>
        </p:txBody>
      </p:sp>
    </p:spTree>
    <p:extLst>
      <p:ext uri="{BB962C8B-B14F-4D97-AF65-F5344CB8AC3E}">
        <p14:creationId xmlns:p14="http://schemas.microsoft.com/office/powerpoint/2010/main" val="1038077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0"/>
            <a:ext cx="10515600" cy="5604669"/>
          </a:xfrm>
        </p:spPr>
        <p:txBody>
          <a:bodyPr>
            <a:normAutofit/>
          </a:bodyPr>
          <a:lstStyle/>
          <a:p>
            <a:pPr marL="0" indent="0" algn="just">
              <a:lnSpc>
                <a:spcPct val="100000"/>
              </a:lnSpc>
              <a:buNone/>
            </a:pPr>
            <a:r>
              <a:rPr lang="en-US" b="1" dirty="0"/>
              <a:t>Math.round() Method</a:t>
            </a:r>
          </a:p>
          <a:p>
            <a:pPr algn="just">
              <a:lnSpc>
                <a:spcPct val="100000"/>
              </a:lnSpc>
            </a:pPr>
            <a:r>
              <a:rPr lang="en-US" dirty="0"/>
              <a:t>The Math.round() method represents a standard round function, which rounds up if the number is at least halfway to the next integer value (0.5 or higher) and rounds down if not.</a:t>
            </a:r>
          </a:p>
          <a:p>
            <a:pPr marL="457200" lvl="1" indent="0" algn="just">
              <a:lnSpc>
                <a:spcPct val="100000"/>
              </a:lnSpc>
              <a:buNone/>
            </a:pPr>
            <a:r>
              <a:rPr lang="en-US" dirty="0"/>
              <a:t>		 alert(Math.round(25.9)); //26</a:t>
            </a:r>
          </a:p>
          <a:p>
            <a:pPr marL="457200" lvl="1" indent="0" algn="just">
              <a:lnSpc>
                <a:spcPct val="100000"/>
              </a:lnSpc>
              <a:buNone/>
            </a:pPr>
            <a:r>
              <a:rPr lang="en-US" dirty="0"/>
              <a:t>		 alert(Math.round(25.5)); //26</a:t>
            </a:r>
          </a:p>
          <a:p>
            <a:pPr marL="457200" lvl="1" indent="0" algn="just">
              <a:lnSpc>
                <a:spcPct val="100000"/>
              </a:lnSpc>
              <a:buNone/>
            </a:pPr>
            <a:r>
              <a:rPr lang="en-US" dirty="0"/>
              <a:t>		 alert(Math.round(25.1)); //25</a:t>
            </a:r>
          </a:p>
          <a:p>
            <a:pPr marL="457200" lvl="1" indent="0" algn="just">
              <a:lnSpc>
                <a:spcPct val="100000"/>
              </a:lnSpc>
              <a:buNone/>
            </a:pPr>
            <a:endParaRPr lang="en-US" dirty="0"/>
          </a:p>
          <a:p>
            <a:pPr marL="0" lvl="1" indent="0" algn="just">
              <a:lnSpc>
                <a:spcPct val="100000"/>
              </a:lnSpc>
              <a:buNone/>
            </a:pPr>
            <a:r>
              <a:rPr lang="en-US" sz="2000" b="1" dirty="0"/>
              <a:t>Math.random() Method</a:t>
            </a:r>
          </a:p>
          <a:p>
            <a:pPr algn="just">
              <a:lnSpc>
                <a:spcPct val="100000"/>
              </a:lnSpc>
            </a:pPr>
            <a:r>
              <a:rPr lang="en-US" dirty="0"/>
              <a:t>The Math.random() method returns a random number between the 0 and the 1, not including either 0 or 1.</a:t>
            </a:r>
          </a:p>
          <a:p>
            <a:pPr marL="0" indent="0" algn="just">
              <a:lnSpc>
                <a:spcPct val="100000"/>
              </a:lnSpc>
              <a:buNone/>
            </a:pPr>
            <a:r>
              <a:rPr lang="en-US" dirty="0"/>
              <a:t>		var num = Math.floor(Math.random() * 10 + 1);</a:t>
            </a:r>
          </a:p>
          <a:p>
            <a:pPr marL="457200" lvl="1" indent="0" algn="just">
              <a:lnSpc>
                <a:spcPct val="100000"/>
              </a:lnSpc>
              <a:buNone/>
            </a:pPr>
            <a:endParaRPr lang="en-US" dirty="0"/>
          </a:p>
          <a:p>
            <a:pPr marL="0" indent="0" algn="just">
              <a:lnSpc>
                <a:spcPct val="100000"/>
              </a:lnSpc>
              <a:buNone/>
            </a:pPr>
            <a:endParaRPr lang="en-US" dirty="0"/>
          </a:p>
        </p:txBody>
      </p:sp>
      <p:sp>
        <p:nvSpPr>
          <p:cNvPr id="3" name="Title 2"/>
          <p:cNvSpPr>
            <a:spLocks noGrp="1"/>
          </p:cNvSpPr>
          <p:nvPr>
            <p:ph type="title"/>
          </p:nvPr>
        </p:nvSpPr>
        <p:spPr/>
        <p:txBody>
          <a:bodyPr/>
          <a:lstStyle/>
          <a:p>
            <a:r>
              <a:rPr lang="en-US" dirty="0"/>
              <a:t>Math Object (Cont’d)</a:t>
            </a:r>
          </a:p>
        </p:txBody>
      </p:sp>
    </p:spTree>
    <p:extLst>
      <p:ext uri="{BB962C8B-B14F-4D97-AF65-F5344CB8AC3E}">
        <p14:creationId xmlns:p14="http://schemas.microsoft.com/office/powerpoint/2010/main" val="2811019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546778"/>
            <a:ext cx="12192000" cy="1821840"/>
          </a:xfrm>
        </p:spPr>
        <p:txBody>
          <a:bodyPr>
            <a:normAutofit fontScale="90000"/>
          </a:bodyPr>
          <a:lstStyle/>
          <a:p>
            <a:br>
              <a:rPr lang="en-US" dirty="0"/>
            </a:br>
            <a:r>
              <a:rPr lang="en-US" dirty="0"/>
              <a:t>Web Technology JavaScript programming</a:t>
            </a:r>
            <a:br>
              <a:rPr lang="en-US" dirty="0"/>
            </a:br>
            <a:br>
              <a:rPr lang="en-US" dirty="0"/>
            </a:br>
            <a:r>
              <a:rPr lang="en-US" dirty="0"/>
              <a:t>Chapter 6 : </a:t>
            </a:r>
            <a:r>
              <a:rPr lang="en-US" sz="3600" dirty="0"/>
              <a:t>Object-Oriented Programming</a:t>
            </a:r>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39261392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5CD2B-D57F-4869-B534-50776F9D4A94}"/>
              </a:ext>
            </a:extLst>
          </p:cNvPr>
          <p:cNvSpPr>
            <a:spLocks noGrp="1"/>
          </p:cNvSpPr>
          <p:nvPr>
            <p:ph idx="1"/>
          </p:nvPr>
        </p:nvSpPr>
        <p:spPr>
          <a:xfrm>
            <a:off x="838200" y="1253330"/>
            <a:ext cx="10515600" cy="5410705"/>
          </a:xfrm>
        </p:spPr>
        <p:txBody>
          <a:bodyPr/>
          <a:lstStyle/>
          <a:p>
            <a:pPr>
              <a:spcBef>
                <a:spcPts val="1200"/>
              </a:spcBef>
            </a:pPr>
            <a:r>
              <a:rPr lang="en-US" sz="2100" dirty="0"/>
              <a:t>Although using the object constructor or an object literal are convenient ways to create single objects, there is an obvious </a:t>
            </a:r>
            <a:r>
              <a:rPr lang="en-US" sz="2100" b="1" dirty="0"/>
              <a:t>downside</a:t>
            </a:r>
            <a:r>
              <a:rPr lang="en-US" sz="2100" dirty="0"/>
              <a:t>: </a:t>
            </a:r>
          </a:p>
          <a:p>
            <a:pPr marL="457200" lvl="1" indent="0">
              <a:spcBef>
                <a:spcPts val="1200"/>
              </a:spcBef>
              <a:buNone/>
            </a:pPr>
            <a:r>
              <a:rPr lang="en-US" sz="2000" dirty="0"/>
              <a:t>        - multiple objects with the same interface requires a lot of code duplication.</a:t>
            </a:r>
          </a:p>
          <a:p>
            <a:pPr marL="341313" lvl="1" indent="-285750">
              <a:spcBef>
                <a:spcPts val="1200"/>
              </a:spcBef>
            </a:pPr>
            <a:r>
              <a:rPr lang="en-US" sz="2100" dirty="0"/>
              <a:t>To solve this problem, developers began using a variation of the </a:t>
            </a:r>
            <a:r>
              <a:rPr lang="en-US" sz="2100" b="1" dirty="0"/>
              <a:t>factory pattern</a:t>
            </a:r>
            <a:r>
              <a:rPr lang="en-US" sz="2100" dirty="0"/>
              <a:t>.</a:t>
            </a:r>
          </a:p>
          <a:p>
            <a:pPr marL="341313" lvl="1" indent="-285750">
              <a:spcBef>
                <a:spcPts val="1200"/>
              </a:spcBef>
            </a:pPr>
            <a:r>
              <a:rPr lang="en-US" sz="2100" dirty="0"/>
              <a:t>The factory pattern is a creational design pattern that provides a generic interface for creating objects.</a:t>
            </a:r>
          </a:p>
          <a:p>
            <a:pPr marL="341313" lvl="1" indent="-285750">
              <a:spcBef>
                <a:spcPts val="1200"/>
              </a:spcBef>
            </a:pPr>
            <a:r>
              <a:rPr lang="en-US" sz="2100" dirty="0"/>
              <a:t>Factory pattern can specify the type of object being created and don’t need to explicitly require a constructor.</a:t>
            </a:r>
          </a:p>
        </p:txBody>
      </p:sp>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 Creation</a:t>
            </a:r>
          </a:p>
        </p:txBody>
      </p:sp>
    </p:spTree>
    <p:extLst>
      <p:ext uri="{BB962C8B-B14F-4D97-AF65-F5344CB8AC3E}">
        <p14:creationId xmlns:p14="http://schemas.microsoft.com/office/powerpoint/2010/main" val="34442672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1. Factory Pattern</a:t>
            </a:r>
          </a:p>
        </p:txBody>
      </p:sp>
      <p:sp>
        <p:nvSpPr>
          <p:cNvPr id="5" name="Content Placeholder 4">
            <a:extLst>
              <a:ext uri="{FF2B5EF4-FFF2-40B4-BE49-F238E27FC236}">
                <a16:creationId xmlns:a16="http://schemas.microsoft.com/office/drawing/2014/main" id="{88C3B321-78D9-4719-90C1-BE35DE1DEBBB}"/>
              </a:ext>
            </a:extLst>
          </p:cNvPr>
          <p:cNvSpPr txBox="1">
            <a:spLocks/>
          </p:cNvSpPr>
          <p:nvPr/>
        </p:nvSpPr>
        <p:spPr>
          <a:xfrm>
            <a:off x="790032" y="1152526"/>
            <a:ext cx="10515600" cy="5638800"/>
          </a:xfrm>
          <a:prstGeom prst="rect">
            <a:avLst/>
          </a:prstGeom>
          <a:ln>
            <a:solidFill>
              <a:srgbClr val="FF0000"/>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900" dirty="0"/>
              <a:t>Example:</a:t>
            </a:r>
          </a:p>
          <a:p>
            <a:pPr marL="0" indent="0">
              <a:lnSpc>
                <a:spcPct val="120000"/>
              </a:lnSpc>
              <a:buFont typeface="Arial" panose="020B0604020202020204" pitchFamily="34" charset="0"/>
              <a:buNone/>
            </a:pPr>
            <a:r>
              <a:rPr lang="en-US" sz="1900" dirty="0"/>
              <a:t>//constructor function</a:t>
            </a:r>
          </a:p>
          <a:p>
            <a:pPr marL="0" indent="0">
              <a:lnSpc>
                <a:spcPct val="120000"/>
              </a:lnSpc>
              <a:buFont typeface="Arial" panose="020B0604020202020204" pitchFamily="34" charset="0"/>
              <a:buNone/>
            </a:pPr>
            <a:r>
              <a:rPr lang="en-US" sz="1900" dirty="0"/>
              <a:t>function </a:t>
            </a:r>
            <a:r>
              <a:rPr lang="en-US" sz="1900" dirty="0" err="1"/>
              <a:t>createPerson</a:t>
            </a:r>
            <a:r>
              <a:rPr lang="en-US" sz="1900" dirty="0"/>
              <a:t>(name, age, job){</a:t>
            </a:r>
            <a:endParaRPr lang="en-GB" sz="1900" dirty="0"/>
          </a:p>
          <a:p>
            <a:pPr marL="0" indent="0">
              <a:lnSpc>
                <a:spcPct val="120000"/>
              </a:lnSpc>
              <a:buFont typeface="Arial" panose="020B0604020202020204" pitchFamily="34" charset="0"/>
              <a:buNone/>
            </a:pPr>
            <a:r>
              <a:rPr lang="en-US" sz="1900" dirty="0"/>
              <a:t>            				var o = new Object();</a:t>
            </a:r>
            <a:endParaRPr lang="en-GB" sz="1900" dirty="0"/>
          </a:p>
          <a:p>
            <a:pPr marL="0" indent="0">
              <a:lnSpc>
                <a:spcPct val="120000"/>
              </a:lnSpc>
              <a:buFont typeface="Arial" panose="020B0604020202020204" pitchFamily="34" charset="0"/>
              <a:buNone/>
            </a:pPr>
            <a:r>
              <a:rPr lang="en-US" sz="1900" dirty="0"/>
              <a:t>            				o.name = name;</a:t>
            </a:r>
            <a:endParaRPr lang="en-GB" sz="1900" dirty="0"/>
          </a:p>
          <a:p>
            <a:pPr marL="0" indent="0">
              <a:lnSpc>
                <a:spcPct val="120000"/>
              </a:lnSpc>
              <a:buFont typeface="Arial" panose="020B0604020202020204" pitchFamily="34" charset="0"/>
              <a:buNone/>
            </a:pPr>
            <a:r>
              <a:rPr lang="en-US" sz="1900" dirty="0"/>
              <a:t>            				</a:t>
            </a:r>
            <a:r>
              <a:rPr lang="en-US" sz="1900" dirty="0" err="1"/>
              <a:t>o.age</a:t>
            </a:r>
            <a:r>
              <a:rPr lang="en-US" sz="1900" dirty="0"/>
              <a:t> = age;</a:t>
            </a:r>
            <a:endParaRPr lang="en-GB" sz="1900" dirty="0"/>
          </a:p>
          <a:p>
            <a:pPr marL="0" indent="0">
              <a:lnSpc>
                <a:spcPct val="120000"/>
              </a:lnSpc>
              <a:buFont typeface="Arial" panose="020B0604020202020204" pitchFamily="34" charset="0"/>
              <a:buNone/>
            </a:pPr>
            <a:r>
              <a:rPr lang="en-US" sz="1900" dirty="0"/>
              <a:t>           				</a:t>
            </a:r>
            <a:r>
              <a:rPr lang="en-US" sz="1900" dirty="0" err="1"/>
              <a:t>o.job</a:t>
            </a:r>
            <a:r>
              <a:rPr lang="en-US" sz="1900" dirty="0"/>
              <a:t> = job;</a:t>
            </a:r>
          </a:p>
          <a:p>
            <a:pPr marL="0" indent="0">
              <a:lnSpc>
                <a:spcPct val="120000"/>
              </a:lnSpc>
              <a:buFont typeface="Arial" panose="020B0604020202020204" pitchFamily="34" charset="0"/>
              <a:buNone/>
            </a:pPr>
            <a:r>
              <a:rPr lang="en-GB" sz="1900" dirty="0"/>
              <a:t>				//adding a method to the constructor function</a:t>
            </a:r>
          </a:p>
          <a:p>
            <a:pPr marL="0" indent="0">
              <a:lnSpc>
                <a:spcPct val="120000"/>
              </a:lnSpc>
              <a:buFont typeface="Arial" panose="020B0604020202020204" pitchFamily="34" charset="0"/>
              <a:buNone/>
            </a:pPr>
            <a:r>
              <a:rPr lang="en-US" sz="1900" dirty="0"/>
              <a:t>            				</a:t>
            </a:r>
            <a:r>
              <a:rPr lang="en-US" sz="1900" dirty="0" err="1"/>
              <a:t>o.sayName</a:t>
            </a:r>
            <a:r>
              <a:rPr lang="en-US" sz="1900" dirty="0"/>
              <a:t> = function(){    alert(this.name); };    </a:t>
            </a:r>
            <a:endParaRPr lang="en-GB" sz="1900" dirty="0"/>
          </a:p>
          <a:p>
            <a:pPr marL="0" indent="0">
              <a:lnSpc>
                <a:spcPct val="120000"/>
              </a:lnSpc>
              <a:buFont typeface="Arial" panose="020B0604020202020204" pitchFamily="34" charset="0"/>
              <a:buNone/>
            </a:pPr>
            <a:r>
              <a:rPr lang="en-US" sz="1900" dirty="0"/>
              <a:t>            			return o;</a:t>
            </a:r>
            <a:r>
              <a:rPr lang="en-GB" sz="1900" dirty="0"/>
              <a:t>	</a:t>
            </a:r>
            <a:r>
              <a:rPr lang="en-US" sz="1900" dirty="0"/>
              <a:t>  }</a:t>
            </a:r>
            <a:endParaRPr lang="en-GB" sz="1900" dirty="0"/>
          </a:p>
          <a:p>
            <a:pPr marL="0" indent="0">
              <a:lnSpc>
                <a:spcPct val="120000"/>
              </a:lnSpc>
              <a:buFont typeface="Arial" panose="020B0604020202020204" pitchFamily="34" charset="0"/>
              <a:buNone/>
            </a:pPr>
            <a:r>
              <a:rPr lang="en-US" sz="1900" dirty="0"/>
              <a:t>        var person1 = </a:t>
            </a:r>
            <a:r>
              <a:rPr lang="en-US" sz="1900" dirty="0" err="1"/>
              <a:t>createPerson</a:t>
            </a:r>
            <a:r>
              <a:rPr lang="en-US" sz="1900" dirty="0"/>
              <a:t>("Nicholas", 29, "Software Engineer");</a:t>
            </a:r>
            <a:endParaRPr lang="en-GB" sz="1900" dirty="0"/>
          </a:p>
          <a:p>
            <a:pPr marL="0" indent="0">
              <a:lnSpc>
                <a:spcPct val="120000"/>
              </a:lnSpc>
              <a:buFont typeface="Arial" panose="020B0604020202020204" pitchFamily="34" charset="0"/>
              <a:buNone/>
            </a:pPr>
            <a:r>
              <a:rPr lang="en-US" sz="1900" dirty="0"/>
              <a:t>        var person2 = </a:t>
            </a:r>
            <a:r>
              <a:rPr lang="en-US" sz="1900" dirty="0" err="1"/>
              <a:t>createPerson</a:t>
            </a:r>
            <a:r>
              <a:rPr lang="en-US" sz="1900" dirty="0"/>
              <a:t>("Greg", 27, "Doctor");</a:t>
            </a:r>
            <a:endParaRPr lang="en-GB" sz="1900" dirty="0"/>
          </a:p>
          <a:p>
            <a:pPr marL="0" indent="0">
              <a:lnSpc>
                <a:spcPct val="120000"/>
              </a:lnSpc>
              <a:buFont typeface="Arial" panose="020B0604020202020204" pitchFamily="34" charset="0"/>
              <a:buNone/>
            </a:pPr>
            <a:r>
              <a:rPr lang="en-US" sz="1900" dirty="0"/>
              <a:t>        person1.sayName();   //"Nicholas"</a:t>
            </a:r>
            <a:endParaRPr lang="en-GB" sz="1900" dirty="0"/>
          </a:p>
          <a:p>
            <a:pPr marL="0" indent="0">
              <a:lnSpc>
                <a:spcPct val="120000"/>
              </a:lnSpc>
              <a:buFont typeface="Arial" panose="020B0604020202020204" pitchFamily="34" charset="0"/>
              <a:buNone/>
            </a:pPr>
            <a:r>
              <a:rPr lang="en-US" sz="1900" dirty="0"/>
              <a:t>        person2.sayName();   //"Greg"</a:t>
            </a:r>
            <a:endParaRPr lang="en-GB" sz="19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5790639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5CD2B-D57F-4869-B534-50776F9D4A94}"/>
              </a:ext>
            </a:extLst>
          </p:cNvPr>
          <p:cNvSpPr>
            <a:spLocks noGrp="1"/>
          </p:cNvSpPr>
          <p:nvPr>
            <p:ph idx="1"/>
          </p:nvPr>
        </p:nvSpPr>
        <p:spPr>
          <a:xfrm>
            <a:off x="346879" y="1335217"/>
            <a:ext cx="4784677" cy="5365833"/>
          </a:xfrm>
        </p:spPr>
        <p:txBody>
          <a:bodyPr>
            <a:normAutofit fontScale="92500" lnSpcReduction="10000"/>
          </a:bodyPr>
          <a:lstStyle/>
          <a:p>
            <a:pPr algn="just">
              <a:lnSpc>
                <a:spcPct val="160000"/>
              </a:lnSpc>
              <a:spcBef>
                <a:spcPts val="1200"/>
              </a:spcBef>
            </a:pPr>
            <a:r>
              <a:rPr lang="en-US" dirty="0"/>
              <a:t>The parasitic constructor pattern is to create a constructor that simply wraps the creation and return of another object.</a:t>
            </a:r>
          </a:p>
          <a:p>
            <a:pPr algn="just">
              <a:lnSpc>
                <a:spcPct val="160000"/>
              </a:lnSpc>
              <a:spcBef>
                <a:spcPts val="1200"/>
              </a:spcBef>
            </a:pPr>
            <a:r>
              <a:rPr lang="en-US" dirty="0"/>
              <a:t>This is the </a:t>
            </a:r>
            <a:r>
              <a:rPr lang="en-US" b="1" dirty="0"/>
              <a:t>same as the factory pattern except</a:t>
            </a:r>
            <a:r>
              <a:rPr lang="en-US" dirty="0"/>
              <a:t> that the </a:t>
            </a:r>
            <a:r>
              <a:rPr lang="en-US" b="1" dirty="0"/>
              <a:t>function is called  as a constructor, using the new operator.</a:t>
            </a:r>
          </a:p>
          <a:p>
            <a:pPr algn="just">
              <a:lnSpc>
                <a:spcPct val="160000"/>
              </a:lnSpc>
              <a:spcBef>
                <a:spcPts val="1200"/>
              </a:spcBef>
            </a:pPr>
            <a:r>
              <a:rPr lang="en-US" dirty="0"/>
              <a:t>When a constructor doesn’t return a value, it returns the new object instance by default.</a:t>
            </a:r>
          </a:p>
          <a:p>
            <a:pPr algn="just">
              <a:lnSpc>
                <a:spcPct val="160000"/>
              </a:lnSpc>
              <a:spcBef>
                <a:spcPts val="1200"/>
              </a:spcBef>
            </a:pPr>
            <a:r>
              <a:rPr lang="en-US" dirty="0"/>
              <a:t>Adding a return statement at the end of a constructor allows to override the value that is returned when the constructor is called.</a:t>
            </a:r>
          </a:p>
        </p:txBody>
      </p:sp>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2. Parasitic Constructor</a:t>
            </a:r>
          </a:p>
        </p:txBody>
      </p:sp>
      <p:sp>
        <p:nvSpPr>
          <p:cNvPr id="5" name="Content Placeholder 4">
            <a:extLst>
              <a:ext uri="{FF2B5EF4-FFF2-40B4-BE49-F238E27FC236}">
                <a16:creationId xmlns:a16="http://schemas.microsoft.com/office/drawing/2014/main" id="{426CE516-0E52-5551-3AAE-9D66E0348089}"/>
              </a:ext>
            </a:extLst>
          </p:cNvPr>
          <p:cNvSpPr txBox="1">
            <a:spLocks/>
          </p:cNvSpPr>
          <p:nvPr/>
        </p:nvSpPr>
        <p:spPr>
          <a:xfrm>
            <a:off x="5131556" y="1152526"/>
            <a:ext cx="6864825" cy="5616290"/>
          </a:xfrm>
          <a:prstGeom prst="rect">
            <a:avLst/>
          </a:prstGeom>
          <a:ln>
            <a:solidFill>
              <a:srgbClr val="FF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Example :</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//constructor function</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function Person(name, age, job){</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var o = new Object();	 //creating an object</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 add a property</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o.name = name;</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o.age</a:t>
            </a:r>
            <a:r>
              <a:rPr lang="en-US" sz="1600" dirty="0">
                <a:latin typeface="Times New Roman" pitchFamily="18" charset="0"/>
                <a:cs typeface="Times New Roman" pitchFamily="18" charset="0"/>
              </a:rPr>
              <a:t> = age;</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o.job</a:t>
            </a:r>
            <a:r>
              <a:rPr lang="en-US" sz="1600" dirty="0">
                <a:latin typeface="Times New Roman" pitchFamily="18" charset="0"/>
                <a:cs typeface="Times New Roman" pitchFamily="18" charset="0"/>
              </a:rPr>
              <a:t> = job;</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o.sayName</a:t>
            </a:r>
            <a:r>
              <a:rPr lang="en-US" sz="1600" dirty="0">
                <a:latin typeface="Times New Roman" pitchFamily="18" charset="0"/>
                <a:cs typeface="Times New Roman" pitchFamily="18" charset="0"/>
              </a:rPr>
              <a:t> = function(){alert(this.name);    				};    </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return o;       }</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//creating new object</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var friend = new Person("Nicholas", 29, "Software Engineer");</a:t>
            </a:r>
          </a:p>
          <a:p>
            <a:pPr marL="0" indent="0">
              <a:lnSpc>
                <a:spcPct val="120000"/>
              </a:lnSpc>
              <a:buFont typeface="Arial" panose="020B0604020202020204" pitchFamily="34" charset="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friend.sayName</a:t>
            </a:r>
            <a:r>
              <a:rPr lang="en-US" sz="1600" dirty="0">
                <a:latin typeface="Times New Roman" pitchFamily="18" charset="0"/>
                <a:cs typeface="Times New Roman" pitchFamily="18" charset="0"/>
              </a:rPr>
              <a:t>();  //"Nicholas"</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1203218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3. Constructor Pattern</a:t>
            </a:r>
          </a:p>
        </p:txBody>
      </p:sp>
      <p:sp>
        <p:nvSpPr>
          <p:cNvPr id="5" name="Content Placeholder 4">
            <a:extLst>
              <a:ext uri="{FF2B5EF4-FFF2-40B4-BE49-F238E27FC236}">
                <a16:creationId xmlns:a16="http://schemas.microsoft.com/office/drawing/2014/main" id="{FAEC0A9B-10EC-4389-93D3-836A5B18A1B9}"/>
              </a:ext>
            </a:extLst>
          </p:cNvPr>
          <p:cNvSpPr txBox="1">
            <a:spLocks/>
          </p:cNvSpPr>
          <p:nvPr/>
        </p:nvSpPr>
        <p:spPr>
          <a:xfrm>
            <a:off x="5025387" y="1349375"/>
            <a:ext cx="7166613" cy="5201550"/>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Example: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function Person(name, age, job){</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this.name = name;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this.age</a:t>
            </a:r>
            <a:r>
              <a:rPr lang="en-US" sz="1800" dirty="0">
                <a:latin typeface="Times New Roman" pitchFamily="18" charset="0"/>
                <a:cs typeface="Times New Roman" pitchFamily="18" charset="0"/>
              </a:rPr>
              <a:t> = age;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this.job</a:t>
            </a:r>
            <a:r>
              <a:rPr lang="en-US" sz="1800" dirty="0">
                <a:latin typeface="Times New Roman" pitchFamily="18" charset="0"/>
                <a:cs typeface="Times New Roman" pitchFamily="18" charset="0"/>
              </a:rPr>
              <a:t> = job;</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this.sayName</a:t>
            </a:r>
            <a:r>
              <a:rPr lang="en-US" sz="1800" dirty="0">
                <a:latin typeface="Times New Roman" pitchFamily="18" charset="0"/>
                <a:cs typeface="Times New Roman" pitchFamily="18" charset="0"/>
              </a:rPr>
              <a:t> = function(){alert(this.name); };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person1 = new Person("Nicholas", 29, "Software Engineer");</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person2 = new Person("Greg", 27, "Doctor");</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person1.sayName();   //"Nicholas"</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person2.sayName();   //"Greg"</a:t>
            </a:r>
          </a:p>
          <a:p>
            <a:pPr marL="0" indent="0">
              <a:buFont typeface="Arial" panose="020B0604020202020204" pitchFamily="34" charset="0"/>
              <a:buNone/>
            </a:pPr>
            <a:endParaRPr lang="en-US" dirty="0"/>
          </a:p>
        </p:txBody>
      </p:sp>
      <p:sp>
        <p:nvSpPr>
          <p:cNvPr id="6" name="Content Placeholder 1">
            <a:extLst>
              <a:ext uri="{FF2B5EF4-FFF2-40B4-BE49-F238E27FC236}">
                <a16:creationId xmlns:a16="http://schemas.microsoft.com/office/drawing/2014/main" id="{4FC451E1-7E6F-2B4F-1A16-6DC7E5CD8F01}"/>
              </a:ext>
            </a:extLst>
          </p:cNvPr>
          <p:cNvSpPr>
            <a:spLocks noGrp="1"/>
          </p:cNvSpPr>
          <p:nvPr>
            <p:ph idx="1"/>
          </p:nvPr>
        </p:nvSpPr>
        <p:spPr>
          <a:xfrm>
            <a:off x="346879" y="1335218"/>
            <a:ext cx="4552667" cy="5051934"/>
          </a:xfrm>
        </p:spPr>
        <p:txBody>
          <a:bodyPr>
            <a:noAutofit/>
          </a:bodyPr>
          <a:lstStyle/>
          <a:p>
            <a:pPr algn="just">
              <a:spcBef>
                <a:spcPts val="1200"/>
              </a:spcBef>
            </a:pPr>
            <a:r>
              <a:rPr lang="en-US" sz="1800" dirty="0"/>
              <a:t>Constructors in ECMAScript are used to create specific types of objects.</a:t>
            </a:r>
          </a:p>
          <a:p>
            <a:pPr algn="just">
              <a:spcBef>
                <a:spcPts val="1200"/>
              </a:spcBef>
            </a:pPr>
            <a:r>
              <a:rPr lang="en-US" sz="1800" dirty="0"/>
              <a:t>There are native constructors, such as Object and Array, which are available automatically in the execution environment at runtime.</a:t>
            </a:r>
          </a:p>
          <a:p>
            <a:pPr marL="0" indent="0" algn="just">
              <a:spcBef>
                <a:spcPts val="1200"/>
              </a:spcBef>
              <a:buNone/>
            </a:pPr>
            <a:r>
              <a:rPr lang="en-US" sz="1800" dirty="0"/>
              <a:t>In Example : </a:t>
            </a:r>
          </a:p>
          <a:p>
            <a:pPr algn="just">
              <a:spcBef>
                <a:spcPts val="1200"/>
              </a:spcBef>
            </a:pPr>
            <a:r>
              <a:rPr lang="en-US" sz="1800" dirty="0"/>
              <a:t>There is no object being created explicitly.</a:t>
            </a:r>
          </a:p>
          <a:p>
            <a:pPr algn="just">
              <a:spcBef>
                <a:spcPts val="1200"/>
              </a:spcBef>
            </a:pPr>
            <a:r>
              <a:rPr lang="en-US" sz="1800" dirty="0"/>
              <a:t>The properties and method are assigned directly onto this object.</a:t>
            </a:r>
          </a:p>
          <a:p>
            <a:pPr algn="just">
              <a:spcBef>
                <a:spcPts val="1200"/>
              </a:spcBef>
            </a:pPr>
            <a:r>
              <a:rPr lang="en-US" sz="1800" dirty="0"/>
              <a:t>There is no return statement</a:t>
            </a:r>
          </a:p>
          <a:p>
            <a:pPr algn="just">
              <a:spcBef>
                <a:spcPts val="1200"/>
              </a:spcBef>
            </a:pPr>
            <a:r>
              <a:rPr lang="en-US" sz="1800" dirty="0"/>
              <a:t>Constructor functions always begin with an uppercase letter, but </a:t>
            </a:r>
            <a:r>
              <a:rPr lang="en-US" sz="1800" dirty="0" err="1"/>
              <a:t>nonconstructor</a:t>
            </a:r>
            <a:r>
              <a:rPr lang="en-US" sz="1800" dirty="0"/>
              <a:t> function begin with a lowercase letter.</a:t>
            </a:r>
          </a:p>
        </p:txBody>
      </p:sp>
    </p:spTree>
    <p:extLst>
      <p:ext uri="{BB962C8B-B14F-4D97-AF65-F5344CB8AC3E}">
        <p14:creationId xmlns:p14="http://schemas.microsoft.com/office/powerpoint/2010/main" val="19220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52650" y="1524001"/>
            <a:ext cx="7886700" cy="4652963"/>
          </a:xfrm>
        </p:spPr>
        <p:txBody>
          <a:bodyPr>
            <a:normAutofit/>
          </a:bodyPr>
          <a:lstStyle/>
          <a:p>
            <a:pPr>
              <a:lnSpc>
                <a:spcPct val="115000"/>
              </a:lnSpc>
              <a:spcBef>
                <a:spcPts val="0"/>
              </a:spcBef>
            </a:pPr>
            <a:r>
              <a:rPr lang="en-US" dirty="0"/>
              <a:t>Basic JavaScript Syntax</a:t>
            </a:r>
          </a:p>
          <a:p>
            <a:pPr>
              <a:lnSpc>
                <a:spcPct val="115000"/>
              </a:lnSpc>
              <a:spcBef>
                <a:spcPts val="0"/>
              </a:spcBef>
            </a:pPr>
            <a:r>
              <a:rPr lang="en-US" dirty="0"/>
              <a:t>Data types</a:t>
            </a:r>
          </a:p>
          <a:p>
            <a:pPr>
              <a:lnSpc>
                <a:spcPct val="115000"/>
              </a:lnSpc>
              <a:spcBef>
                <a:spcPts val="0"/>
              </a:spcBef>
            </a:pPr>
            <a:r>
              <a:rPr lang="en-US" dirty="0"/>
              <a:t>Operators </a:t>
            </a:r>
          </a:p>
          <a:p>
            <a:pPr>
              <a:lnSpc>
                <a:spcPct val="115000"/>
              </a:lnSpc>
              <a:spcBef>
                <a:spcPts val="0"/>
              </a:spcBef>
            </a:pPr>
            <a:r>
              <a:rPr lang="en-US" dirty="0"/>
              <a:t>Statements</a:t>
            </a:r>
          </a:p>
          <a:p>
            <a:pPr>
              <a:lnSpc>
                <a:spcPct val="115000"/>
              </a:lnSpc>
              <a:spcBef>
                <a:spcPts val="0"/>
              </a:spcBef>
            </a:pPr>
            <a:r>
              <a:rPr lang="en-US" dirty="0"/>
              <a:t>Functions</a:t>
            </a:r>
          </a:p>
          <a:p>
            <a:pPr marL="0" indent="0">
              <a:buNone/>
            </a:pPr>
            <a:endParaRPr lang="en-US" sz="3200" dirty="0"/>
          </a:p>
        </p:txBody>
      </p:sp>
      <p:sp>
        <p:nvSpPr>
          <p:cNvPr id="3" name="Title 2"/>
          <p:cNvSpPr>
            <a:spLocks noGrp="1"/>
          </p:cNvSpPr>
          <p:nvPr>
            <p:ph type="title"/>
          </p:nvPr>
        </p:nvSpPr>
        <p:spPr/>
        <p:txBody>
          <a:bodyPr/>
          <a:lstStyle/>
          <a:p>
            <a:r>
              <a:rPr lang="en-US" dirty="0"/>
              <a:t>Outlines</a:t>
            </a:r>
          </a:p>
        </p:txBody>
      </p:sp>
    </p:spTree>
    <p:extLst>
      <p:ext uri="{BB962C8B-B14F-4D97-AF65-F5344CB8AC3E}">
        <p14:creationId xmlns:p14="http://schemas.microsoft.com/office/powerpoint/2010/main" val="18384209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4. Prototype Pattern</a:t>
            </a:r>
          </a:p>
        </p:txBody>
      </p:sp>
      <p:sp>
        <p:nvSpPr>
          <p:cNvPr id="5" name="Content Placeholder 4">
            <a:extLst>
              <a:ext uri="{FF2B5EF4-FFF2-40B4-BE49-F238E27FC236}">
                <a16:creationId xmlns:a16="http://schemas.microsoft.com/office/drawing/2014/main" id="{40CAFAAA-85E3-4DFD-9FD2-D70AC345839A}"/>
              </a:ext>
            </a:extLst>
          </p:cNvPr>
          <p:cNvSpPr txBox="1">
            <a:spLocks/>
          </p:cNvSpPr>
          <p:nvPr/>
        </p:nvSpPr>
        <p:spPr>
          <a:xfrm>
            <a:off x="517263" y="2711614"/>
            <a:ext cx="11376548" cy="4023556"/>
          </a:xfrm>
          <a:prstGeom prst="rect">
            <a:avLst/>
          </a:prstGeom>
          <a:ln>
            <a:solidFill>
              <a:srgbClr val="FF0000"/>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Example: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function Person(){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Person.prototype.name = "Nicholas";</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Person.prototype.age</a:t>
            </a:r>
            <a:r>
              <a:rPr lang="en-US" sz="1800" dirty="0">
                <a:latin typeface="Times New Roman" pitchFamily="18" charset="0"/>
                <a:cs typeface="Times New Roman" pitchFamily="18" charset="0"/>
              </a:rPr>
              <a:t> = 29;</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Person.prototype.job</a:t>
            </a:r>
            <a:r>
              <a:rPr lang="en-US" sz="1800" dirty="0">
                <a:latin typeface="Times New Roman" pitchFamily="18" charset="0"/>
                <a:cs typeface="Times New Roman" pitchFamily="18" charset="0"/>
              </a:rPr>
              <a:t> = "Software Engineer";</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Person.prototype.sayName</a:t>
            </a:r>
            <a:r>
              <a:rPr lang="en-US" sz="1800" dirty="0">
                <a:latin typeface="Times New Roman" pitchFamily="18" charset="0"/>
                <a:cs typeface="Times New Roman" pitchFamily="18" charset="0"/>
              </a:rPr>
              <a:t> = function(){   alert(this.name);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person1 = new Person();</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person1.sayName();   //"Nicholas"</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person2 = new Person();</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person2.sayName();   //"Nicholas"</a:t>
            </a:r>
          </a:p>
          <a:p>
            <a:pPr marL="0" indent="0">
              <a:buFont typeface="Arial" panose="020B0604020202020204" pitchFamily="34" charset="0"/>
              <a:buNone/>
            </a:pPr>
            <a:endParaRPr lang="en-US" dirty="0"/>
          </a:p>
        </p:txBody>
      </p:sp>
      <p:sp>
        <p:nvSpPr>
          <p:cNvPr id="6" name="Content Placeholder 1">
            <a:extLst>
              <a:ext uri="{FF2B5EF4-FFF2-40B4-BE49-F238E27FC236}">
                <a16:creationId xmlns:a16="http://schemas.microsoft.com/office/drawing/2014/main" id="{268FEF7B-83E9-37CA-0771-F9CE84DD34C7}"/>
              </a:ext>
            </a:extLst>
          </p:cNvPr>
          <p:cNvSpPr>
            <a:spLocks noGrp="1"/>
          </p:cNvSpPr>
          <p:nvPr>
            <p:ph idx="1"/>
          </p:nvPr>
        </p:nvSpPr>
        <p:spPr>
          <a:xfrm>
            <a:off x="517262" y="1237655"/>
            <a:ext cx="11376549" cy="1560136"/>
          </a:xfrm>
        </p:spPr>
        <p:txBody>
          <a:bodyPr>
            <a:noAutofit/>
          </a:bodyPr>
          <a:lstStyle/>
          <a:p>
            <a:pPr algn="just">
              <a:lnSpc>
                <a:spcPct val="100000"/>
              </a:lnSpc>
              <a:spcBef>
                <a:spcPts val="1200"/>
              </a:spcBef>
            </a:pPr>
            <a:r>
              <a:rPr lang="en-US" dirty="0"/>
              <a:t>The prototype pattern in javascript is a creational design pattern that allows to create objects that inherit properties and methods from a prototype object.</a:t>
            </a:r>
          </a:p>
          <a:p>
            <a:pPr algn="just">
              <a:lnSpc>
                <a:spcPct val="100000"/>
              </a:lnSpc>
              <a:spcBef>
                <a:spcPts val="1200"/>
              </a:spcBef>
            </a:pPr>
            <a:r>
              <a:rPr lang="en-US" sz="2000" dirty="0"/>
              <a:t>In example, the properties and the </a:t>
            </a:r>
            <a:r>
              <a:rPr lang="en-US" sz="2000" i="1" dirty="0" err="1"/>
              <a:t>sayName</a:t>
            </a:r>
            <a:r>
              <a:rPr lang="en-US" sz="2000" i="1" dirty="0"/>
              <a:t>() </a:t>
            </a:r>
            <a:r>
              <a:rPr lang="en-US" sz="2000" dirty="0"/>
              <a:t>method are added directly to the prototype property of Person, leaving the constructor empty.</a:t>
            </a:r>
          </a:p>
        </p:txBody>
      </p:sp>
    </p:spTree>
    <p:extLst>
      <p:ext uri="{BB962C8B-B14F-4D97-AF65-F5344CB8AC3E}">
        <p14:creationId xmlns:p14="http://schemas.microsoft.com/office/powerpoint/2010/main" val="1355093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362075"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5. Combination Constructor + Prototype Pattern</a:t>
            </a:r>
          </a:p>
        </p:txBody>
      </p:sp>
      <p:sp>
        <p:nvSpPr>
          <p:cNvPr id="5" name="Content Placeholder 4">
            <a:extLst>
              <a:ext uri="{FF2B5EF4-FFF2-40B4-BE49-F238E27FC236}">
                <a16:creationId xmlns:a16="http://schemas.microsoft.com/office/drawing/2014/main" id="{B6435D02-AD8A-44C5-A2C1-BC2AD8DAC3B2}"/>
              </a:ext>
            </a:extLst>
          </p:cNvPr>
          <p:cNvSpPr txBox="1">
            <a:spLocks/>
          </p:cNvSpPr>
          <p:nvPr/>
        </p:nvSpPr>
        <p:spPr>
          <a:xfrm>
            <a:off x="5172502" y="1403966"/>
            <a:ext cx="6727210" cy="506507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Example: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function Person(name, age, job){   	this.name = name;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this.age</a:t>
            </a:r>
            <a:r>
              <a:rPr lang="en-US" sz="1800" dirty="0">
                <a:latin typeface="Times New Roman" pitchFamily="18" charset="0"/>
                <a:cs typeface="Times New Roman" pitchFamily="18" charset="0"/>
              </a:rPr>
              <a:t> = age;</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this.job</a:t>
            </a:r>
            <a:r>
              <a:rPr lang="en-US" sz="1800" dirty="0">
                <a:latin typeface="Times New Roman" pitchFamily="18" charset="0"/>
                <a:cs typeface="Times New Roman" pitchFamily="18" charset="0"/>
              </a:rPr>
              <a:t> = job;      }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Person.prototype</a:t>
            </a:r>
            <a:r>
              <a:rPr lang="en-US" sz="1800" dirty="0">
                <a:latin typeface="Times New Roman" pitchFamily="18" charset="0"/>
                <a:cs typeface="Times New Roman" pitchFamily="18" charset="0"/>
              </a:rPr>
              <a:t> =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constructor: Person,</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sayName</a:t>
            </a:r>
            <a:r>
              <a:rPr lang="en-US" sz="1800" dirty="0">
                <a:latin typeface="Times New Roman" pitchFamily="18" charset="0"/>
                <a:cs typeface="Times New Roman" pitchFamily="18" charset="0"/>
              </a:rPr>
              <a:t> : function () {alert(this.name);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person1 = new Person("Nicholas", 29, "Software Engineer");</a:t>
            </a:r>
          </a:p>
          <a:p>
            <a:pPr marL="0" indent="0">
              <a:lnSpc>
                <a:spcPct val="120000"/>
              </a:lnSpc>
              <a:buFont typeface="Arial" panose="020B0604020202020204" pitchFamily="34" charset="0"/>
              <a:buNone/>
            </a:pPr>
            <a:r>
              <a:rPr lang="en-US" sz="1800" dirty="0">
                <a:latin typeface="Times New Roman" pitchFamily="18" charset="0"/>
                <a:cs typeface="Times New Roman" pitchFamily="18" charset="0"/>
              </a:rPr>
              <a:t>        var person2 = new Person("Greg", 27, "Doctor");</a:t>
            </a:r>
          </a:p>
          <a:p>
            <a:pPr marL="0" indent="0">
              <a:buFont typeface="Arial" panose="020B0604020202020204" pitchFamily="34" charset="0"/>
              <a:buNone/>
            </a:pPr>
            <a:endParaRPr lang="en-US" dirty="0"/>
          </a:p>
        </p:txBody>
      </p:sp>
      <p:sp>
        <p:nvSpPr>
          <p:cNvPr id="6" name="Content Placeholder 1">
            <a:extLst>
              <a:ext uri="{FF2B5EF4-FFF2-40B4-BE49-F238E27FC236}">
                <a16:creationId xmlns:a16="http://schemas.microsoft.com/office/drawing/2014/main" id="{D9A73881-2DCA-FDAA-8B47-16C04853F73E}"/>
              </a:ext>
            </a:extLst>
          </p:cNvPr>
          <p:cNvSpPr>
            <a:spLocks noGrp="1"/>
          </p:cNvSpPr>
          <p:nvPr>
            <p:ph idx="1"/>
          </p:nvPr>
        </p:nvSpPr>
        <p:spPr>
          <a:xfrm>
            <a:off x="292288" y="1278599"/>
            <a:ext cx="4880214" cy="5477043"/>
          </a:xfrm>
        </p:spPr>
        <p:txBody>
          <a:bodyPr>
            <a:noAutofit/>
          </a:bodyPr>
          <a:lstStyle/>
          <a:p>
            <a:pPr algn="just">
              <a:lnSpc>
                <a:spcPct val="100000"/>
              </a:lnSpc>
            </a:pPr>
            <a:r>
              <a:rPr lang="en-US" b="0" i="0" dirty="0">
                <a:effectLst/>
                <a:latin typeface="+mj-lt"/>
              </a:rPr>
              <a:t>The constructor pattern defines i</a:t>
            </a:r>
            <a:r>
              <a:rPr lang="en-US" b="1" i="0" dirty="0">
                <a:effectLst/>
                <a:latin typeface="+mj-lt"/>
              </a:rPr>
              <a:t>nstance properties</a:t>
            </a:r>
            <a:r>
              <a:rPr lang="en-US" b="0" i="0" dirty="0">
                <a:effectLst/>
                <a:latin typeface="+mj-lt"/>
              </a:rPr>
              <a:t>, whereas the prototype pattern defines </a:t>
            </a:r>
            <a:r>
              <a:rPr lang="en-US" b="1" i="0" dirty="0">
                <a:effectLst/>
                <a:latin typeface="+mj-lt"/>
              </a:rPr>
              <a:t>methods and shared properties</a:t>
            </a:r>
            <a:r>
              <a:rPr lang="en-US" b="0" i="0" dirty="0">
                <a:effectLst/>
                <a:latin typeface="+mj-lt"/>
              </a:rPr>
              <a:t>.</a:t>
            </a:r>
          </a:p>
          <a:p>
            <a:pPr algn="just">
              <a:lnSpc>
                <a:spcPct val="100000"/>
              </a:lnSpc>
            </a:pPr>
            <a:r>
              <a:rPr lang="en-US" b="0" i="0" dirty="0">
                <a:effectLst/>
                <a:latin typeface="+mj-lt"/>
              </a:rPr>
              <a:t>With this approach, each instance ends up with its own copy of the instance properties, but they all share references to methods.</a:t>
            </a:r>
          </a:p>
          <a:p>
            <a:pPr algn="just">
              <a:lnSpc>
                <a:spcPct val="100000"/>
              </a:lnSpc>
            </a:pPr>
            <a:r>
              <a:rPr lang="en-US" dirty="0">
                <a:latin typeface="+mj-lt"/>
              </a:rPr>
              <a:t>In example : </a:t>
            </a:r>
            <a:r>
              <a:rPr lang="en-US" b="0" i="0" dirty="0">
                <a:effectLst/>
                <a:latin typeface="+mj-lt"/>
              </a:rPr>
              <a:t>the instance properties are defined in the constructor, and the shared property constructor and the method </a:t>
            </a:r>
            <a:r>
              <a:rPr lang="en-US" b="0" i="1" dirty="0" err="1">
                <a:effectLst/>
                <a:latin typeface="+mj-lt"/>
              </a:rPr>
              <a:t>sayName</a:t>
            </a:r>
            <a:r>
              <a:rPr lang="en-US" b="0" i="1" dirty="0">
                <a:effectLst/>
                <a:latin typeface="+mj-lt"/>
              </a:rPr>
              <a:t>()</a:t>
            </a:r>
            <a:r>
              <a:rPr lang="en-US" b="0" i="0" dirty="0">
                <a:effectLst/>
                <a:latin typeface="+mj-lt"/>
              </a:rPr>
              <a:t> are defined on the prototype.</a:t>
            </a:r>
            <a:br>
              <a:rPr lang="en-US" dirty="0">
                <a:latin typeface="+mj-lt"/>
              </a:rPr>
            </a:br>
            <a:endParaRPr lang="en-US" b="0" i="0" dirty="0">
              <a:effectLst/>
              <a:latin typeface="+mj-lt"/>
            </a:endParaRPr>
          </a:p>
        </p:txBody>
      </p:sp>
    </p:spTree>
    <p:extLst>
      <p:ext uri="{BB962C8B-B14F-4D97-AF65-F5344CB8AC3E}">
        <p14:creationId xmlns:p14="http://schemas.microsoft.com/office/powerpoint/2010/main" val="35525784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362075"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6. Dynamic Prototype Pattern</a:t>
            </a:r>
          </a:p>
        </p:txBody>
      </p:sp>
      <p:sp>
        <p:nvSpPr>
          <p:cNvPr id="6" name="Content Placeholder 4">
            <a:extLst>
              <a:ext uri="{FF2B5EF4-FFF2-40B4-BE49-F238E27FC236}">
                <a16:creationId xmlns:a16="http://schemas.microsoft.com/office/drawing/2014/main" id="{D8FB0861-209B-4D03-8CE4-2FC9D24D7949}"/>
              </a:ext>
            </a:extLst>
          </p:cNvPr>
          <p:cNvSpPr txBox="1">
            <a:spLocks/>
          </p:cNvSpPr>
          <p:nvPr/>
        </p:nvSpPr>
        <p:spPr>
          <a:xfrm>
            <a:off x="5727032" y="1429759"/>
            <a:ext cx="6338935" cy="4934946"/>
          </a:xfrm>
          <a:prstGeom prst="rect">
            <a:avLst/>
          </a:prstGeom>
          <a:ln>
            <a:solidFill>
              <a:srgbClr val="FF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Example :</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function Person(name, age, job){</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//properties</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this.name = name;</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this.age</a:t>
            </a:r>
            <a:r>
              <a:rPr lang="en-US" sz="1700" dirty="0">
                <a:latin typeface="Times New Roman" pitchFamily="18" charset="0"/>
                <a:cs typeface="Times New Roman" pitchFamily="18" charset="0"/>
              </a:rPr>
              <a:t> = age;</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this.job</a:t>
            </a:r>
            <a:r>
              <a:rPr lang="en-US" sz="1700" dirty="0">
                <a:latin typeface="Times New Roman" pitchFamily="18" charset="0"/>
                <a:cs typeface="Times New Roman" pitchFamily="18" charset="0"/>
              </a:rPr>
              <a:t> = job;</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//methods</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a:t>
            </a:r>
            <a:r>
              <a:rPr lang="en-US" sz="1700" b="1" dirty="0">
                <a:latin typeface="Times New Roman" pitchFamily="18" charset="0"/>
                <a:cs typeface="Times New Roman" pitchFamily="18" charset="0"/>
              </a:rPr>
              <a:t>if(</a:t>
            </a:r>
            <a:r>
              <a:rPr lang="en-US" sz="1700" b="1" dirty="0" err="1">
                <a:latin typeface="Times New Roman" pitchFamily="18" charset="0"/>
                <a:cs typeface="Times New Roman" pitchFamily="18" charset="0"/>
              </a:rPr>
              <a:t>typeof</a:t>
            </a:r>
            <a:r>
              <a:rPr lang="en-US" sz="1700" b="1" dirty="0">
                <a:latin typeface="Times New Roman" pitchFamily="18" charset="0"/>
                <a:cs typeface="Times New Roman" pitchFamily="18" charset="0"/>
              </a:rPr>
              <a:t> </a:t>
            </a:r>
            <a:r>
              <a:rPr lang="en-US" sz="1700" b="1" dirty="0" err="1">
                <a:latin typeface="Times New Roman" pitchFamily="18" charset="0"/>
                <a:cs typeface="Times New Roman" pitchFamily="18" charset="0"/>
              </a:rPr>
              <a:t>this.sayName</a:t>
            </a:r>
            <a:r>
              <a:rPr lang="en-US" sz="1700" b="1" dirty="0">
                <a:latin typeface="Times New Roman" pitchFamily="18" charset="0"/>
                <a:cs typeface="Times New Roman" pitchFamily="18" charset="0"/>
              </a:rPr>
              <a:t> != “function”){</a:t>
            </a:r>
          </a:p>
          <a:p>
            <a:pPr marL="0" indent="0">
              <a:lnSpc>
                <a:spcPct val="120000"/>
              </a:lnSpc>
              <a:buFont typeface="Arial" panose="020B0604020202020204" pitchFamily="34" charset="0"/>
              <a:buNone/>
            </a:pPr>
            <a:r>
              <a:rPr lang="en-US" sz="1700" b="1" dirty="0">
                <a:latin typeface="Times New Roman" pitchFamily="18" charset="0"/>
                <a:cs typeface="Times New Roman" pitchFamily="18" charset="0"/>
              </a:rPr>
              <a:t> 	</a:t>
            </a:r>
            <a:r>
              <a:rPr lang="en-US" sz="1700" b="1" dirty="0" err="1">
                <a:latin typeface="Times New Roman" pitchFamily="18" charset="0"/>
                <a:cs typeface="Times New Roman" pitchFamily="18" charset="0"/>
              </a:rPr>
              <a:t>Person.prototype.sayName</a:t>
            </a:r>
            <a:r>
              <a:rPr lang="en-US" sz="1700" b="1" dirty="0">
                <a:latin typeface="Times New Roman" pitchFamily="18" charset="0"/>
                <a:cs typeface="Times New Roman" pitchFamily="18" charset="0"/>
              </a:rPr>
              <a:t> = function(){alert(this.name);  };</a:t>
            </a:r>
          </a:p>
          <a:p>
            <a:pPr marL="0" indent="0">
              <a:lnSpc>
                <a:spcPct val="120000"/>
              </a:lnSpc>
              <a:buFont typeface="Arial" panose="020B0604020202020204" pitchFamily="34" charset="0"/>
              <a:buNone/>
            </a:pPr>
            <a:r>
              <a:rPr lang="en-US" sz="1700" b="1" dirty="0">
                <a:latin typeface="Times New Roman" pitchFamily="18" charset="0"/>
                <a:cs typeface="Times New Roman" pitchFamily="18" charset="0"/>
              </a:rPr>
              <a:t>			}</a:t>
            </a:r>
            <a:r>
              <a:rPr lang="en-US" sz="1700" dirty="0">
                <a:latin typeface="Times New Roman" pitchFamily="18" charset="0"/>
                <a:cs typeface="Times New Roman" pitchFamily="18" charset="0"/>
              </a:rPr>
              <a:t> }</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var friend = new Person("Nicholas", 29, "Software Engineer");</a:t>
            </a:r>
          </a:p>
          <a:p>
            <a:pPr marL="0" indent="0">
              <a:lnSpc>
                <a:spcPct val="120000"/>
              </a:lnSpc>
              <a:buFont typeface="Arial" panose="020B0604020202020204" pitchFamily="34" charset="0"/>
              <a:buNone/>
            </a:pP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friend.sayName</a:t>
            </a:r>
            <a:r>
              <a:rPr lang="en-US" sz="1700" dirty="0">
                <a:latin typeface="Times New Roman" pitchFamily="18" charset="0"/>
                <a:cs typeface="Times New Roman" pitchFamily="18" charset="0"/>
              </a:rPr>
              <a:t>();</a:t>
            </a:r>
          </a:p>
          <a:p>
            <a:pPr marL="0" indent="0">
              <a:buFont typeface="Arial" panose="020B0604020202020204" pitchFamily="34" charset="0"/>
              <a:buNone/>
            </a:pPr>
            <a:endParaRPr lang="en-US" dirty="0"/>
          </a:p>
        </p:txBody>
      </p:sp>
      <p:sp>
        <p:nvSpPr>
          <p:cNvPr id="5" name="Content Placeholder 1">
            <a:extLst>
              <a:ext uri="{FF2B5EF4-FFF2-40B4-BE49-F238E27FC236}">
                <a16:creationId xmlns:a16="http://schemas.microsoft.com/office/drawing/2014/main" id="{5A6F232D-A174-4DF2-9C86-E8C25DB78AE2}"/>
              </a:ext>
            </a:extLst>
          </p:cNvPr>
          <p:cNvSpPr>
            <a:spLocks noGrp="1"/>
          </p:cNvSpPr>
          <p:nvPr>
            <p:ph idx="1"/>
          </p:nvPr>
        </p:nvSpPr>
        <p:spPr>
          <a:xfrm>
            <a:off x="292287" y="1209324"/>
            <a:ext cx="5350523" cy="5648676"/>
          </a:xfrm>
        </p:spPr>
        <p:txBody>
          <a:bodyPr>
            <a:noAutofit/>
          </a:bodyPr>
          <a:lstStyle/>
          <a:p>
            <a:pPr algn="just">
              <a:lnSpc>
                <a:spcPct val="100000"/>
              </a:lnSpc>
            </a:pPr>
            <a:r>
              <a:rPr lang="en-US" sz="1800" b="0" i="0" dirty="0">
                <a:solidFill>
                  <a:srgbClr val="000000"/>
                </a:solidFill>
                <a:effectLst/>
                <a:latin typeface="+mj-lt"/>
              </a:rPr>
              <a:t>The dynamic prototype pattern encapsulates all of the information within the constructor by initializing the prototype if needed.</a:t>
            </a:r>
          </a:p>
          <a:p>
            <a:pPr marL="0" indent="0" algn="just">
              <a:lnSpc>
                <a:spcPct val="100000"/>
              </a:lnSpc>
              <a:buNone/>
            </a:pPr>
            <a:r>
              <a:rPr lang="en-US" sz="1800" dirty="0">
                <a:solidFill>
                  <a:srgbClr val="000000"/>
                </a:solidFill>
                <a:latin typeface="+mj-lt"/>
              </a:rPr>
              <a:t>In Example: </a:t>
            </a:r>
          </a:p>
          <a:p>
            <a:pPr algn="just">
              <a:lnSpc>
                <a:spcPct val="100000"/>
              </a:lnSpc>
            </a:pPr>
            <a:r>
              <a:rPr lang="en-US" sz="1800" dirty="0">
                <a:solidFill>
                  <a:srgbClr val="000000"/>
                </a:solidFill>
                <a:latin typeface="+mj-lt"/>
              </a:rPr>
              <a:t>The highlighted section of code inside the constructor adds the </a:t>
            </a:r>
            <a:r>
              <a:rPr lang="en-US" sz="1800" i="1" dirty="0" err="1">
                <a:solidFill>
                  <a:srgbClr val="000000"/>
                </a:solidFill>
                <a:latin typeface="+mj-lt"/>
              </a:rPr>
              <a:t>sayName</a:t>
            </a:r>
            <a:r>
              <a:rPr lang="en-US" sz="1800" i="1" dirty="0">
                <a:solidFill>
                  <a:srgbClr val="000000"/>
                </a:solidFill>
                <a:latin typeface="+mj-lt"/>
              </a:rPr>
              <a:t>() </a:t>
            </a:r>
            <a:r>
              <a:rPr lang="en-US" sz="1800" dirty="0">
                <a:solidFill>
                  <a:srgbClr val="000000"/>
                </a:solidFill>
                <a:latin typeface="+mj-lt"/>
              </a:rPr>
              <a:t>method if it doesn’t already exist. </a:t>
            </a:r>
          </a:p>
          <a:p>
            <a:pPr algn="just">
              <a:lnSpc>
                <a:spcPct val="100000"/>
              </a:lnSpc>
            </a:pPr>
            <a:r>
              <a:rPr lang="en-US" sz="1800" b="0" i="0" dirty="0">
                <a:solidFill>
                  <a:srgbClr val="000000"/>
                </a:solidFill>
                <a:effectLst/>
                <a:latin typeface="+mj-lt"/>
              </a:rPr>
              <a:t>This block code is executed only the first ti</a:t>
            </a:r>
            <a:r>
              <a:rPr lang="en-US" sz="1800" dirty="0">
                <a:solidFill>
                  <a:srgbClr val="000000"/>
                </a:solidFill>
                <a:latin typeface="+mj-lt"/>
              </a:rPr>
              <a:t>me the constructor is called.</a:t>
            </a:r>
          </a:p>
          <a:p>
            <a:pPr algn="just">
              <a:lnSpc>
                <a:spcPct val="100000"/>
              </a:lnSpc>
            </a:pPr>
            <a:r>
              <a:rPr lang="en-US" sz="1800" dirty="0">
                <a:solidFill>
                  <a:srgbClr val="000000"/>
                </a:solidFill>
                <a:latin typeface="+mj-lt"/>
              </a:rPr>
              <a:t>After that, the prototype has been initialized and doesn’t need any further modification. </a:t>
            </a:r>
          </a:p>
          <a:p>
            <a:pPr algn="just">
              <a:lnSpc>
                <a:spcPct val="100000"/>
              </a:lnSpc>
            </a:pPr>
            <a:r>
              <a:rPr lang="en-US" sz="1800" dirty="0">
                <a:solidFill>
                  <a:srgbClr val="000000"/>
                </a:solidFill>
                <a:latin typeface="+mj-lt"/>
              </a:rPr>
              <a:t>Changes to the prototype are reflected immediately in all instances.</a:t>
            </a:r>
          </a:p>
          <a:p>
            <a:pPr algn="just">
              <a:lnSpc>
                <a:spcPct val="100000"/>
              </a:lnSpc>
            </a:pPr>
            <a:r>
              <a:rPr lang="en-US" sz="1800" dirty="0">
                <a:solidFill>
                  <a:srgbClr val="000000"/>
                </a:solidFill>
                <a:latin typeface="+mj-lt"/>
              </a:rPr>
              <a:t>When using the dynamic prototype pattern, the prototype cannot overwrite using an object literal.</a:t>
            </a:r>
          </a:p>
          <a:p>
            <a:pPr algn="just">
              <a:lnSpc>
                <a:spcPct val="100000"/>
              </a:lnSpc>
            </a:pPr>
            <a:r>
              <a:rPr lang="en-US" sz="1800" b="0" i="0" dirty="0">
                <a:effectLst/>
                <a:latin typeface="+mj-lt"/>
              </a:rPr>
              <a:t>Because overwriting a prototype when an instance already exists effectively cuts off that instance from the new prototype.</a:t>
            </a:r>
          </a:p>
        </p:txBody>
      </p:sp>
    </p:spTree>
    <p:extLst>
      <p:ext uri="{BB962C8B-B14F-4D97-AF65-F5344CB8AC3E}">
        <p14:creationId xmlns:p14="http://schemas.microsoft.com/office/powerpoint/2010/main" val="11702857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7. Durable Constructor Pattern</a:t>
            </a:r>
          </a:p>
        </p:txBody>
      </p:sp>
      <p:sp>
        <p:nvSpPr>
          <p:cNvPr id="6" name="Content Placeholder 4">
            <a:extLst>
              <a:ext uri="{FF2B5EF4-FFF2-40B4-BE49-F238E27FC236}">
                <a16:creationId xmlns:a16="http://schemas.microsoft.com/office/drawing/2014/main" id="{6A8A8057-1ED5-4158-8332-2BC41200F880}"/>
              </a:ext>
            </a:extLst>
          </p:cNvPr>
          <p:cNvSpPr txBox="1">
            <a:spLocks/>
          </p:cNvSpPr>
          <p:nvPr/>
        </p:nvSpPr>
        <p:spPr>
          <a:xfrm>
            <a:off x="733927" y="2634915"/>
            <a:ext cx="8313820" cy="4114800"/>
          </a:xfrm>
          <a:prstGeom prst="rect">
            <a:avLst/>
          </a:prstGeom>
          <a:ln>
            <a:solidFill>
              <a:srgbClr val="FF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Example:</a:t>
            </a:r>
          </a:p>
          <a:p>
            <a:pPr marL="0" indent="0">
              <a:buFont typeface="Arial" panose="020B0604020202020204" pitchFamily="34" charset="0"/>
              <a:buNone/>
            </a:pPr>
            <a:r>
              <a:rPr lang="en-US" sz="1800" dirty="0"/>
              <a:t>function Person(name, age, job){</a:t>
            </a:r>
          </a:p>
          <a:p>
            <a:pPr marL="0" indent="0">
              <a:buFont typeface="Arial" panose="020B0604020202020204" pitchFamily="34" charset="0"/>
              <a:buNone/>
            </a:pPr>
            <a:r>
              <a:rPr lang="en-US" sz="1800" dirty="0"/>
              <a:t>	//create the object to return</a:t>
            </a:r>
          </a:p>
          <a:p>
            <a:pPr marL="0" indent="0">
              <a:buFont typeface="Arial" panose="020B0604020202020204" pitchFamily="34" charset="0"/>
              <a:buNone/>
            </a:pPr>
            <a:r>
              <a:rPr lang="en-US" sz="1800" dirty="0"/>
              <a:t>	var o=new Object();</a:t>
            </a:r>
          </a:p>
          <a:p>
            <a:pPr marL="0" indent="0">
              <a:buFont typeface="Arial" panose="020B0604020202020204" pitchFamily="34" charset="0"/>
              <a:buNone/>
            </a:pPr>
            <a:r>
              <a:rPr lang="en-US" sz="1800" dirty="0"/>
              <a:t>	//optional : define private variables/functions here</a:t>
            </a:r>
          </a:p>
          <a:p>
            <a:pPr marL="0" indent="0">
              <a:buFont typeface="Arial" panose="020B0604020202020204" pitchFamily="34" charset="0"/>
              <a:buNone/>
            </a:pPr>
            <a:r>
              <a:rPr lang="en-US" sz="1800" dirty="0"/>
              <a:t>	//attach methods</a:t>
            </a:r>
          </a:p>
          <a:p>
            <a:pPr marL="0" indent="0">
              <a:buFont typeface="Arial" panose="020B0604020202020204" pitchFamily="34" charset="0"/>
              <a:buNone/>
            </a:pPr>
            <a:r>
              <a:rPr lang="en-US" sz="1800" dirty="0"/>
              <a:t>	</a:t>
            </a:r>
            <a:r>
              <a:rPr lang="en-US" sz="1800" dirty="0" err="1"/>
              <a:t>o.sayName</a:t>
            </a:r>
            <a:r>
              <a:rPr lang="en-US" sz="1800" dirty="0"/>
              <a:t> = function() {</a:t>
            </a:r>
          </a:p>
          <a:p>
            <a:pPr marL="0" indent="0">
              <a:buFont typeface="Arial" panose="020B0604020202020204" pitchFamily="34" charset="0"/>
              <a:buNone/>
            </a:pPr>
            <a:r>
              <a:rPr lang="en-US" sz="1800" dirty="0"/>
              <a:t>		alert(name);	};</a:t>
            </a:r>
          </a:p>
          <a:p>
            <a:pPr marL="0" indent="0">
              <a:buFont typeface="Arial" panose="020B0604020202020204" pitchFamily="34" charset="0"/>
              <a:buNone/>
            </a:pPr>
            <a:r>
              <a:rPr lang="en-US" sz="1800" dirty="0"/>
              <a:t>	//return the object</a:t>
            </a:r>
          </a:p>
          <a:p>
            <a:pPr marL="0" indent="0">
              <a:buFont typeface="Arial" panose="020B0604020202020204" pitchFamily="34" charset="0"/>
              <a:buNone/>
            </a:pPr>
            <a:r>
              <a:rPr lang="en-US" sz="1800" dirty="0"/>
              <a:t>	return o;</a:t>
            </a:r>
          </a:p>
          <a:p>
            <a:pPr marL="0" indent="0">
              <a:buFont typeface="Arial" panose="020B0604020202020204" pitchFamily="34" charset="0"/>
              <a:buNone/>
            </a:pPr>
            <a:r>
              <a:rPr lang="en-US" sz="1800" dirty="0"/>
              <a:t>var friend = Person(“Nicholas”, 29, “Software Engineer”);</a:t>
            </a:r>
          </a:p>
          <a:p>
            <a:pPr marL="0" indent="0">
              <a:buFont typeface="Arial" panose="020B0604020202020204" pitchFamily="34" charset="0"/>
              <a:buNone/>
            </a:pPr>
            <a:r>
              <a:rPr lang="en-US" sz="1800" dirty="0" err="1"/>
              <a:t>friend.sayName</a:t>
            </a:r>
            <a:r>
              <a:rPr lang="en-US" sz="1800" dirty="0"/>
              <a:t>();	// “Nicholas”</a:t>
            </a:r>
          </a:p>
        </p:txBody>
      </p:sp>
      <p:sp>
        <p:nvSpPr>
          <p:cNvPr id="5" name="Content Placeholder 1">
            <a:extLst>
              <a:ext uri="{FF2B5EF4-FFF2-40B4-BE49-F238E27FC236}">
                <a16:creationId xmlns:a16="http://schemas.microsoft.com/office/drawing/2014/main" id="{1641B16E-272A-7761-C717-55F49652D453}"/>
              </a:ext>
            </a:extLst>
          </p:cNvPr>
          <p:cNvSpPr>
            <a:spLocks noGrp="1"/>
          </p:cNvSpPr>
          <p:nvPr>
            <p:ph idx="1"/>
          </p:nvPr>
        </p:nvSpPr>
        <p:spPr>
          <a:xfrm>
            <a:off x="292287" y="1278599"/>
            <a:ext cx="11378345" cy="1464601"/>
          </a:xfrm>
        </p:spPr>
        <p:txBody>
          <a:bodyPr>
            <a:noAutofit/>
          </a:bodyPr>
          <a:lstStyle/>
          <a:p>
            <a:pPr algn="just">
              <a:lnSpc>
                <a:spcPct val="100000"/>
              </a:lnSpc>
            </a:pPr>
            <a:r>
              <a:rPr lang="en-US" sz="1800" b="0" i="0" dirty="0">
                <a:solidFill>
                  <a:srgbClr val="000000"/>
                </a:solidFill>
                <a:effectLst/>
                <a:latin typeface="+mj-lt"/>
              </a:rPr>
              <a:t>A durable constructor  is a constructor that follows a pattern similar to the parasitic constructor pattern, with two differences: </a:t>
            </a:r>
          </a:p>
          <a:p>
            <a:pPr lvl="1" algn="just">
              <a:lnSpc>
                <a:spcPct val="100000"/>
              </a:lnSpc>
            </a:pPr>
            <a:r>
              <a:rPr lang="en-US" b="0" i="0" dirty="0">
                <a:solidFill>
                  <a:srgbClr val="000000"/>
                </a:solidFill>
                <a:effectLst/>
                <a:latin typeface="+mj-lt"/>
              </a:rPr>
              <a:t>instance methods on the created object don’t refer to this, </a:t>
            </a:r>
          </a:p>
          <a:p>
            <a:pPr lvl="1" algn="just">
              <a:lnSpc>
                <a:spcPct val="100000"/>
              </a:lnSpc>
            </a:pPr>
            <a:r>
              <a:rPr lang="en-US" dirty="0">
                <a:solidFill>
                  <a:srgbClr val="000000"/>
                </a:solidFill>
                <a:latin typeface="+mj-lt"/>
              </a:rPr>
              <a:t>the constructor is never called using the new operator.</a:t>
            </a:r>
            <a:endParaRPr lang="en-US" b="0" i="0" dirty="0">
              <a:effectLst/>
              <a:latin typeface="+mj-lt"/>
            </a:endParaRPr>
          </a:p>
        </p:txBody>
      </p:sp>
    </p:spTree>
    <p:extLst>
      <p:ext uri="{BB962C8B-B14F-4D97-AF65-F5344CB8AC3E}">
        <p14:creationId xmlns:p14="http://schemas.microsoft.com/office/powerpoint/2010/main" val="31134109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Exercise</a:t>
            </a:r>
          </a:p>
        </p:txBody>
      </p:sp>
      <p:sp>
        <p:nvSpPr>
          <p:cNvPr id="6" name="Content Placeholder 4">
            <a:extLst>
              <a:ext uri="{FF2B5EF4-FFF2-40B4-BE49-F238E27FC236}">
                <a16:creationId xmlns:a16="http://schemas.microsoft.com/office/drawing/2014/main" id="{88D23926-CA74-4C96-B59C-43FBB6831DED}"/>
              </a:ext>
            </a:extLst>
          </p:cNvPr>
          <p:cNvSpPr txBox="1">
            <a:spLocks/>
          </p:cNvSpPr>
          <p:nvPr/>
        </p:nvSpPr>
        <p:spPr>
          <a:xfrm>
            <a:off x="657225" y="1169069"/>
            <a:ext cx="10868026" cy="5705474"/>
          </a:xfrm>
          <a:prstGeom prst="rect">
            <a:avLst/>
          </a:prstGeom>
          <a:ln>
            <a:solidFill>
              <a:srgbClr val="FF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000" dirty="0">
                <a:latin typeface="Times New Roman" pitchFamily="18" charset="0"/>
                <a:cs typeface="Times New Roman" pitchFamily="18" charset="0"/>
              </a:rPr>
              <a:t>Ques:</a:t>
            </a:r>
          </a:p>
          <a:p>
            <a:pPr algn="just">
              <a:lnSpc>
                <a:spcPct val="100000"/>
              </a:lnSpc>
            </a:pPr>
            <a:r>
              <a:rPr lang="en-US" sz="2000" dirty="0">
                <a:latin typeface="Times New Roman" pitchFamily="18" charset="0"/>
                <a:cs typeface="Times New Roman" pitchFamily="18" charset="0"/>
              </a:rPr>
              <a:t>Create an object named Person with properties(name, age, job) and a method named </a:t>
            </a:r>
            <a:r>
              <a:rPr lang="en-US" sz="2000" dirty="0" err="1">
                <a:latin typeface="Times New Roman" pitchFamily="18" charset="0"/>
                <a:cs typeface="Times New Roman" pitchFamily="18" charset="0"/>
              </a:rPr>
              <a:t>sayName</a:t>
            </a:r>
            <a:r>
              <a:rPr lang="en-US" sz="2000" dirty="0">
                <a:latin typeface="Times New Roman" pitchFamily="18" charset="0"/>
                <a:cs typeface="Times New Roman" pitchFamily="18" charset="0"/>
              </a:rPr>
              <a:t> which return the name of object with alert. Create an instance of object with "Nicholas", 29,"Software Engineer". Call the method of object. (Parasitic Constructor Pattern) </a:t>
            </a:r>
          </a:p>
          <a:p>
            <a:pPr marL="0" indent="0" algn="just">
              <a:lnSpc>
                <a:spcPct val="100000"/>
              </a:lnSpc>
              <a:buNone/>
            </a:pPr>
            <a:r>
              <a:rPr lang="en-US" sz="2000" dirty="0">
                <a:latin typeface="Times New Roman" pitchFamily="18" charset="0"/>
                <a:cs typeface="Times New Roman" pitchFamily="18" charset="0"/>
              </a:rPr>
              <a:t>Ans:</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function Person(name, age, job){</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var obj = new Object();</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obj.name = name;</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obj.age</a:t>
            </a:r>
            <a:r>
              <a:rPr lang="en-US" sz="2000" dirty="0">
                <a:latin typeface="Times New Roman" pitchFamily="18" charset="0"/>
                <a:cs typeface="Times New Roman" pitchFamily="18" charset="0"/>
              </a:rPr>
              <a:t> = age;</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obj.job</a:t>
            </a:r>
            <a:r>
              <a:rPr lang="en-US" sz="2000" dirty="0">
                <a:latin typeface="Times New Roman" pitchFamily="18" charset="0"/>
                <a:cs typeface="Times New Roman" pitchFamily="18" charset="0"/>
              </a:rPr>
              <a:t> = job;</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obj.sayName</a:t>
            </a:r>
            <a:r>
              <a:rPr lang="en-US" sz="2000" dirty="0">
                <a:latin typeface="Times New Roman" pitchFamily="18" charset="0"/>
                <a:cs typeface="Times New Roman" pitchFamily="18" charset="0"/>
              </a:rPr>
              <a:t> = function( ){ alert(this.name);   };</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return obj;   }</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var person = new Person(“Nicholas”, 29, “Software Engineer”);</a:t>
            </a:r>
          </a:p>
          <a:p>
            <a:pPr marL="0" indent="0">
              <a:lnSpc>
                <a:spcPct val="100000"/>
              </a:lnSpc>
              <a:buFont typeface="Arial" panose="020B0604020202020204" pitchFamily="34" charset="0"/>
              <a:buNone/>
            </a:pP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person.sayName</a:t>
            </a:r>
            <a:r>
              <a:rPr lang="en-US" sz="2000" dirty="0">
                <a:latin typeface="Times New Roman" pitchFamily="18" charset="0"/>
                <a:cs typeface="Times New Roman" pitchFamily="18" charset="0"/>
              </a:rPr>
              <a:t>( ); </a:t>
            </a:r>
          </a:p>
        </p:txBody>
      </p:sp>
    </p:spTree>
    <p:extLst>
      <p:ext uri="{BB962C8B-B14F-4D97-AF65-F5344CB8AC3E}">
        <p14:creationId xmlns:p14="http://schemas.microsoft.com/office/powerpoint/2010/main" val="13246381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546778"/>
            <a:ext cx="12192000" cy="1821840"/>
          </a:xfrm>
        </p:spPr>
        <p:txBody>
          <a:bodyPr>
            <a:normAutofit fontScale="90000"/>
          </a:bodyPr>
          <a:lstStyle/>
          <a:p>
            <a:br>
              <a:rPr lang="en-US" dirty="0"/>
            </a:br>
            <a:r>
              <a:rPr lang="en-US" dirty="0"/>
              <a:t>Web Technology JavaScript programming</a:t>
            </a:r>
            <a:br>
              <a:rPr lang="en-US" dirty="0"/>
            </a:br>
            <a:br>
              <a:rPr lang="en-US" dirty="0"/>
            </a:br>
            <a:r>
              <a:rPr lang="en-US" dirty="0"/>
              <a:t>Chapter 6-1 : </a:t>
            </a:r>
            <a:r>
              <a:rPr lang="en-US" sz="3600" dirty="0"/>
              <a:t>Object-Oriented Programming</a:t>
            </a:r>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1763927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5CD2B-D57F-4869-B534-50776F9D4A94}"/>
              </a:ext>
            </a:extLst>
          </p:cNvPr>
          <p:cNvSpPr>
            <a:spLocks noGrp="1"/>
          </p:cNvSpPr>
          <p:nvPr>
            <p:ph idx="1"/>
          </p:nvPr>
        </p:nvSpPr>
        <p:spPr>
          <a:xfrm>
            <a:off x="838200" y="1253330"/>
            <a:ext cx="10515600" cy="5488664"/>
          </a:xfrm>
        </p:spPr>
        <p:txBody>
          <a:bodyPr>
            <a:noAutofit/>
          </a:bodyPr>
          <a:lstStyle/>
          <a:p>
            <a:pPr algn="just">
              <a:lnSpc>
                <a:spcPct val="100000"/>
              </a:lnSpc>
            </a:pPr>
            <a:r>
              <a:rPr lang="en-US" sz="1800" dirty="0"/>
              <a:t>JavaScript uses objects to perform many tasks</a:t>
            </a:r>
          </a:p>
          <a:p>
            <a:pPr algn="just">
              <a:lnSpc>
                <a:spcPct val="100000"/>
              </a:lnSpc>
            </a:pPr>
            <a:r>
              <a:rPr lang="en-US" sz="1800" dirty="0"/>
              <a:t>It is referred to as an object-based programming language.</a:t>
            </a:r>
          </a:p>
          <a:p>
            <a:pPr algn="just">
              <a:lnSpc>
                <a:spcPct val="100000"/>
              </a:lnSpc>
            </a:pPr>
            <a:r>
              <a:rPr lang="en-US" sz="1800" dirty="0"/>
              <a:t>Objects have attributes and exhibit behaviors.</a:t>
            </a:r>
          </a:p>
          <a:p>
            <a:pPr algn="just">
              <a:lnSpc>
                <a:spcPct val="120000"/>
              </a:lnSpc>
            </a:pPr>
            <a:r>
              <a:rPr lang="en-US" sz="1800" dirty="0"/>
              <a:t>In JavaScript, almost </a:t>
            </a:r>
            <a:r>
              <a:rPr lang="en-US" sz="1800" b="1" dirty="0"/>
              <a:t>“everything” </a:t>
            </a:r>
            <a:r>
              <a:rPr lang="en-US" sz="1800" dirty="0"/>
              <a:t>is an </a:t>
            </a:r>
            <a:r>
              <a:rPr lang="en-US" sz="1800" b="1" dirty="0"/>
              <a:t>object.</a:t>
            </a:r>
          </a:p>
          <a:p>
            <a:pPr lvl="1" algn="just">
              <a:lnSpc>
                <a:spcPct val="120000"/>
              </a:lnSpc>
            </a:pPr>
            <a:r>
              <a:rPr lang="en-US" dirty="0"/>
              <a:t>Booleans can be objects (if defined with the new keyword)</a:t>
            </a:r>
          </a:p>
          <a:p>
            <a:pPr lvl="1" algn="just">
              <a:lnSpc>
                <a:spcPct val="120000"/>
              </a:lnSpc>
            </a:pPr>
            <a:r>
              <a:rPr lang="en-US" dirty="0"/>
              <a:t>Numbers can be objects (if defined with the new keyword)</a:t>
            </a:r>
          </a:p>
          <a:p>
            <a:pPr lvl="1" algn="just">
              <a:lnSpc>
                <a:spcPct val="120000"/>
              </a:lnSpc>
            </a:pPr>
            <a:r>
              <a:rPr lang="en-US" dirty="0"/>
              <a:t>Strings can be objects (if defined with the new keyword)</a:t>
            </a:r>
          </a:p>
          <a:p>
            <a:pPr lvl="1" algn="just">
              <a:lnSpc>
                <a:spcPct val="120000"/>
              </a:lnSpc>
            </a:pPr>
            <a:r>
              <a:rPr lang="en-US" dirty="0"/>
              <a:t>Dates are always objects</a:t>
            </a:r>
          </a:p>
          <a:p>
            <a:pPr lvl="1" algn="just">
              <a:lnSpc>
                <a:spcPct val="120000"/>
              </a:lnSpc>
            </a:pPr>
            <a:r>
              <a:rPr lang="en-US" dirty="0" err="1"/>
              <a:t>Maths</a:t>
            </a:r>
            <a:r>
              <a:rPr lang="en-US" dirty="0"/>
              <a:t> are always objects</a:t>
            </a:r>
          </a:p>
          <a:p>
            <a:pPr lvl="1" algn="just">
              <a:lnSpc>
                <a:spcPct val="120000"/>
              </a:lnSpc>
            </a:pPr>
            <a:r>
              <a:rPr lang="en-US" dirty="0"/>
              <a:t>Regular expressions are always objects</a:t>
            </a:r>
          </a:p>
          <a:p>
            <a:pPr lvl="1" algn="just">
              <a:lnSpc>
                <a:spcPct val="120000"/>
              </a:lnSpc>
            </a:pPr>
            <a:r>
              <a:rPr lang="en-US" dirty="0"/>
              <a:t>Arrays are always objects</a:t>
            </a:r>
          </a:p>
          <a:p>
            <a:pPr lvl="1" algn="just">
              <a:lnSpc>
                <a:spcPct val="120000"/>
              </a:lnSpc>
            </a:pPr>
            <a:r>
              <a:rPr lang="en-US" dirty="0"/>
              <a:t>Function are always objects</a:t>
            </a:r>
          </a:p>
          <a:p>
            <a:pPr lvl="1" algn="just">
              <a:lnSpc>
                <a:spcPct val="120000"/>
              </a:lnSpc>
            </a:pPr>
            <a:r>
              <a:rPr lang="en-US" dirty="0"/>
              <a:t>Objects are always objects  	(</a:t>
            </a:r>
            <a:r>
              <a:rPr lang="en-US" b="1" dirty="0"/>
              <a:t>All JavaScript values, except primitives, are objects.)</a:t>
            </a:r>
          </a:p>
          <a:p>
            <a:pPr marL="457200" lvl="1" indent="-344488">
              <a:buNone/>
            </a:pPr>
            <a:r>
              <a:rPr lang="en-US" b="1" dirty="0">
                <a:solidFill>
                  <a:srgbClr val="FF0000"/>
                </a:solidFill>
                <a:latin typeface="+mj-lt"/>
              </a:rPr>
              <a:t>//</a:t>
            </a:r>
            <a:r>
              <a:rPr lang="en-US" b="1" i="0" dirty="0">
                <a:solidFill>
                  <a:srgbClr val="FF0000"/>
                </a:solidFill>
                <a:effectLst/>
                <a:latin typeface="+mj-lt"/>
              </a:rPr>
              <a:t>In JavaScript, objects are king. If you understand objects, you understand JavaScript.</a:t>
            </a:r>
            <a:endParaRPr lang="en-US" b="1" dirty="0">
              <a:solidFill>
                <a:srgbClr val="FF0000"/>
              </a:solidFill>
              <a:latin typeface="+mj-lt"/>
            </a:endParaRPr>
          </a:p>
        </p:txBody>
      </p:sp>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Objects</a:t>
            </a:r>
          </a:p>
        </p:txBody>
      </p:sp>
    </p:spTree>
    <p:extLst>
      <p:ext uri="{BB962C8B-B14F-4D97-AF65-F5344CB8AC3E}">
        <p14:creationId xmlns:p14="http://schemas.microsoft.com/office/powerpoint/2010/main" val="20553628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5CD2B-D57F-4869-B534-50776F9D4A94}"/>
              </a:ext>
            </a:extLst>
          </p:cNvPr>
          <p:cNvSpPr>
            <a:spLocks noGrp="1"/>
          </p:cNvSpPr>
          <p:nvPr>
            <p:ph idx="1"/>
          </p:nvPr>
        </p:nvSpPr>
        <p:spPr>
          <a:xfrm>
            <a:off x="838200" y="1253330"/>
            <a:ext cx="10515600" cy="5410705"/>
          </a:xfrm>
        </p:spPr>
        <p:txBody>
          <a:bodyPr>
            <a:normAutofit lnSpcReduction="10000"/>
          </a:bodyPr>
          <a:lstStyle/>
          <a:p>
            <a:pPr marL="0" lvl="1" indent="0" algn="just">
              <a:lnSpc>
                <a:spcPct val="120000"/>
              </a:lnSpc>
              <a:buNone/>
            </a:pPr>
            <a:r>
              <a:rPr lang="en-US" sz="2000" b="1"/>
              <a:t>Primitive Value and Data Type in JavaScript</a:t>
            </a:r>
          </a:p>
          <a:p>
            <a:pPr marL="342900" lvl="1" indent="-342900" algn="just">
              <a:lnSpc>
                <a:spcPct val="120000"/>
              </a:lnSpc>
            </a:pPr>
            <a:r>
              <a:rPr lang="en-US" sz="2000"/>
              <a:t>A primitive value is a value that has no properties or methods. (eg. 3.14)</a:t>
            </a:r>
          </a:p>
          <a:p>
            <a:pPr marL="342900" lvl="1" indent="-342900" algn="just">
              <a:lnSpc>
                <a:spcPct val="120000"/>
              </a:lnSpc>
            </a:pPr>
            <a:r>
              <a:rPr lang="en-US" sz="2000"/>
              <a:t>A primitive data type is data that has a primitive value. JavaScript defines 7 types of primitive data types: string, number, boolean, null, undefined, symbol, bigint</a:t>
            </a:r>
          </a:p>
          <a:p>
            <a:pPr marL="342900" lvl="1" indent="-342900" algn="just">
              <a:lnSpc>
                <a:spcPct val="120000"/>
              </a:lnSpc>
            </a:pPr>
            <a:endParaRPr lang="en-US" sz="2000"/>
          </a:p>
          <a:p>
            <a:pPr marL="0" lvl="1" indent="53975">
              <a:buNone/>
            </a:pPr>
            <a:r>
              <a:rPr lang="en-US" sz="2000" b="1"/>
              <a:t>Example of Objects in real life</a:t>
            </a:r>
          </a:p>
          <a:p>
            <a:pPr algn="l"/>
            <a:r>
              <a:rPr lang="en-US">
                <a:solidFill>
                  <a:srgbClr val="000000"/>
                </a:solidFill>
                <a:latin typeface="+mj-lt"/>
              </a:rPr>
              <a:t>A</a:t>
            </a:r>
            <a:r>
              <a:rPr lang="en-US" sz="2000" i="0">
                <a:solidFill>
                  <a:srgbClr val="000000"/>
                </a:solidFill>
                <a:effectLst/>
                <a:latin typeface="+mj-lt"/>
              </a:rPr>
              <a:t> car is an object.</a:t>
            </a:r>
          </a:p>
          <a:p>
            <a:pPr algn="l"/>
            <a:r>
              <a:rPr lang="en-US" sz="2000" i="0">
                <a:solidFill>
                  <a:srgbClr val="000000"/>
                </a:solidFill>
                <a:effectLst/>
                <a:latin typeface="+mj-lt"/>
              </a:rPr>
              <a:t>A car has </a:t>
            </a:r>
            <a:r>
              <a:rPr lang="en-US" sz="2000" b="1" i="0">
                <a:solidFill>
                  <a:srgbClr val="000000"/>
                </a:solidFill>
                <a:effectLst/>
                <a:latin typeface="+mj-lt"/>
              </a:rPr>
              <a:t>properties</a:t>
            </a:r>
            <a:r>
              <a:rPr lang="en-US" sz="2000" i="0">
                <a:solidFill>
                  <a:srgbClr val="000000"/>
                </a:solidFill>
                <a:effectLst/>
                <a:latin typeface="+mj-lt"/>
              </a:rPr>
              <a:t> like weight and color, and </a:t>
            </a:r>
          </a:p>
          <a:p>
            <a:pPr marL="0" indent="0" algn="l">
              <a:buNone/>
            </a:pPr>
            <a:r>
              <a:rPr lang="en-US" b="1">
                <a:solidFill>
                  <a:srgbClr val="000000"/>
                </a:solidFill>
                <a:latin typeface="+mj-lt"/>
              </a:rPr>
              <a:t>    </a:t>
            </a:r>
            <a:r>
              <a:rPr lang="en-US" sz="2000" b="1" i="0">
                <a:solidFill>
                  <a:srgbClr val="000000"/>
                </a:solidFill>
                <a:effectLst/>
                <a:latin typeface="+mj-lt"/>
              </a:rPr>
              <a:t>methods</a:t>
            </a:r>
            <a:r>
              <a:rPr lang="en-US" sz="2000" i="0">
                <a:solidFill>
                  <a:srgbClr val="000000"/>
                </a:solidFill>
                <a:effectLst/>
                <a:latin typeface="+mj-lt"/>
              </a:rPr>
              <a:t> like start and stop, drive, move forward and backward.</a:t>
            </a:r>
          </a:p>
          <a:p>
            <a:pPr algn="l"/>
            <a:r>
              <a:rPr lang="en-US" sz="2000" b="0" i="0">
                <a:solidFill>
                  <a:srgbClr val="000000"/>
                </a:solidFill>
                <a:effectLst/>
                <a:latin typeface="+mj-lt"/>
              </a:rPr>
              <a:t>All cars have the same </a:t>
            </a:r>
            <a:r>
              <a:rPr lang="en-US" sz="2000" b="1" i="0">
                <a:solidFill>
                  <a:srgbClr val="000000"/>
                </a:solidFill>
                <a:effectLst/>
                <a:latin typeface="+mj-lt"/>
              </a:rPr>
              <a:t>properties</a:t>
            </a:r>
            <a:r>
              <a:rPr lang="en-US" sz="2000" b="0" i="0">
                <a:solidFill>
                  <a:srgbClr val="000000"/>
                </a:solidFill>
                <a:effectLst/>
                <a:latin typeface="+mj-lt"/>
              </a:rPr>
              <a:t>, </a:t>
            </a:r>
            <a:r>
              <a:rPr lang="en-US" sz="2000" b="1" i="0">
                <a:solidFill>
                  <a:srgbClr val="000000"/>
                </a:solidFill>
                <a:effectLst/>
                <a:latin typeface="+mj-lt"/>
              </a:rPr>
              <a:t>but</a:t>
            </a:r>
            <a:r>
              <a:rPr lang="en-US" sz="2000" b="0" i="0">
                <a:solidFill>
                  <a:srgbClr val="000000"/>
                </a:solidFill>
                <a:effectLst/>
                <a:latin typeface="+mj-lt"/>
              </a:rPr>
              <a:t> </a:t>
            </a:r>
          </a:p>
          <a:p>
            <a:pPr marL="0" indent="0" algn="l">
              <a:buNone/>
            </a:pPr>
            <a:r>
              <a:rPr lang="en-US">
                <a:solidFill>
                  <a:srgbClr val="000000"/>
                </a:solidFill>
                <a:latin typeface="+mj-lt"/>
              </a:rPr>
              <a:t>    </a:t>
            </a:r>
            <a:r>
              <a:rPr lang="en-US" sz="2000" b="0" i="0">
                <a:solidFill>
                  <a:srgbClr val="000000"/>
                </a:solidFill>
                <a:effectLst/>
                <a:latin typeface="+mj-lt"/>
              </a:rPr>
              <a:t>the property </a:t>
            </a:r>
            <a:r>
              <a:rPr lang="en-US" sz="2000" b="1" i="0">
                <a:solidFill>
                  <a:srgbClr val="000000"/>
                </a:solidFill>
                <a:effectLst/>
                <a:latin typeface="+mj-lt"/>
              </a:rPr>
              <a:t>values</a:t>
            </a:r>
            <a:r>
              <a:rPr lang="en-US" sz="2000" b="0" i="0">
                <a:solidFill>
                  <a:srgbClr val="000000"/>
                </a:solidFill>
                <a:effectLst/>
                <a:latin typeface="+mj-lt"/>
              </a:rPr>
              <a:t> differ from car to car.</a:t>
            </a:r>
          </a:p>
          <a:p>
            <a:pPr algn="l"/>
            <a:r>
              <a:rPr lang="en-US" sz="2000" b="0" i="0">
                <a:solidFill>
                  <a:srgbClr val="000000"/>
                </a:solidFill>
                <a:effectLst/>
                <a:latin typeface="+mj-lt"/>
              </a:rPr>
              <a:t>All cars have the same </a:t>
            </a:r>
            <a:r>
              <a:rPr lang="en-US" sz="2000" b="1" i="0">
                <a:solidFill>
                  <a:srgbClr val="000000"/>
                </a:solidFill>
                <a:effectLst/>
                <a:latin typeface="+mj-lt"/>
              </a:rPr>
              <a:t>methods</a:t>
            </a:r>
            <a:r>
              <a:rPr lang="en-US" sz="2000" b="0" i="0">
                <a:solidFill>
                  <a:srgbClr val="000000"/>
                </a:solidFill>
                <a:effectLst/>
                <a:latin typeface="+mj-lt"/>
              </a:rPr>
              <a:t>, </a:t>
            </a:r>
            <a:r>
              <a:rPr lang="en-US" sz="2000" b="1" i="0">
                <a:solidFill>
                  <a:srgbClr val="000000"/>
                </a:solidFill>
                <a:effectLst/>
                <a:latin typeface="+mj-lt"/>
              </a:rPr>
              <a:t>but </a:t>
            </a:r>
          </a:p>
          <a:p>
            <a:pPr marL="0" indent="0" algn="l">
              <a:buNone/>
            </a:pPr>
            <a:r>
              <a:rPr lang="en-US" sz="2000" b="0" i="0">
                <a:solidFill>
                  <a:srgbClr val="000000"/>
                </a:solidFill>
                <a:effectLst/>
                <a:latin typeface="+mj-lt"/>
              </a:rPr>
              <a:t>    the methods are performed </a:t>
            </a:r>
            <a:r>
              <a:rPr lang="en-US" sz="2000" b="1" i="0">
                <a:solidFill>
                  <a:srgbClr val="000000"/>
                </a:solidFill>
                <a:effectLst/>
                <a:latin typeface="+mj-lt"/>
              </a:rPr>
              <a:t>at different times</a:t>
            </a:r>
            <a:r>
              <a:rPr lang="en-US" sz="2000" b="0" i="0">
                <a:solidFill>
                  <a:srgbClr val="000000"/>
                </a:solidFill>
                <a:effectLst/>
                <a:latin typeface="+mj-lt"/>
              </a:rPr>
              <a:t>.</a:t>
            </a:r>
          </a:p>
          <a:p>
            <a:pPr algn="l"/>
            <a:r>
              <a:rPr lang="en-US" sz="2000" b="0" i="0">
                <a:solidFill>
                  <a:srgbClr val="000000"/>
                </a:solidFill>
                <a:effectLst/>
                <a:latin typeface="+mj-lt"/>
              </a:rPr>
              <a:t>Events : beep the horn</a:t>
            </a:r>
          </a:p>
          <a:p>
            <a:pPr marL="0" indent="0">
              <a:buNone/>
            </a:pPr>
            <a:endParaRPr lang="en-US" sz="2000" b="1">
              <a:latin typeface="+mj-lt"/>
            </a:endParaRPr>
          </a:p>
          <a:p>
            <a:pPr marL="457200" lvl="1" indent="-344488">
              <a:buNone/>
            </a:pPr>
            <a:endParaRPr lang="en-US" sz="2000" dirty="0"/>
          </a:p>
        </p:txBody>
      </p:sp>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Objects (Cont’d)</a:t>
            </a:r>
          </a:p>
        </p:txBody>
      </p:sp>
      <p:pic>
        <p:nvPicPr>
          <p:cNvPr id="5" name="Picture 4">
            <a:extLst>
              <a:ext uri="{FF2B5EF4-FFF2-40B4-BE49-F238E27FC236}">
                <a16:creationId xmlns:a16="http://schemas.microsoft.com/office/drawing/2014/main" id="{B3EC0883-390D-053B-1418-C7EC5F7D0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271" y="3429000"/>
            <a:ext cx="4239217" cy="3048194"/>
          </a:xfrm>
          <a:prstGeom prst="rect">
            <a:avLst/>
          </a:prstGeom>
        </p:spPr>
      </p:pic>
    </p:spTree>
    <p:extLst>
      <p:ext uri="{BB962C8B-B14F-4D97-AF65-F5344CB8AC3E}">
        <p14:creationId xmlns:p14="http://schemas.microsoft.com/office/powerpoint/2010/main" val="32090082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Objects – Methods, Properties</a:t>
            </a:r>
          </a:p>
        </p:txBody>
      </p:sp>
      <p:sp>
        <p:nvSpPr>
          <p:cNvPr id="6" name="Content Placeholder 1">
            <a:extLst>
              <a:ext uri="{FF2B5EF4-FFF2-40B4-BE49-F238E27FC236}">
                <a16:creationId xmlns:a16="http://schemas.microsoft.com/office/drawing/2014/main" id="{24003627-F506-D523-94C4-1A6BEB3CF105}"/>
              </a:ext>
            </a:extLst>
          </p:cNvPr>
          <p:cNvSpPr>
            <a:spLocks noGrp="1"/>
          </p:cNvSpPr>
          <p:nvPr>
            <p:ph idx="1"/>
          </p:nvPr>
        </p:nvSpPr>
        <p:spPr>
          <a:xfrm>
            <a:off x="586853" y="1253330"/>
            <a:ext cx="10809027" cy="5410705"/>
          </a:xfrm>
        </p:spPr>
        <p:txBody>
          <a:bodyPr>
            <a:normAutofit lnSpcReduction="10000"/>
          </a:bodyPr>
          <a:lstStyle/>
          <a:p>
            <a:pPr marL="0" indent="0" algn="just">
              <a:buNone/>
            </a:pPr>
            <a:r>
              <a:rPr lang="en-US" dirty="0">
                <a:latin typeface="+mn-lt"/>
              </a:rPr>
              <a:t>Methods</a:t>
            </a:r>
          </a:p>
          <a:p>
            <a:pPr algn="just"/>
            <a:r>
              <a:rPr lang="en-US" b="0" i="0" dirty="0">
                <a:solidFill>
                  <a:srgbClr val="000000"/>
                </a:solidFill>
                <a:effectLst/>
                <a:latin typeface="+mj-lt"/>
              </a:rPr>
              <a:t>Methods are </a:t>
            </a:r>
            <a:r>
              <a:rPr lang="en-US" b="1" i="0" dirty="0">
                <a:solidFill>
                  <a:srgbClr val="000000"/>
                </a:solidFill>
                <a:effectLst/>
                <a:latin typeface="+mj-lt"/>
              </a:rPr>
              <a:t>actions</a:t>
            </a:r>
            <a:r>
              <a:rPr lang="en-US" b="0" i="0" dirty="0">
                <a:solidFill>
                  <a:srgbClr val="000000"/>
                </a:solidFill>
                <a:effectLst/>
                <a:latin typeface="+mj-lt"/>
              </a:rPr>
              <a:t> that can be performed on objects.</a:t>
            </a:r>
          </a:p>
          <a:p>
            <a:pPr algn="just"/>
            <a:r>
              <a:rPr lang="en-US" b="0" i="0" dirty="0">
                <a:solidFill>
                  <a:srgbClr val="000000"/>
                </a:solidFill>
                <a:effectLst/>
                <a:latin typeface="+mj-lt"/>
              </a:rPr>
              <a:t>Object properties can be both primitive values, other objects, and functions.</a:t>
            </a:r>
          </a:p>
          <a:p>
            <a:pPr algn="just"/>
            <a:r>
              <a:rPr lang="en-US" b="0" i="0" dirty="0">
                <a:solidFill>
                  <a:srgbClr val="000000"/>
                </a:solidFill>
                <a:effectLst/>
                <a:latin typeface="+mj-lt"/>
              </a:rPr>
              <a:t>An </a:t>
            </a:r>
            <a:r>
              <a:rPr lang="en-US" b="1" i="0" dirty="0">
                <a:solidFill>
                  <a:srgbClr val="000000"/>
                </a:solidFill>
                <a:effectLst/>
                <a:latin typeface="+mj-lt"/>
              </a:rPr>
              <a:t>object method</a:t>
            </a:r>
            <a:r>
              <a:rPr lang="en-US" b="0" i="0" dirty="0">
                <a:solidFill>
                  <a:srgbClr val="000000"/>
                </a:solidFill>
                <a:effectLst/>
                <a:latin typeface="+mj-lt"/>
              </a:rPr>
              <a:t> is an object property containing a </a:t>
            </a:r>
            <a:r>
              <a:rPr lang="en-US" b="1" i="0" dirty="0">
                <a:solidFill>
                  <a:srgbClr val="000000"/>
                </a:solidFill>
                <a:effectLst/>
                <a:latin typeface="+mj-lt"/>
              </a:rPr>
              <a:t>function definition</a:t>
            </a:r>
            <a:r>
              <a:rPr lang="en-US" b="0" i="0" dirty="0">
                <a:solidFill>
                  <a:srgbClr val="000000"/>
                </a:solidFill>
                <a:effectLst/>
                <a:latin typeface="+mj-lt"/>
              </a:rPr>
              <a:t>.</a:t>
            </a:r>
            <a:endParaRPr lang="en-US" dirty="0">
              <a:latin typeface="+mj-lt"/>
            </a:endParaRPr>
          </a:p>
          <a:p>
            <a:pPr algn="just"/>
            <a:r>
              <a:rPr lang="en-US" dirty="0">
                <a:latin typeface="+mn-lt"/>
              </a:rPr>
              <a:t>Methods are like functions, they do something</a:t>
            </a:r>
          </a:p>
          <a:p>
            <a:pPr marL="1371600" lvl="3" indent="0" algn="just">
              <a:buNone/>
            </a:pPr>
            <a:r>
              <a:rPr lang="en-US" sz="2000" dirty="0">
                <a:latin typeface="+mn-lt"/>
              </a:rPr>
              <a:t>- When called from an event</a:t>
            </a:r>
          </a:p>
          <a:p>
            <a:pPr lvl="3" algn="just">
              <a:buFontTx/>
              <a:buChar char="-"/>
            </a:pPr>
            <a:r>
              <a:rPr lang="en-US" sz="2000" dirty="0">
                <a:latin typeface="+mn-lt"/>
              </a:rPr>
              <a:t>When called from another method</a:t>
            </a:r>
          </a:p>
          <a:p>
            <a:pPr marL="0" indent="0" algn="just">
              <a:buNone/>
            </a:pPr>
            <a:r>
              <a:rPr lang="en-US" b="1" dirty="0"/>
              <a:t>Syntax:</a:t>
            </a:r>
            <a:r>
              <a:rPr lang="en-US" dirty="0"/>
              <a:t>		</a:t>
            </a:r>
            <a:r>
              <a:rPr lang="en-US" dirty="0" err="1"/>
              <a:t>objectName.methodName</a:t>
            </a:r>
            <a:r>
              <a:rPr lang="en-US" dirty="0"/>
              <a:t>( );</a:t>
            </a:r>
          </a:p>
          <a:p>
            <a:pPr marL="0" indent="0" algn="just">
              <a:buNone/>
            </a:pPr>
            <a:r>
              <a:rPr lang="en-US" b="1" dirty="0" err="1"/>
              <a:t>Eg</a:t>
            </a:r>
            <a:r>
              <a:rPr lang="en-US" b="1" dirty="0"/>
              <a:t>:</a:t>
            </a:r>
            <a:r>
              <a:rPr lang="en-US" dirty="0"/>
              <a:t>		</a:t>
            </a:r>
            <a:r>
              <a:rPr lang="en-US" dirty="0" err="1"/>
              <a:t>person.fullName</a:t>
            </a:r>
            <a:r>
              <a:rPr lang="en-US" dirty="0"/>
              <a:t>( )</a:t>
            </a:r>
          </a:p>
          <a:p>
            <a:pPr marL="0" indent="0" algn="just">
              <a:buNone/>
            </a:pPr>
            <a:endParaRPr lang="en-US" dirty="0">
              <a:latin typeface="+mn-lt"/>
            </a:endParaRPr>
          </a:p>
          <a:p>
            <a:pPr marL="0" lvl="3" indent="0" algn="just">
              <a:buNone/>
            </a:pPr>
            <a:r>
              <a:rPr lang="en-US" sz="2000" dirty="0">
                <a:latin typeface="+mn-lt"/>
              </a:rPr>
              <a:t>Properties</a:t>
            </a:r>
          </a:p>
          <a:p>
            <a:pPr marL="342900" lvl="3" indent="-342900" algn="just"/>
            <a:r>
              <a:rPr lang="en-US" sz="2000" dirty="0">
                <a:latin typeface="+mn-lt"/>
              </a:rPr>
              <a:t>Some properties cannot be changed</a:t>
            </a:r>
          </a:p>
          <a:p>
            <a:pPr marL="0" lvl="3" indent="0" algn="just">
              <a:buNone/>
            </a:pPr>
            <a:r>
              <a:rPr lang="en-US" sz="2000" dirty="0">
                <a:latin typeface="+mn-lt"/>
              </a:rPr>
              <a:t>	       </a:t>
            </a:r>
            <a:r>
              <a:rPr lang="en-US" sz="2000" dirty="0" err="1"/>
              <a:t>Eg</a:t>
            </a:r>
            <a:r>
              <a:rPr lang="en-US" sz="2000" dirty="0"/>
              <a:t>:	 	body shape, number of wheels</a:t>
            </a:r>
          </a:p>
          <a:p>
            <a:pPr marL="342900" lvl="3" indent="-342900" algn="just"/>
            <a:r>
              <a:rPr lang="en-US" sz="2000" dirty="0"/>
              <a:t>Some properties can change</a:t>
            </a:r>
          </a:p>
          <a:p>
            <a:pPr marL="0" lvl="3" indent="0" algn="just">
              <a:buNone/>
            </a:pPr>
            <a:r>
              <a:rPr lang="en-US" sz="2000" dirty="0"/>
              <a:t>                     </a:t>
            </a:r>
            <a:r>
              <a:rPr lang="en-US" sz="2000" dirty="0" err="1"/>
              <a:t>Eg</a:t>
            </a:r>
            <a:r>
              <a:rPr lang="en-US" sz="2000" dirty="0"/>
              <a:t>: 		amount of gas in the tank</a:t>
            </a:r>
          </a:p>
          <a:p>
            <a:pPr marL="0" lvl="3" indent="0" algn="just">
              <a:buNone/>
            </a:pPr>
            <a:r>
              <a:rPr lang="en-US" sz="2000" dirty="0"/>
              <a:t>			Speed of travelling</a:t>
            </a:r>
            <a:endParaRPr lang="en-US" sz="2000" b="1" dirty="0">
              <a:latin typeface="+mj-lt"/>
            </a:endParaRPr>
          </a:p>
          <a:p>
            <a:pPr marL="457200" lvl="1" indent="-344488">
              <a:buNone/>
            </a:pPr>
            <a:endParaRPr lang="en-US" sz="2000" dirty="0"/>
          </a:p>
        </p:txBody>
      </p:sp>
    </p:spTree>
    <p:extLst>
      <p:ext uri="{BB962C8B-B14F-4D97-AF65-F5344CB8AC3E}">
        <p14:creationId xmlns:p14="http://schemas.microsoft.com/office/powerpoint/2010/main" val="28002819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5CD2B-D57F-4869-B534-50776F9D4A94}"/>
              </a:ext>
            </a:extLst>
          </p:cNvPr>
          <p:cNvSpPr>
            <a:spLocks noGrp="1"/>
          </p:cNvSpPr>
          <p:nvPr>
            <p:ph idx="1"/>
          </p:nvPr>
        </p:nvSpPr>
        <p:spPr>
          <a:xfrm>
            <a:off x="462317" y="1253331"/>
            <a:ext cx="11267366" cy="5365833"/>
          </a:xfrm>
        </p:spPr>
        <p:txBody>
          <a:bodyPr>
            <a:normAutofit fontScale="92500" lnSpcReduction="10000"/>
          </a:bodyPr>
          <a:lstStyle/>
          <a:p>
            <a:r>
              <a:rPr lang="en-US" dirty="0"/>
              <a:t>Objects are variables but they can contain many values.</a:t>
            </a:r>
          </a:p>
          <a:p>
            <a:pPr>
              <a:buNone/>
            </a:pPr>
            <a:r>
              <a:rPr lang="en-US" dirty="0"/>
              <a:t>	var person = new object();</a:t>
            </a:r>
          </a:p>
          <a:p>
            <a:pPr>
              <a:buNone/>
            </a:pPr>
            <a:r>
              <a:rPr lang="en-US" dirty="0"/>
              <a:t>	person.name = “</a:t>
            </a:r>
            <a:r>
              <a:rPr lang="en-US" dirty="0" err="1"/>
              <a:t>Nichloas</a:t>
            </a:r>
            <a:r>
              <a:rPr lang="en-US" dirty="0"/>
              <a:t>”;</a:t>
            </a:r>
          </a:p>
          <a:p>
            <a:pPr>
              <a:buNone/>
            </a:pPr>
            <a:r>
              <a:rPr lang="en-US" dirty="0"/>
              <a:t>	</a:t>
            </a:r>
            <a:r>
              <a:rPr lang="en-US" dirty="0" err="1"/>
              <a:t>person.age</a:t>
            </a:r>
            <a:r>
              <a:rPr lang="en-US" dirty="0"/>
              <a:t> = 29;	</a:t>
            </a:r>
            <a:r>
              <a:rPr lang="en-US" b="1" dirty="0"/>
              <a:t>(OR)</a:t>
            </a:r>
          </a:p>
          <a:p>
            <a:r>
              <a:rPr lang="en-US" dirty="0"/>
              <a:t>JavaScript objects are written with curly braces {}.</a:t>
            </a:r>
          </a:p>
          <a:p>
            <a:pPr marL="0" indent="0">
              <a:buNone/>
            </a:pPr>
            <a:r>
              <a:rPr lang="en-US" dirty="0"/>
              <a:t>	var person = { </a:t>
            </a:r>
            <a:r>
              <a:rPr lang="en-US" dirty="0" err="1"/>
              <a:t>name:”Nicholas</a:t>
            </a:r>
            <a:r>
              <a:rPr lang="en-US" dirty="0"/>
              <a:t>”, age:29};(or)var person={name:”Nicholos”,age:29</a:t>
            </a:r>
            <a:r>
              <a:rPr lang="en-US" b="1" dirty="0"/>
              <a:t>,</a:t>
            </a:r>
            <a:r>
              <a:rPr lang="en-US" dirty="0"/>
              <a:t>};</a:t>
            </a:r>
          </a:p>
          <a:p>
            <a:pPr marL="0" indent="0">
              <a:lnSpc>
                <a:spcPct val="110000"/>
              </a:lnSpc>
              <a:buNone/>
            </a:pPr>
            <a:r>
              <a:rPr lang="en-US" dirty="0"/>
              <a:t>	//, trailing comma -&gt; </a:t>
            </a:r>
            <a:r>
              <a:rPr lang="en-US" dirty="0">
                <a:latin typeface="+mj-lt"/>
              </a:rPr>
              <a:t>(</a:t>
            </a:r>
            <a:r>
              <a:rPr lang="en-US" b="0" i="0" dirty="0">
                <a:effectLst/>
                <a:latin typeface="+mj-lt"/>
              </a:rPr>
              <a:t>sometimes called "final commas") can be useful when adding new elements, 			                      parameters, or properties to JavaScript code.</a:t>
            </a:r>
            <a:endParaRPr lang="en-US" dirty="0">
              <a:latin typeface="+mj-lt"/>
            </a:endParaRPr>
          </a:p>
          <a:p>
            <a:pPr>
              <a:buNone/>
            </a:pPr>
            <a:r>
              <a:rPr lang="en-US" b="1" dirty="0"/>
              <a:t>				(OR)</a:t>
            </a:r>
            <a:endParaRPr lang="en-US" dirty="0"/>
          </a:p>
          <a:p>
            <a:pPr>
              <a:buNone/>
            </a:pPr>
            <a:r>
              <a:rPr lang="en-US" dirty="0"/>
              <a:t>	var person = {};</a:t>
            </a:r>
          </a:p>
          <a:p>
            <a:pPr>
              <a:buNone/>
            </a:pPr>
            <a:r>
              <a:rPr lang="en-US" dirty="0"/>
              <a:t>	person.name = “</a:t>
            </a:r>
            <a:r>
              <a:rPr lang="en-US" dirty="0" err="1"/>
              <a:t>Nichloas</a:t>
            </a:r>
            <a:r>
              <a:rPr lang="en-US" dirty="0"/>
              <a:t>”;</a:t>
            </a:r>
          </a:p>
          <a:p>
            <a:pPr>
              <a:buNone/>
            </a:pPr>
            <a:r>
              <a:rPr lang="en-US" dirty="0"/>
              <a:t>	</a:t>
            </a:r>
            <a:r>
              <a:rPr lang="en-US" dirty="0" err="1"/>
              <a:t>person.age</a:t>
            </a:r>
            <a:r>
              <a:rPr lang="en-US" dirty="0"/>
              <a:t> = 29;</a:t>
            </a:r>
          </a:p>
          <a:p>
            <a:pPr>
              <a:buNone/>
            </a:pPr>
            <a:r>
              <a:rPr lang="en-US" dirty="0"/>
              <a:t>	alert(person[“name”]);    // </a:t>
            </a:r>
            <a:r>
              <a:rPr lang="en-US" dirty="0" err="1"/>
              <a:t>Nichloas</a:t>
            </a:r>
            <a:endParaRPr lang="en-US" dirty="0"/>
          </a:p>
          <a:p>
            <a:pPr>
              <a:buNone/>
            </a:pPr>
            <a:r>
              <a:rPr lang="en-US" dirty="0"/>
              <a:t>	alert(person.name);       // </a:t>
            </a:r>
            <a:r>
              <a:rPr lang="en-US" dirty="0" err="1"/>
              <a:t>Nichloas</a:t>
            </a:r>
            <a:endParaRPr lang="en-US" dirty="0"/>
          </a:p>
          <a:p>
            <a:pPr>
              <a:buNone/>
            </a:pPr>
            <a:r>
              <a:rPr lang="en-US" dirty="0"/>
              <a:t>	alert(</a:t>
            </a:r>
            <a:r>
              <a:rPr lang="en-US" dirty="0" err="1"/>
              <a:t>person.age</a:t>
            </a:r>
            <a:r>
              <a:rPr lang="en-US" dirty="0"/>
              <a:t>);        //29</a:t>
            </a:r>
          </a:p>
        </p:txBody>
      </p:sp>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Creating Objects</a:t>
            </a:r>
          </a:p>
        </p:txBody>
      </p:sp>
    </p:spTree>
    <p:extLst>
      <p:ext uri="{BB962C8B-B14F-4D97-AF65-F5344CB8AC3E}">
        <p14:creationId xmlns:p14="http://schemas.microsoft.com/office/powerpoint/2010/main" val="8782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274619"/>
            <a:ext cx="10945091" cy="5245832"/>
          </a:xfrm>
        </p:spPr>
        <p:txBody>
          <a:bodyPr>
            <a:noAutofit/>
          </a:bodyPr>
          <a:lstStyle/>
          <a:p>
            <a:pPr marL="342900" indent="-342900" algn="just">
              <a:buFont typeface="Arial" panose="020B0604020202020204" pitchFamily="34" charset="0"/>
              <a:buChar char="•"/>
            </a:pPr>
            <a:r>
              <a:rPr lang="en-US" dirty="0"/>
              <a:t>An identifier is the name of a variable, function, property, or function argument.                </a:t>
            </a:r>
          </a:p>
          <a:p>
            <a:pPr algn="just"/>
            <a:r>
              <a:rPr lang="en-US" dirty="0"/>
              <a:t>            </a:t>
            </a:r>
            <a:r>
              <a:rPr lang="en-US" i="1" dirty="0" err="1"/>
              <a:t>eg.</a:t>
            </a:r>
            <a:r>
              <a:rPr lang="en-US" i="1" dirty="0"/>
              <a:t>  x, y, n1, num2, $total, _result </a:t>
            </a:r>
          </a:p>
          <a:p>
            <a:pPr marL="342900" indent="-342900" algn="just">
              <a:buFont typeface="Arial" panose="020B0604020202020204" pitchFamily="34" charset="0"/>
              <a:buChar char="•"/>
            </a:pPr>
            <a:r>
              <a:rPr lang="en-US" dirty="0"/>
              <a:t> Identifiers may be one or more characters in the following format: </a:t>
            </a:r>
          </a:p>
          <a:p>
            <a:pPr algn="just"/>
            <a:r>
              <a:rPr lang="en-US" dirty="0"/>
              <a:t>                       - The first character must be a letter, an underscore (_), or a dollar sign ($). </a:t>
            </a:r>
          </a:p>
          <a:p>
            <a:pPr algn="just"/>
            <a:r>
              <a:rPr lang="en-US" dirty="0"/>
              <a:t>                       - All other characters may be letters, underscores, dollar signs, or numbers. </a:t>
            </a:r>
          </a:p>
          <a:p>
            <a:pPr marL="342900" indent="-342900" algn="just">
              <a:buFont typeface="Arial" panose="020B0604020202020204" pitchFamily="34" charset="0"/>
              <a:buChar char="•"/>
            </a:pPr>
            <a:r>
              <a:rPr lang="en-US" dirty="0" err="1"/>
              <a:t>ECMAScript</a:t>
            </a:r>
            <a:r>
              <a:rPr lang="en-US" dirty="0"/>
              <a:t> identifiers use camel case, meaning that the first letter is lowercase and each additional word is offset by a capital letter, like this: </a:t>
            </a:r>
          </a:p>
          <a:p>
            <a:pPr algn="just"/>
            <a:r>
              <a:rPr lang="en-US" dirty="0"/>
              <a:t>	</a:t>
            </a:r>
            <a:r>
              <a:rPr lang="en-US" i="1" dirty="0" err="1"/>
              <a:t>eg</a:t>
            </a:r>
            <a:r>
              <a:rPr lang="en-US" i="1" dirty="0"/>
              <a:t>.  </a:t>
            </a:r>
            <a:r>
              <a:rPr lang="en-US" i="1" dirty="0" err="1"/>
              <a:t>doSomethingImportant</a:t>
            </a:r>
            <a:r>
              <a:rPr lang="en-US" i="1" dirty="0"/>
              <a:t>, </a:t>
            </a:r>
            <a:r>
              <a:rPr lang="en-US" i="1" dirty="0" err="1"/>
              <a:t>myCar</a:t>
            </a:r>
            <a:r>
              <a:rPr lang="en-US" i="1" dirty="0"/>
              <a:t>, </a:t>
            </a:r>
            <a:r>
              <a:rPr lang="en-US" i="1" dirty="0" err="1"/>
              <a:t>firstSecond</a:t>
            </a:r>
            <a:endParaRPr lang="en-US" i="1" dirty="0"/>
          </a:p>
          <a:p>
            <a:pPr marL="342900" indent="-342900" algn="just">
              <a:buFont typeface="Arial" panose="020B0604020202020204" pitchFamily="34" charset="0"/>
              <a:buChar char="•"/>
            </a:pPr>
            <a:r>
              <a:rPr lang="en-US" b="1" dirty="0"/>
              <a:t>Keywords, reserved words, true, false, and null cannot be used as identifiers</a:t>
            </a:r>
          </a:p>
          <a:p>
            <a:pPr marL="342900" indent="-342900" algn="just">
              <a:buFont typeface="Arial" panose="020B0604020202020204" pitchFamily="34" charset="0"/>
              <a:buChar char="•"/>
            </a:pPr>
            <a:r>
              <a:rPr lang="en-US" b="1" dirty="0"/>
              <a:t>In JavaScript , variables, function names, and operators are all case-sensitive</a:t>
            </a:r>
          </a:p>
          <a:p>
            <a:pPr algn="just"/>
            <a:r>
              <a:rPr lang="en-US" dirty="0"/>
              <a:t>	</a:t>
            </a:r>
            <a:r>
              <a:rPr lang="en-US" i="1" dirty="0" err="1"/>
              <a:t>eg.</a:t>
            </a:r>
            <a:r>
              <a:rPr lang="en-US" i="1" dirty="0"/>
              <a:t> a variable named test is different from a variable named Test</a:t>
            </a:r>
          </a:p>
        </p:txBody>
      </p:sp>
      <p:sp>
        <p:nvSpPr>
          <p:cNvPr id="3" name="Title 2"/>
          <p:cNvSpPr>
            <a:spLocks noGrp="1"/>
          </p:cNvSpPr>
          <p:nvPr>
            <p:ph type="title"/>
          </p:nvPr>
        </p:nvSpPr>
        <p:spPr/>
        <p:txBody>
          <a:bodyPr/>
          <a:lstStyle/>
          <a:p>
            <a:r>
              <a:rPr lang="en-US" dirty="0"/>
              <a:t>Identifiers</a:t>
            </a:r>
          </a:p>
        </p:txBody>
      </p:sp>
    </p:spTree>
    <p:extLst>
      <p:ext uri="{BB962C8B-B14F-4D97-AF65-F5344CB8AC3E}">
        <p14:creationId xmlns:p14="http://schemas.microsoft.com/office/powerpoint/2010/main" val="7190243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CDB54F8-3788-4F10-80FE-07686EE54BF7}"/>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Objects Properties ( Adding, Deleting )</a:t>
            </a:r>
          </a:p>
        </p:txBody>
      </p:sp>
      <p:sp>
        <p:nvSpPr>
          <p:cNvPr id="6" name="Content Placeholder 1">
            <a:extLst>
              <a:ext uri="{FF2B5EF4-FFF2-40B4-BE49-F238E27FC236}">
                <a16:creationId xmlns:a16="http://schemas.microsoft.com/office/drawing/2014/main" id="{4FC451E1-7E6F-2B4F-1A16-6DC7E5CD8F01}"/>
              </a:ext>
            </a:extLst>
          </p:cNvPr>
          <p:cNvSpPr>
            <a:spLocks noGrp="1"/>
          </p:cNvSpPr>
          <p:nvPr>
            <p:ph idx="1"/>
          </p:nvPr>
        </p:nvSpPr>
        <p:spPr>
          <a:xfrm>
            <a:off x="565248" y="1253331"/>
            <a:ext cx="5344233" cy="5379481"/>
          </a:xfrm>
          <a:ln>
            <a:solidFill>
              <a:schemeClr val="accent1">
                <a:lumMod val="50000"/>
              </a:schemeClr>
            </a:solidFill>
          </a:ln>
        </p:spPr>
        <p:txBody>
          <a:bodyPr>
            <a:noAutofit/>
          </a:bodyPr>
          <a:lstStyle/>
          <a:p>
            <a:pPr>
              <a:lnSpc>
                <a:spcPct val="100000"/>
              </a:lnSpc>
            </a:pPr>
            <a:r>
              <a:rPr lang="en-US" b="1" dirty="0"/>
              <a:t>Adding new properties </a:t>
            </a:r>
            <a:r>
              <a:rPr lang="en-US" dirty="0"/>
              <a:t>to an existing object by simply giving it a value.</a:t>
            </a:r>
          </a:p>
          <a:p>
            <a:pPr>
              <a:lnSpc>
                <a:spcPct val="100000"/>
              </a:lnSpc>
            </a:pPr>
            <a:endParaRPr lang="en-US" dirty="0"/>
          </a:p>
          <a:p>
            <a:pPr marL="0" indent="0">
              <a:buNone/>
            </a:pPr>
            <a:r>
              <a:rPr lang="en-US" dirty="0" err="1"/>
              <a:t>Eg</a:t>
            </a:r>
            <a:r>
              <a:rPr lang="en-US" dirty="0"/>
              <a:t>:	const person = {</a:t>
            </a:r>
          </a:p>
          <a:p>
            <a:pPr marL="0" indent="0">
              <a:buNone/>
            </a:pPr>
            <a:r>
              <a:rPr lang="en-US" dirty="0"/>
              <a:t>  	</a:t>
            </a:r>
            <a:r>
              <a:rPr lang="en-US" dirty="0" err="1"/>
              <a:t>firstname</a:t>
            </a:r>
            <a:r>
              <a:rPr lang="en-US" dirty="0"/>
              <a:t>: "John",</a:t>
            </a:r>
          </a:p>
          <a:p>
            <a:pPr marL="0" indent="0">
              <a:buNone/>
            </a:pPr>
            <a:r>
              <a:rPr lang="en-US" dirty="0"/>
              <a:t> 	 </a:t>
            </a:r>
            <a:r>
              <a:rPr lang="en-US" dirty="0" err="1"/>
              <a:t>lastname</a:t>
            </a:r>
            <a:r>
              <a:rPr lang="en-US" dirty="0"/>
              <a:t>: "Doe",</a:t>
            </a:r>
          </a:p>
          <a:p>
            <a:pPr marL="0" indent="0">
              <a:buNone/>
            </a:pPr>
            <a:r>
              <a:rPr lang="en-US" dirty="0"/>
              <a:t>  	age: 50,</a:t>
            </a:r>
          </a:p>
          <a:p>
            <a:pPr marL="0" indent="0">
              <a:buNone/>
            </a:pPr>
            <a:r>
              <a:rPr lang="en-US" dirty="0"/>
              <a:t> 	 </a:t>
            </a:r>
            <a:r>
              <a:rPr lang="en-US" dirty="0" err="1"/>
              <a:t>eyecolor</a:t>
            </a:r>
            <a:r>
              <a:rPr lang="en-US" dirty="0"/>
              <a:t>: "blue"</a:t>
            </a:r>
          </a:p>
          <a:p>
            <a:pPr marL="0" indent="0">
              <a:buNone/>
            </a:pPr>
            <a:r>
              <a:rPr lang="en-US" dirty="0"/>
              <a:t>	};</a:t>
            </a:r>
          </a:p>
          <a:p>
            <a:pPr marL="0" indent="0">
              <a:buNone/>
            </a:pPr>
            <a:r>
              <a:rPr lang="en-US" dirty="0"/>
              <a:t>	</a:t>
            </a:r>
            <a:r>
              <a:rPr lang="en-US" dirty="0" err="1"/>
              <a:t>person.nationality</a:t>
            </a:r>
            <a:r>
              <a:rPr lang="en-US" dirty="0"/>
              <a:t>=“English”;</a:t>
            </a:r>
          </a:p>
          <a:p>
            <a:pPr marL="0" indent="0">
              <a:buNone/>
            </a:pPr>
            <a:r>
              <a:rPr lang="en-US" dirty="0"/>
              <a:t>	person[“age”]=51;</a:t>
            </a:r>
          </a:p>
        </p:txBody>
      </p:sp>
      <p:sp>
        <p:nvSpPr>
          <p:cNvPr id="7" name="Content Placeholder 1">
            <a:extLst>
              <a:ext uri="{FF2B5EF4-FFF2-40B4-BE49-F238E27FC236}">
                <a16:creationId xmlns:a16="http://schemas.microsoft.com/office/drawing/2014/main" id="{D287F70C-C854-F28F-C5ED-11F5A91F7773}"/>
              </a:ext>
            </a:extLst>
          </p:cNvPr>
          <p:cNvSpPr txBox="1">
            <a:spLocks/>
          </p:cNvSpPr>
          <p:nvPr/>
        </p:nvSpPr>
        <p:spPr>
          <a:xfrm>
            <a:off x="6096000" y="1239695"/>
            <a:ext cx="5344233" cy="5379481"/>
          </a:xfrm>
          <a:prstGeom prst="rect">
            <a:avLst/>
          </a:prstGeom>
          <a:ln>
            <a:solidFill>
              <a:schemeClr val="accent1">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Deleting properties</a:t>
            </a:r>
            <a:r>
              <a:rPr lang="en-US" dirty="0"/>
              <a:t> from an object using delete keyword.</a:t>
            </a:r>
          </a:p>
          <a:p>
            <a:endParaRPr lang="en-US" dirty="0"/>
          </a:p>
          <a:p>
            <a:pPr marL="0" indent="0">
              <a:buFont typeface="Arial" panose="020B0604020202020204" pitchFamily="34" charset="0"/>
              <a:buNone/>
            </a:pPr>
            <a:r>
              <a:rPr lang="en-US" dirty="0" err="1"/>
              <a:t>Eg</a:t>
            </a:r>
            <a:r>
              <a:rPr lang="en-US" dirty="0"/>
              <a:t>:	const person = {</a:t>
            </a:r>
          </a:p>
          <a:p>
            <a:pPr marL="0" indent="0">
              <a:buFont typeface="Arial" panose="020B0604020202020204" pitchFamily="34" charset="0"/>
              <a:buNone/>
            </a:pPr>
            <a:r>
              <a:rPr lang="en-US" dirty="0"/>
              <a:t>  	</a:t>
            </a:r>
            <a:r>
              <a:rPr lang="en-US" dirty="0" err="1"/>
              <a:t>firstname</a:t>
            </a:r>
            <a:r>
              <a:rPr lang="en-US" dirty="0"/>
              <a:t>: "John",</a:t>
            </a:r>
          </a:p>
          <a:p>
            <a:pPr marL="0" indent="0">
              <a:buFont typeface="Arial" panose="020B0604020202020204" pitchFamily="34" charset="0"/>
              <a:buNone/>
            </a:pPr>
            <a:r>
              <a:rPr lang="en-US" dirty="0"/>
              <a:t>  	</a:t>
            </a:r>
            <a:r>
              <a:rPr lang="en-US" dirty="0" err="1"/>
              <a:t>lastname</a:t>
            </a:r>
            <a:r>
              <a:rPr lang="en-US" dirty="0"/>
              <a:t>: "Doe",</a:t>
            </a:r>
          </a:p>
          <a:p>
            <a:pPr marL="0" indent="0">
              <a:buFont typeface="Arial" panose="020B0604020202020204" pitchFamily="34" charset="0"/>
              <a:buNone/>
            </a:pPr>
            <a:r>
              <a:rPr lang="en-US" dirty="0"/>
              <a:t>  	age: 50,</a:t>
            </a:r>
          </a:p>
          <a:p>
            <a:pPr marL="0" indent="0">
              <a:buFont typeface="Arial" panose="020B0604020202020204" pitchFamily="34" charset="0"/>
              <a:buNone/>
            </a:pPr>
            <a:r>
              <a:rPr lang="en-US" dirty="0"/>
              <a:t>  	</a:t>
            </a:r>
            <a:r>
              <a:rPr lang="en-US" dirty="0" err="1"/>
              <a:t>eyecolor</a:t>
            </a:r>
            <a:r>
              <a:rPr lang="en-US" dirty="0"/>
              <a:t>: "blue"</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	delete </a:t>
            </a:r>
            <a:r>
              <a:rPr lang="en-US" dirty="0" err="1"/>
              <a:t>person.age</a:t>
            </a:r>
            <a:r>
              <a:rPr lang="en-US" dirty="0"/>
              <a:t>;	//undefined</a:t>
            </a:r>
          </a:p>
        </p:txBody>
      </p:sp>
    </p:spTree>
    <p:extLst>
      <p:ext uri="{BB962C8B-B14F-4D97-AF65-F5344CB8AC3E}">
        <p14:creationId xmlns:p14="http://schemas.microsoft.com/office/powerpoint/2010/main" val="1805575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268FEF7B-83E9-37CA-0771-F9CE84DD34C7}"/>
              </a:ext>
            </a:extLst>
          </p:cNvPr>
          <p:cNvSpPr>
            <a:spLocks noGrp="1"/>
          </p:cNvSpPr>
          <p:nvPr>
            <p:ph idx="1"/>
          </p:nvPr>
        </p:nvSpPr>
        <p:spPr>
          <a:xfrm>
            <a:off x="600501" y="1237655"/>
            <a:ext cx="10918210" cy="5231384"/>
          </a:xfrm>
        </p:spPr>
        <p:txBody>
          <a:bodyPr>
            <a:noAutofit/>
          </a:bodyPr>
          <a:lstStyle/>
          <a:p>
            <a:pPr>
              <a:lnSpc>
                <a:spcPct val="120000"/>
              </a:lnSpc>
            </a:pPr>
            <a:r>
              <a:rPr lang="en-US" dirty="0">
                <a:latin typeface="Times New Roman" panose="02020603050405020304" pitchFamily="18" charset="0"/>
                <a:cs typeface="Times New Roman" panose="02020603050405020304" pitchFamily="18" charset="0"/>
              </a:rPr>
              <a:t>Factory Pattern</a:t>
            </a:r>
          </a:p>
          <a:p>
            <a:pPr>
              <a:lnSpc>
                <a:spcPct val="120000"/>
              </a:lnSpc>
            </a:pPr>
            <a:r>
              <a:rPr lang="en-US" dirty="0">
                <a:latin typeface="Times New Roman" panose="02020603050405020304" pitchFamily="18" charset="0"/>
                <a:cs typeface="Times New Roman" panose="02020603050405020304" pitchFamily="18" charset="0"/>
              </a:rPr>
              <a:t>Parasitic Constructor Pattern</a:t>
            </a:r>
          </a:p>
          <a:p>
            <a:pPr>
              <a:lnSpc>
                <a:spcPct val="120000"/>
              </a:lnSpc>
            </a:pPr>
            <a:r>
              <a:rPr lang="en-US" dirty="0">
                <a:latin typeface="Times New Roman" panose="02020603050405020304" pitchFamily="18" charset="0"/>
                <a:cs typeface="Times New Roman" panose="02020603050405020304" pitchFamily="18" charset="0"/>
              </a:rPr>
              <a:t>Constructor Pattern</a:t>
            </a:r>
          </a:p>
          <a:p>
            <a:pPr>
              <a:lnSpc>
                <a:spcPct val="120000"/>
              </a:lnSpc>
            </a:pPr>
            <a:r>
              <a:rPr lang="en-US" dirty="0">
                <a:latin typeface="Times New Roman" panose="02020603050405020304" pitchFamily="18" charset="0"/>
                <a:cs typeface="Times New Roman" panose="02020603050405020304" pitchFamily="18" charset="0"/>
              </a:rPr>
              <a:t>Prototype Pattern</a:t>
            </a:r>
          </a:p>
          <a:p>
            <a:pPr>
              <a:lnSpc>
                <a:spcPct val="120000"/>
              </a:lnSpc>
            </a:pPr>
            <a:r>
              <a:rPr lang="en-US" dirty="0">
                <a:latin typeface="Times New Roman" panose="02020603050405020304" pitchFamily="18" charset="0"/>
                <a:cs typeface="Times New Roman" panose="02020603050405020304" pitchFamily="18" charset="0"/>
              </a:rPr>
              <a:t>Combination Constructor + Prototype Pattern</a:t>
            </a:r>
          </a:p>
          <a:p>
            <a:pPr>
              <a:lnSpc>
                <a:spcPct val="120000"/>
              </a:lnSpc>
            </a:pPr>
            <a:r>
              <a:rPr lang="en-US" dirty="0">
                <a:latin typeface="Times New Roman" panose="02020603050405020304" pitchFamily="18" charset="0"/>
                <a:cs typeface="Times New Roman" panose="02020603050405020304" pitchFamily="18" charset="0"/>
              </a:rPr>
              <a:t>Dynamic Prototype</a:t>
            </a:r>
          </a:p>
          <a:p>
            <a:pPr>
              <a:lnSpc>
                <a:spcPct val="120000"/>
              </a:lnSpc>
            </a:pPr>
            <a:r>
              <a:rPr lang="en-US" dirty="0">
                <a:latin typeface="Times New Roman" panose="02020603050405020304" pitchFamily="18" charset="0"/>
                <a:cs typeface="Times New Roman" panose="02020603050405020304" pitchFamily="18" charset="0"/>
              </a:rPr>
              <a:t>Durable Constructor pattern</a:t>
            </a:r>
          </a:p>
        </p:txBody>
      </p:sp>
      <p:sp>
        <p:nvSpPr>
          <p:cNvPr id="7" name="Title Placeholder 1">
            <a:extLst>
              <a:ext uri="{FF2B5EF4-FFF2-40B4-BE49-F238E27FC236}">
                <a16:creationId xmlns:a16="http://schemas.microsoft.com/office/drawing/2014/main" id="{99AFED0E-CA25-CA1B-04C3-EF532A3509C9}"/>
              </a:ext>
            </a:extLst>
          </p:cNvPr>
          <p:cNvSpPr>
            <a:spLocks noGrp="1"/>
          </p:cNvSpPr>
          <p:nvPr>
            <p:ph type="title"/>
          </p:nvPr>
        </p:nvSpPr>
        <p:spPr>
          <a:xfrm>
            <a:off x="1295400" y="0"/>
            <a:ext cx="9820275" cy="1152525"/>
          </a:xfrm>
          <a:prstGeom prst="rect">
            <a:avLst/>
          </a:prstGeom>
          <a:solidFill>
            <a:srgbClr val="028075"/>
          </a:solidFill>
        </p:spPr>
        <p:txBody>
          <a:bodyPr vert="horz" lIns="91440" tIns="45720" rIns="91440" bIns="45720" rtlCol="0" anchor="ctr">
            <a:normAutofit/>
          </a:bodyPr>
          <a:lstStyle/>
          <a:p>
            <a:pPr algn="ctr"/>
            <a:r>
              <a:rPr lang="en-US" altLang="en-US" sz="3600" b="1" dirty="0">
                <a:solidFill>
                  <a:schemeClr val="bg1"/>
                </a:solidFill>
                <a:latin typeface="Times New Roman" panose="02020603050405020304" pitchFamily="18" charset="0"/>
                <a:cs typeface="Times New Roman" panose="02020603050405020304" pitchFamily="18" charset="0"/>
              </a:rPr>
              <a:t>Objects Creation</a:t>
            </a:r>
          </a:p>
        </p:txBody>
      </p:sp>
    </p:spTree>
    <p:extLst>
      <p:ext uri="{BB962C8B-B14F-4D97-AF65-F5344CB8AC3E}">
        <p14:creationId xmlns:p14="http://schemas.microsoft.com/office/powerpoint/2010/main" val="27321643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657613"/>
            <a:ext cx="12192000" cy="1821840"/>
          </a:xfrm>
        </p:spPr>
        <p:txBody>
          <a:bodyPr>
            <a:normAutofit fontScale="90000"/>
          </a:bodyPr>
          <a:lstStyle/>
          <a:p>
            <a:br>
              <a:rPr lang="en-US" dirty="0"/>
            </a:br>
            <a:r>
              <a:rPr lang="en-US" dirty="0"/>
              <a:t>Web Technology JavaScript programming</a:t>
            </a:r>
            <a:br>
              <a:rPr lang="en-US" dirty="0"/>
            </a:br>
            <a:br>
              <a:rPr lang="en-US" dirty="0"/>
            </a:br>
            <a:r>
              <a:rPr lang="en-US" dirty="0"/>
              <a:t>Chapter 7 : Function Expressions</a:t>
            </a:r>
            <a:br>
              <a:rPr lang="en-US" dirty="0"/>
            </a:br>
            <a:endParaRPr lang="en-US" sz="3600" dirty="0"/>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29413190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53" y="1263179"/>
            <a:ext cx="11191741" cy="5511696"/>
          </a:xfrm>
        </p:spPr>
        <p:txBody>
          <a:bodyPr>
            <a:normAutofit/>
          </a:bodyPr>
          <a:lstStyle/>
          <a:p>
            <a:pPr algn="just"/>
            <a:r>
              <a:rPr lang="en-US" dirty="0"/>
              <a:t>Functions are actually objects in JavaScript.</a:t>
            </a:r>
          </a:p>
          <a:p>
            <a:pPr algn="just"/>
            <a:r>
              <a:rPr lang="en-US" dirty="0"/>
              <a:t>A function is a block of JavaScript code that is defined once but may be executed, or invoked, any number of times.</a:t>
            </a:r>
          </a:p>
          <a:p>
            <a:pPr algn="just"/>
            <a:r>
              <a:rPr lang="en-US" dirty="0"/>
              <a:t>A function can be used to return a value, construct an object or as a mechanism to simply run code.</a:t>
            </a:r>
          </a:p>
          <a:p>
            <a:pPr algn="just"/>
            <a:r>
              <a:rPr lang="en-US" dirty="0"/>
              <a:t>There are two ways to define a function: </a:t>
            </a:r>
            <a:r>
              <a:rPr lang="en-US" b="1" dirty="0"/>
              <a:t>function declaration </a:t>
            </a:r>
            <a:r>
              <a:rPr lang="en-US" dirty="0"/>
              <a:t>and </a:t>
            </a:r>
            <a:r>
              <a:rPr lang="en-US" b="1" dirty="0"/>
              <a:t>function expression.</a:t>
            </a:r>
          </a:p>
          <a:p>
            <a:r>
              <a:rPr lang="en-US" dirty="0"/>
              <a:t>Functions in ECMAScript are declared using the function keyword, followed by a set of arguments and then the body of the function. </a:t>
            </a:r>
          </a:p>
          <a:p>
            <a:pPr marL="457200" lvl="1" indent="0">
              <a:buNone/>
            </a:pPr>
            <a:r>
              <a:rPr lang="en-US" sz="2000" b="1" dirty="0"/>
              <a:t>Syntax :</a:t>
            </a:r>
            <a:r>
              <a:rPr lang="en-US" sz="2000" dirty="0"/>
              <a:t> </a:t>
            </a:r>
          </a:p>
          <a:p>
            <a:pPr marL="457200" lvl="1" indent="0">
              <a:buNone/>
            </a:pPr>
            <a:r>
              <a:rPr lang="en-US" sz="2000" dirty="0"/>
              <a:t>		function </a:t>
            </a:r>
            <a:r>
              <a:rPr lang="en-US" sz="2000" dirty="0" err="1"/>
              <a:t>functionName</a:t>
            </a:r>
            <a:r>
              <a:rPr lang="en-US" sz="2000" dirty="0"/>
              <a:t>(arg0, arg1,...,</a:t>
            </a:r>
            <a:r>
              <a:rPr lang="en-US" sz="2000" dirty="0" err="1"/>
              <a:t>argN</a:t>
            </a:r>
            <a:r>
              <a:rPr lang="en-US" sz="2000" dirty="0"/>
              <a:t>) { statements }</a:t>
            </a:r>
          </a:p>
          <a:p>
            <a:pPr marL="457200" lvl="1" indent="0">
              <a:buNone/>
            </a:pPr>
            <a:endParaRPr lang="en-US" sz="2000" dirty="0"/>
          </a:p>
          <a:p>
            <a:pPr marL="457200" lvl="1" indent="0">
              <a:buNone/>
            </a:pPr>
            <a:r>
              <a:rPr lang="en-US" sz="2000" b="1" dirty="0"/>
              <a:t>Example :</a:t>
            </a:r>
            <a:r>
              <a:rPr lang="en-US" sz="2000" dirty="0"/>
              <a:t> </a:t>
            </a:r>
          </a:p>
          <a:p>
            <a:pPr marL="457200" lvl="1" indent="0">
              <a:buNone/>
            </a:pPr>
            <a:r>
              <a:rPr lang="en-US" sz="2000" dirty="0"/>
              <a:t>		function </a:t>
            </a:r>
            <a:r>
              <a:rPr lang="en-US" sz="2000" dirty="0" err="1"/>
              <a:t>sayHi</a:t>
            </a:r>
            <a:r>
              <a:rPr lang="en-US" sz="2000" dirty="0"/>
              <a:t>(name, message) {</a:t>
            </a:r>
          </a:p>
          <a:p>
            <a:pPr marL="457200" lvl="1" indent="0">
              <a:buNone/>
            </a:pPr>
            <a:r>
              <a:rPr lang="en-US" sz="2000" dirty="0"/>
              <a:t> 		alert(“Hello “ + name + “, “ + message); }</a:t>
            </a:r>
          </a:p>
          <a:p>
            <a:endParaRPr lang="en-US" dirty="0"/>
          </a:p>
        </p:txBody>
      </p:sp>
      <p:sp>
        <p:nvSpPr>
          <p:cNvPr id="3" name="Title 2"/>
          <p:cNvSpPr>
            <a:spLocks noGrp="1"/>
          </p:cNvSpPr>
          <p:nvPr>
            <p:ph type="title"/>
          </p:nvPr>
        </p:nvSpPr>
        <p:spPr/>
        <p:txBody>
          <a:bodyPr/>
          <a:lstStyle/>
          <a:p>
            <a:r>
              <a:rPr lang="en-US" dirty="0"/>
              <a:t>Function</a:t>
            </a:r>
          </a:p>
        </p:txBody>
      </p:sp>
    </p:spTree>
    <p:extLst>
      <p:ext uri="{BB962C8B-B14F-4D97-AF65-F5344CB8AC3E}">
        <p14:creationId xmlns:p14="http://schemas.microsoft.com/office/powerpoint/2010/main" val="41112112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53" y="1263179"/>
            <a:ext cx="11191741" cy="5511696"/>
          </a:xfrm>
        </p:spPr>
        <p:txBody>
          <a:bodyPr>
            <a:normAutofit/>
          </a:bodyPr>
          <a:lstStyle/>
          <a:p>
            <a:pPr marL="0" indent="0" algn="just">
              <a:buNone/>
            </a:pPr>
            <a:r>
              <a:rPr lang="en-US" sz="1800" b="1" dirty="0"/>
              <a:t>Advantages of Function</a:t>
            </a:r>
          </a:p>
          <a:p>
            <a:r>
              <a:rPr lang="en-US" sz="1800" dirty="0"/>
              <a:t>Number of lines code is reduced</a:t>
            </a:r>
          </a:p>
          <a:p>
            <a:r>
              <a:rPr lang="en-US" sz="1800" dirty="0"/>
              <a:t>Code becomes easier to read and understand</a:t>
            </a:r>
          </a:p>
          <a:p>
            <a:r>
              <a:rPr lang="en-US" sz="1800" dirty="0"/>
              <a:t>Code becomes easier to maintain as changes need to be made only at a single location instead multiple locations.</a:t>
            </a:r>
          </a:p>
          <a:p>
            <a:pPr marL="0" indent="0" algn="just">
              <a:buNone/>
            </a:pPr>
            <a:r>
              <a:rPr lang="en-US" sz="1800" b="1" dirty="0"/>
              <a:t>Function Type</a:t>
            </a:r>
          </a:p>
          <a:p>
            <a:pPr algn="just">
              <a:lnSpc>
                <a:spcPct val="100000"/>
              </a:lnSpc>
            </a:pPr>
            <a:r>
              <a:rPr lang="en-US" sz="1800" dirty="0"/>
              <a:t>The functions are objects that are used to specify or encapsulate one or more statements.</a:t>
            </a:r>
          </a:p>
          <a:p>
            <a:pPr algn="just">
              <a:lnSpc>
                <a:spcPct val="100000"/>
              </a:lnSpc>
            </a:pPr>
            <a:r>
              <a:rPr lang="en-US" sz="1800" dirty="0"/>
              <a:t>A function may be run from any place inside a script and at any time. That makes them very suitable for those groups of statements that have to be executed multiple times and by multiple objects within a script.</a:t>
            </a:r>
          </a:p>
          <a:p>
            <a:pPr algn="just">
              <a:lnSpc>
                <a:spcPct val="100000"/>
              </a:lnSpc>
            </a:pPr>
            <a:r>
              <a:rPr lang="en-US" sz="1800" dirty="0"/>
              <a:t>Each function is an instance of the Function type that has properties and methods just like any other reference type.</a:t>
            </a:r>
          </a:p>
          <a:p>
            <a:pPr algn="just">
              <a:lnSpc>
                <a:spcPct val="100000"/>
              </a:lnSpc>
            </a:pPr>
            <a:r>
              <a:rPr lang="en-US" sz="1800" dirty="0"/>
              <a:t> Because functions are objects, function names are simply pointers to function objects and are not necessarily tied to the function itself.</a:t>
            </a:r>
          </a:p>
          <a:p>
            <a:pPr marL="0" indent="0" algn="just">
              <a:lnSpc>
                <a:spcPct val="100000"/>
              </a:lnSpc>
              <a:buNone/>
            </a:pPr>
            <a:r>
              <a:rPr lang="en-US" sz="1800" b="1" dirty="0"/>
              <a:t>Function Parameters</a:t>
            </a:r>
          </a:p>
          <a:p>
            <a:r>
              <a:rPr lang="en-US" sz="1800" dirty="0"/>
              <a:t>Facility to pass different parameters when calling a function</a:t>
            </a:r>
          </a:p>
          <a:p>
            <a:r>
              <a:rPr lang="en-US" sz="1800" dirty="0"/>
              <a:t>Passed parameter can be captured inside the function and any manipulation can be done over those parameters.</a:t>
            </a:r>
          </a:p>
          <a:p>
            <a:r>
              <a:rPr lang="en-US" sz="1800" dirty="0"/>
              <a:t>A function can take multiple parameters separates by comma.</a:t>
            </a:r>
          </a:p>
          <a:p>
            <a:pPr marL="0" indent="0" algn="just">
              <a:lnSpc>
                <a:spcPct val="100000"/>
              </a:lnSpc>
              <a:buNone/>
            </a:pPr>
            <a:endParaRPr lang="en-US" sz="1800" b="1" dirty="0"/>
          </a:p>
          <a:p>
            <a:endParaRPr lang="en-US" dirty="0"/>
          </a:p>
        </p:txBody>
      </p:sp>
      <p:sp>
        <p:nvSpPr>
          <p:cNvPr id="3" name="Title 2"/>
          <p:cNvSpPr>
            <a:spLocks noGrp="1"/>
          </p:cNvSpPr>
          <p:nvPr>
            <p:ph type="title"/>
          </p:nvPr>
        </p:nvSpPr>
        <p:spPr/>
        <p:txBody>
          <a:bodyPr/>
          <a:lstStyle/>
          <a:p>
            <a:r>
              <a:rPr lang="en-US" dirty="0"/>
              <a:t>Function (Cont’d)</a:t>
            </a:r>
          </a:p>
        </p:txBody>
      </p:sp>
    </p:spTree>
    <p:extLst>
      <p:ext uri="{BB962C8B-B14F-4D97-AF65-F5344CB8AC3E}">
        <p14:creationId xmlns:p14="http://schemas.microsoft.com/office/powerpoint/2010/main" val="1496231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53" y="1263179"/>
            <a:ext cx="11191741" cy="5511696"/>
          </a:xfrm>
        </p:spPr>
        <p:txBody>
          <a:bodyPr>
            <a:normAutofit/>
          </a:bodyPr>
          <a:lstStyle/>
          <a:p>
            <a:pPr marL="0" indent="0">
              <a:buNone/>
            </a:pPr>
            <a:r>
              <a:rPr lang="en-US" sz="1800" b="1" dirty="0"/>
              <a:t>1) Function Declaration</a:t>
            </a:r>
          </a:p>
          <a:p>
            <a:pPr marL="0" indent="0">
              <a:buNone/>
            </a:pPr>
            <a:r>
              <a:rPr lang="en-US" sz="1800" dirty="0">
                <a:solidFill>
                  <a:srgbClr val="000000"/>
                </a:solidFill>
              </a:rPr>
              <a:t>	function fun1(){console.log(“Hello”);}fun1();</a:t>
            </a:r>
          </a:p>
          <a:p>
            <a:pPr algn="just">
              <a:buNone/>
            </a:pPr>
            <a:r>
              <a:rPr lang="en-US" sz="1800" dirty="0" err="1">
                <a:solidFill>
                  <a:srgbClr val="000000"/>
                </a:solidFill>
              </a:rPr>
              <a:t>Eg</a:t>
            </a:r>
            <a:r>
              <a:rPr lang="en-US" sz="1800" dirty="0">
                <a:solidFill>
                  <a:srgbClr val="000000"/>
                </a:solidFill>
              </a:rPr>
              <a:t>: 	</a:t>
            </a:r>
            <a:r>
              <a:rPr lang="en-US" sz="1800" dirty="0"/>
              <a:t>function sum(n1,n2){</a:t>
            </a:r>
          </a:p>
          <a:p>
            <a:pPr algn="just">
              <a:buNone/>
            </a:pPr>
            <a:r>
              <a:rPr lang="en-US" sz="1800" dirty="0"/>
              <a:t>			return n1+n2;}</a:t>
            </a:r>
          </a:p>
          <a:p>
            <a:pPr algn="just">
              <a:buNone/>
            </a:pPr>
            <a:r>
              <a:rPr lang="en-US" sz="1800" dirty="0"/>
              <a:t>			sum(1,2);</a:t>
            </a:r>
            <a:endParaRPr lang="en-US" sz="1800" dirty="0">
              <a:solidFill>
                <a:srgbClr val="000000"/>
              </a:solidFill>
            </a:endParaRPr>
          </a:p>
          <a:p>
            <a:pPr marL="0" indent="0">
              <a:buNone/>
            </a:pPr>
            <a:r>
              <a:rPr lang="en-US" sz="1800" b="1" dirty="0"/>
              <a:t>2) Function Expression</a:t>
            </a:r>
          </a:p>
          <a:p>
            <a:r>
              <a:rPr lang="en-US" sz="1800" dirty="0"/>
              <a:t>Any time a function is being used as a value, it is a function expression</a:t>
            </a:r>
          </a:p>
          <a:p>
            <a:pPr marL="228600" lvl="1"/>
            <a:r>
              <a:rPr lang="en-US" sz="1800" dirty="0"/>
              <a:t>Function expressions must be assigned before usage</a:t>
            </a:r>
          </a:p>
          <a:p>
            <a:pPr marL="0" lvl="1" indent="0">
              <a:buNone/>
            </a:pPr>
            <a:r>
              <a:rPr lang="en-US" sz="1800" dirty="0"/>
              <a:t>	var fun1=function(){console.log(“Hello”);};fun1();</a:t>
            </a:r>
          </a:p>
          <a:p>
            <a:pPr>
              <a:buNone/>
            </a:pPr>
            <a:r>
              <a:rPr lang="en-US" sz="1800" dirty="0" err="1"/>
              <a:t>Eg</a:t>
            </a:r>
            <a:r>
              <a:rPr lang="en-US" sz="1800" dirty="0"/>
              <a:t>:	var sum=function(n1,n2){</a:t>
            </a:r>
          </a:p>
          <a:p>
            <a:pPr>
              <a:buNone/>
            </a:pPr>
            <a:r>
              <a:rPr lang="en-US" sz="1800" dirty="0"/>
              <a:t>			return n1+n2;</a:t>
            </a:r>
          </a:p>
          <a:p>
            <a:pPr>
              <a:buNone/>
            </a:pPr>
            <a:r>
              <a:rPr lang="en-US" sz="1800" dirty="0"/>
              <a:t>				}</a:t>
            </a:r>
          </a:p>
          <a:p>
            <a:pPr>
              <a:buNone/>
            </a:pPr>
            <a:r>
              <a:rPr lang="en-US" sz="1800" dirty="0"/>
              <a:t>			sum(1,2);</a:t>
            </a:r>
          </a:p>
          <a:p>
            <a:pPr marL="0" lvl="1" indent="0">
              <a:buNone/>
            </a:pPr>
            <a:endParaRPr lang="en-US" dirty="0"/>
          </a:p>
          <a:p>
            <a:endParaRPr lang="en-US" dirty="0"/>
          </a:p>
        </p:txBody>
      </p:sp>
      <p:sp>
        <p:nvSpPr>
          <p:cNvPr id="3" name="Title 2"/>
          <p:cNvSpPr>
            <a:spLocks noGrp="1"/>
          </p:cNvSpPr>
          <p:nvPr>
            <p:ph type="title"/>
          </p:nvPr>
        </p:nvSpPr>
        <p:spPr/>
        <p:txBody>
          <a:bodyPr/>
          <a:lstStyle/>
          <a:p>
            <a:r>
              <a:rPr lang="en-US" dirty="0"/>
              <a:t>Function (Cont’d)</a:t>
            </a:r>
          </a:p>
        </p:txBody>
      </p:sp>
    </p:spTree>
    <p:extLst>
      <p:ext uri="{BB962C8B-B14F-4D97-AF65-F5344CB8AC3E}">
        <p14:creationId xmlns:p14="http://schemas.microsoft.com/office/powerpoint/2010/main" val="3498216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53" y="1263179"/>
            <a:ext cx="10038294" cy="5511696"/>
          </a:xfrm>
        </p:spPr>
        <p:txBody>
          <a:bodyPr>
            <a:normAutofit/>
          </a:bodyPr>
          <a:lstStyle/>
          <a:p>
            <a:pPr marL="0" indent="0">
              <a:buNone/>
            </a:pPr>
            <a:r>
              <a:rPr lang="en-US" sz="1800" b="1" dirty="0"/>
              <a:t>3) Anonymous Function</a:t>
            </a:r>
          </a:p>
          <a:p>
            <a:pPr marL="0" indent="0">
              <a:buNone/>
            </a:pPr>
            <a:r>
              <a:rPr lang="en-US" sz="1800" dirty="0">
                <a:solidFill>
                  <a:srgbClr val="000000"/>
                </a:solidFill>
              </a:rPr>
              <a:t>            </a:t>
            </a:r>
            <a:r>
              <a:rPr lang="en-US" sz="1800" dirty="0" err="1">
                <a:solidFill>
                  <a:srgbClr val="000000"/>
                </a:solidFill>
              </a:rPr>
              <a:t>setTimeout</a:t>
            </a:r>
            <a:r>
              <a:rPr lang="en-US" sz="1800" dirty="0">
                <a:solidFill>
                  <a:srgbClr val="000000"/>
                </a:solidFill>
              </a:rPr>
              <a:t>(function(){console.log(“Hello”);},1000);</a:t>
            </a:r>
          </a:p>
          <a:p>
            <a:pPr marL="0" indent="0">
              <a:buNone/>
            </a:pPr>
            <a:r>
              <a:rPr lang="en-US" sz="1800" b="1" dirty="0"/>
              <a:t>4) Immediately Invokable function Expression (IIFE)</a:t>
            </a:r>
          </a:p>
          <a:p>
            <a:r>
              <a:rPr lang="en-US" sz="1800" dirty="0"/>
              <a:t>Function expressions can be made "self-invoking“.</a:t>
            </a:r>
          </a:p>
          <a:p>
            <a:r>
              <a:rPr lang="en-US" sz="1800" dirty="0"/>
              <a:t>define and invoke at the same time</a:t>
            </a:r>
          </a:p>
          <a:p>
            <a:pPr marL="0" indent="0">
              <a:buNone/>
            </a:pPr>
            <a:r>
              <a:rPr lang="en-US" sz="1800" dirty="0">
                <a:solidFill>
                  <a:srgbClr val="000000"/>
                </a:solidFill>
              </a:rPr>
              <a:t>	(function( ){console.log(“Hello”) ;}) ( );</a:t>
            </a:r>
          </a:p>
          <a:p>
            <a:pPr marL="0" indent="0">
              <a:buNone/>
            </a:pPr>
            <a:r>
              <a:rPr lang="en-US" sz="1800" dirty="0" err="1"/>
              <a:t>Eg</a:t>
            </a:r>
            <a:r>
              <a:rPr lang="en-US" sz="1800" dirty="0"/>
              <a:t>:	console.log((function(</a:t>
            </a:r>
            <a:r>
              <a:rPr lang="en-US" sz="1800" dirty="0" err="1"/>
              <a:t>a,b</a:t>
            </a:r>
            <a:r>
              <a:rPr lang="en-US" sz="1800" dirty="0"/>
              <a:t>)) {</a:t>
            </a:r>
          </a:p>
          <a:p>
            <a:pPr marL="0" indent="0">
              <a:buNone/>
            </a:pPr>
            <a:r>
              <a:rPr lang="en-US" sz="1800" dirty="0"/>
              <a:t>		return </a:t>
            </a:r>
            <a:r>
              <a:rPr lang="en-US" sz="1800" dirty="0" err="1"/>
              <a:t>a+b</a:t>
            </a:r>
            <a:r>
              <a:rPr lang="en-US" sz="1800" dirty="0"/>
              <a:t>;</a:t>
            </a:r>
          </a:p>
          <a:p>
            <a:pPr marL="0" indent="0">
              <a:buNone/>
            </a:pPr>
            <a:r>
              <a:rPr lang="en-US" sz="1800" dirty="0"/>
              <a:t>		})(2,3);    //5 – after the anonymous function is declared, passing 2,3 immediately	</a:t>
            </a:r>
          </a:p>
          <a:p>
            <a:pPr marL="0" indent="0">
              <a:buNone/>
            </a:pPr>
            <a:r>
              <a:rPr lang="en-US" sz="1800" b="1" dirty="0"/>
              <a:t>5) JavaScript functions can be used as values.</a:t>
            </a:r>
          </a:p>
          <a:p>
            <a:pPr marL="0" indent="0">
              <a:buFont typeface="Arial" panose="020B0604020202020204" pitchFamily="34" charset="0"/>
              <a:buNone/>
            </a:pPr>
            <a:r>
              <a:rPr lang="en-US" sz="1800" dirty="0" err="1"/>
              <a:t>Eg</a:t>
            </a:r>
            <a:r>
              <a:rPr lang="en-US" sz="1800" dirty="0"/>
              <a:t>:	function </a:t>
            </a:r>
            <a:r>
              <a:rPr lang="en-US" sz="1800" dirty="0" err="1"/>
              <a:t>myFunc</a:t>
            </a:r>
            <a:r>
              <a:rPr lang="en-US" sz="1800" dirty="0"/>
              <a:t> (</a:t>
            </a:r>
            <a:r>
              <a:rPr lang="en-US" sz="1800" dirty="0" err="1"/>
              <a:t>a,b</a:t>
            </a:r>
            <a:r>
              <a:rPr lang="en-US" sz="1800" dirty="0"/>
              <a:t>){</a:t>
            </a:r>
          </a:p>
          <a:p>
            <a:pPr marL="0" indent="0">
              <a:buFont typeface="Arial" panose="020B0604020202020204" pitchFamily="34" charset="0"/>
              <a:buNone/>
            </a:pPr>
            <a:r>
              <a:rPr lang="en-US" sz="1800" dirty="0"/>
              <a:t>		return a*b;}</a:t>
            </a:r>
          </a:p>
          <a:p>
            <a:pPr marL="0" indent="0">
              <a:buFont typeface="Arial" panose="020B0604020202020204" pitchFamily="34" charset="0"/>
              <a:buNone/>
            </a:pPr>
            <a:r>
              <a:rPr lang="en-US" sz="1800" dirty="0"/>
              <a:t>		let res=</a:t>
            </a:r>
            <a:r>
              <a:rPr lang="en-US" sz="1800" dirty="0" err="1"/>
              <a:t>myFunc</a:t>
            </a:r>
            <a:r>
              <a:rPr lang="en-US" sz="1800" dirty="0"/>
              <a:t> (3,2);</a:t>
            </a:r>
          </a:p>
          <a:p>
            <a:pPr marL="0" indent="0">
              <a:buFont typeface="Arial" panose="020B0604020202020204" pitchFamily="34" charset="0"/>
              <a:buNone/>
            </a:pPr>
            <a:r>
              <a:rPr lang="en-US" sz="1800" dirty="0"/>
              <a:t>		console.log(res);</a:t>
            </a:r>
          </a:p>
          <a:p>
            <a:pPr marL="0" indent="0">
              <a:buNone/>
            </a:pPr>
            <a:endParaRPr lang="en-US" sz="1700" dirty="0"/>
          </a:p>
          <a:p>
            <a:endParaRPr lang="en-US" dirty="0"/>
          </a:p>
        </p:txBody>
      </p:sp>
      <p:sp>
        <p:nvSpPr>
          <p:cNvPr id="3" name="Title 2"/>
          <p:cNvSpPr>
            <a:spLocks noGrp="1"/>
          </p:cNvSpPr>
          <p:nvPr>
            <p:ph type="title"/>
          </p:nvPr>
        </p:nvSpPr>
        <p:spPr/>
        <p:txBody>
          <a:bodyPr/>
          <a:lstStyle/>
          <a:p>
            <a:r>
              <a:rPr lang="en-US" dirty="0"/>
              <a:t>Function (Cont’d)</a:t>
            </a:r>
          </a:p>
        </p:txBody>
      </p:sp>
    </p:spTree>
    <p:extLst>
      <p:ext uri="{BB962C8B-B14F-4D97-AF65-F5344CB8AC3E}">
        <p14:creationId xmlns:p14="http://schemas.microsoft.com/office/powerpoint/2010/main" val="3785752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B82C1-C610-4BC4-88AC-8949D8BE073F}"/>
              </a:ext>
            </a:extLst>
          </p:cNvPr>
          <p:cNvSpPr>
            <a:spLocks noGrp="1"/>
          </p:cNvSpPr>
          <p:nvPr>
            <p:ph idx="1"/>
          </p:nvPr>
        </p:nvSpPr>
        <p:spPr>
          <a:xfrm>
            <a:off x="838200" y="1253331"/>
            <a:ext cx="5430253" cy="5472322"/>
          </a:xfrm>
          <a:ln>
            <a:solidFill>
              <a:schemeClr val="accent1">
                <a:lumMod val="75000"/>
              </a:schemeClr>
            </a:solidFill>
          </a:ln>
        </p:spPr>
        <p:txBody>
          <a:bodyPr>
            <a:normAutofit fontScale="92500" lnSpcReduction="20000"/>
          </a:bodyPr>
          <a:lstStyle/>
          <a:p>
            <a:pPr marL="0" indent="0">
              <a:buNone/>
            </a:pPr>
            <a:r>
              <a:rPr lang="en-US" dirty="0" err="1"/>
              <a:t>Eg</a:t>
            </a:r>
            <a:r>
              <a:rPr lang="en-US" dirty="0"/>
              <a:t>:	function sum(</a:t>
            </a:r>
            <a:r>
              <a:rPr lang="en-US" dirty="0" err="1"/>
              <a:t>a.b</a:t>
            </a:r>
            <a:r>
              <a:rPr lang="en-US" dirty="0"/>
              <a:t>)</a:t>
            </a:r>
          </a:p>
          <a:p>
            <a:pPr marL="0" indent="0">
              <a:buNone/>
            </a:pPr>
            <a:r>
              <a:rPr lang="en-US" dirty="0"/>
              <a:t>	{return </a:t>
            </a:r>
            <a:r>
              <a:rPr lang="en-US" dirty="0" err="1"/>
              <a:t>a+b</a:t>
            </a:r>
            <a:r>
              <a:rPr lang="en-US" dirty="0"/>
              <a:t>;}</a:t>
            </a:r>
          </a:p>
          <a:p>
            <a:pPr marL="0" indent="0">
              <a:buNone/>
            </a:pPr>
            <a:endParaRPr lang="en-US" dirty="0"/>
          </a:p>
          <a:p>
            <a:pPr marL="0" indent="0">
              <a:buNone/>
            </a:pPr>
            <a:r>
              <a:rPr lang="en-US" dirty="0"/>
              <a:t>	function circle(c)</a:t>
            </a:r>
          </a:p>
          <a:p>
            <a:pPr marL="0" indent="0">
              <a:buNone/>
            </a:pPr>
            <a:r>
              <a:rPr lang="en-US" dirty="0"/>
              <a:t>	{const PI*r*r;}</a:t>
            </a:r>
          </a:p>
          <a:p>
            <a:pPr marL="0" indent="0">
              <a:buNone/>
            </a:pPr>
            <a:endParaRPr lang="en-US" dirty="0"/>
          </a:p>
          <a:p>
            <a:pPr marL="0" indent="0">
              <a:buNone/>
            </a:pPr>
            <a:r>
              <a:rPr lang="en-US" dirty="0"/>
              <a:t>	function greeting( )</a:t>
            </a:r>
          </a:p>
          <a:p>
            <a:pPr marL="0" indent="0">
              <a:buNone/>
            </a:pPr>
            <a:r>
              <a:rPr lang="en-US" dirty="0"/>
              <a:t>	{console.log(“Hi”);}</a:t>
            </a:r>
          </a:p>
          <a:p>
            <a:pPr marL="0" indent="0">
              <a:buNone/>
            </a:pPr>
            <a:endParaRPr lang="en-US" dirty="0"/>
          </a:p>
          <a:p>
            <a:pPr marL="0" indent="0">
              <a:buNone/>
            </a:pPr>
            <a:r>
              <a:rPr lang="en-US" dirty="0"/>
              <a:t>	function </a:t>
            </a:r>
            <a:r>
              <a:rPr lang="en-US" dirty="0" err="1"/>
              <a:t>sayHello</a:t>
            </a:r>
            <a:r>
              <a:rPr lang="en-US" dirty="0"/>
              <a:t>(name)</a:t>
            </a:r>
          </a:p>
          <a:p>
            <a:pPr marL="0" indent="0">
              <a:buNone/>
            </a:pPr>
            <a:r>
              <a:rPr lang="en-US" dirty="0"/>
              <a:t>	{console.log(`Hello ${name}`);}</a:t>
            </a:r>
          </a:p>
          <a:p>
            <a:pPr marL="0" indent="0">
              <a:buNone/>
            </a:pPr>
            <a:endParaRPr lang="en-US" dirty="0"/>
          </a:p>
          <a:p>
            <a:pPr marL="0" indent="0">
              <a:buNone/>
            </a:pPr>
            <a:r>
              <a:rPr lang="en-US" dirty="0"/>
              <a:t>	sum(2,6); 	//8</a:t>
            </a:r>
          </a:p>
          <a:p>
            <a:pPr marL="0" indent="0">
              <a:buNone/>
            </a:pPr>
            <a:r>
              <a:rPr lang="en-US" dirty="0"/>
              <a:t>	circle(2);		//28.26</a:t>
            </a:r>
          </a:p>
          <a:p>
            <a:pPr marL="0" indent="0">
              <a:buNone/>
            </a:pPr>
            <a:r>
              <a:rPr lang="en-US" dirty="0"/>
              <a:t>	greeting( ); 	//Hi</a:t>
            </a:r>
          </a:p>
          <a:p>
            <a:pPr marL="0" indent="0">
              <a:buNone/>
            </a:pPr>
            <a:r>
              <a:rPr lang="en-US" dirty="0"/>
              <a:t>	</a:t>
            </a:r>
            <a:r>
              <a:rPr lang="en-US" dirty="0" err="1"/>
              <a:t>sayHello</a:t>
            </a:r>
            <a:r>
              <a:rPr lang="en-US" dirty="0"/>
              <a:t>(“Angela”);	// Hello Angela</a:t>
            </a:r>
          </a:p>
        </p:txBody>
      </p:sp>
      <p:sp>
        <p:nvSpPr>
          <p:cNvPr id="3" name="Title 2">
            <a:extLst>
              <a:ext uri="{FF2B5EF4-FFF2-40B4-BE49-F238E27FC236}">
                <a16:creationId xmlns:a16="http://schemas.microsoft.com/office/drawing/2014/main" id="{DB81B986-15F2-4996-AFE2-34834794EAA0}"/>
              </a:ext>
            </a:extLst>
          </p:cNvPr>
          <p:cNvSpPr>
            <a:spLocks noGrp="1"/>
          </p:cNvSpPr>
          <p:nvPr>
            <p:ph type="title"/>
          </p:nvPr>
        </p:nvSpPr>
        <p:spPr/>
        <p:txBody>
          <a:bodyPr/>
          <a:lstStyle/>
          <a:p>
            <a:r>
              <a:rPr lang="en-US" dirty="0"/>
              <a:t>Function (Example)</a:t>
            </a:r>
          </a:p>
        </p:txBody>
      </p:sp>
      <p:sp>
        <p:nvSpPr>
          <p:cNvPr id="4" name="Content Placeholder 1">
            <a:extLst>
              <a:ext uri="{FF2B5EF4-FFF2-40B4-BE49-F238E27FC236}">
                <a16:creationId xmlns:a16="http://schemas.microsoft.com/office/drawing/2014/main" id="{6003DDB9-8767-3E08-FC85-DE814C27FF06}"/>
              </a:ext>
            </a:extLst>
          </p:cNvPr>
          <p:cNvSpPr txBox="1">
            <a:spLocks/>
          </p:cNvSpPr>
          <p:nvPr/>
        </p:nvSpPr>
        <p:spPr>
          <a:xfrm>
            <a:off x="6413346" y="1253331"/>
            <a:ext cx="5430252" cy="5472322"/>
          </a:xfrm>
          <a:prstGeom prst="rect">
            <a:avLst/>
          </a:prstGeom>
          <a:ln>
            <a:solidFill>
              <a:schemeClr val="accent1">
                <a:lumMod val="7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900" dirty="0" err="1"/>
              <a:t>Eg</a:t>
            </a:r>
            <a:r>
              <a:rPr lang="en-US" sz="1900" dirty="0"/>
              <a:t>:</a:t>
            </a:r>
          </a:p>
          <a:p>
            <a:pPr marL="914400" lvl="2" indent="0">
              <a:buNone/>
            </a:pPr>
            <a:r>
              <a:rPr lang="en-US" sz="1900" dirty="0"/>
              <a:t>	</a:t>
            </a:r>
            <a:r>
              <a:rPr lang="en-US" sz="1900" dirty="0" err="1"/>
              <a:t>sayHi</a:t>
            </a:r>
            <a:r>
              <a:rPr lang="en-US" sz="1900" dirty="0"/>
              <a:t>(); </a:t>
            </a:r>
          </a:p>
          <a:p>
            <a:pPr marL="914400" lvl="2" indent="0">
              <a:buNone/>
            </a:pPr>
            <a:r>
              <a:rPr lang="en-US" sz="1900" dirty="0"/>
              <a:t>	var </a:t>
            </a:r>
            <a:r>
              <a:rPr lang="en-US" sz="1900" dirty="0" err="1"/>
              <a:t>sayHi</a:t>
            </a:r>
            <a:r>
              <a:rPr lang="en-US" sz="1900" dirty="0"/>
              <a:t> = function(){</a:t>
            </a:r>
          </a:p>
          <a:p>
            <a:pPr marL="914400" lvl="2" indent="0">
              <a:buNone/>
            </a:pPr>
            <a:r>
              <a:rPr lang="en-US" sz="1900" dirty="0"/>
              <a:t>	alert(“Hi!”);</a:t>
            </a:r>
          </a:p>
          <a:p>
            <a:pPr marL="914400" lvl="2" indent="0">
              <a:buNone/>
            </a:pPr>
            <a:r>
              <a:rPr lang="en-US" sz="1900" dirty="0"/>
              <a:t>			};	</a:t>
            </a:r>
          </a:p>
          <a:p>
            <a:pPr marL="914400" lvl="2" indent="0">
              <a:buNone/>
            </a:pPr>
            <a:r>
              <a:rPr lang="en-US" sz="1900" b="1" dirty="0"/>
              <a:t> // error – function doesn’t exist yet</a:t>
            </a:r>
          </a:p>
          <a:p>
            <a:pPr marL="914400" lvl="2" indent="0">
              <a:buNone/>
            </a:pPr>
            <a:endParaRPr lang="en-US" sz="1900" dirty="0"/>
          </a:p>
          <a:p>
            <a:pPr marL="60325" lvl="2" indent="0">
              <a:buNone/>
            </a:pPr>
            <a:r>
              <a:rPr lang="en-US" sz="1900" dirty="0" err="1"/>
              <a:t>Eg</a:t>
            </a:r>
            <a:r>
              <a:rPr lang="en-US" sz="1900" dirty="0"/>
              <a:t>:</a:t>
            </a:r>
          </a:p>
          <a:p>
            <a:pPr marL="914400" lvl="2" indent="0">
              <a:buNone/>
            </a:pPr>
            <a:r>
              <a:rPr lang="en-US" sz="1900" dirty="0"/>
              <a:t>	var </a:t>
            </a:r>
            <a:r>
              <a:rPr lang="en-US" sz="1900" dirty="0" err="1"/>
              <a:t>sayHi</a:t>
            </a:r>
            <a:r>
              <a:rPr lang="en-US" sz="1900" dirty="0"/>
              <a:t>;</a:t>
            </a:r>
          </a:p>
          <a:p>
            <a:pPr marL="914400" lvl="2" indent="0">
              <a:buNone/>
            </a:pPr>
            <a:r>
              <a:rPr lang="en-US" sz="1900" dirty="0"/>
              <a:t>	if(condition){</a:t>
            </a:r>
          </a:p>
          <a:p>
            <a:pPr marL="914400" lvl="2" indent="0">
              <a:buNone/>
            </a:pPr>
            <a:r>
              <a:rPr lang="en-US" sz="1900" dirty="0"/>
              <a:t>	</a:t>
            </a:r>
            <a:r>
              <a:rPr lang="en-US" sz="1900" dirty="0" err="1"/>
              <a:t>sayHi</a:t>
            </a:r>
            <a:r>
              <a:rPr lang="en-US" sz="1900" dirty="0"/>
              <a:t> = function(){</a:t>
            </a:r>
          </a:p>
          <a:p>
            <a:pPr marL="914400" lvl="2" indent="0">
              <a:buNone/>
            </a:pPr>
            <a:r>
              <a:rPr lang="en-US" sz="1900" dirty="0"/>
              <a:t>	alert(“Hi!”);</a:t>
            </a:r>
          </a:p>
          <a:p>
            <a:pPr marL="914400" lvl="2" indent="0">
              <a:buNone/>
            </a:pPr>
            <a:r>
              <a:rPr lang="en-US" sz="1900" dirty="0"/>
              <a:t>			};</a:t>
            </a:r>
          </a:p>
          <a:p>
            <a:pPr marL="914400" lvl="2" indent="0">
              <a:buNone/>
            </a:pPr>
            <a:r>
              <a:rPr lang="en-US" sz="1900" dirty="0"/>
              <a:t>	} else {</a:t>
            </a:r>
          </a:p>
          <a:p>
            <a:pPr marL="914400" lvl="2" indent="0">
              <a:buNone/>
            </a:pPr>
            <a:r>
              <a:rPr lang="en-US" sz="1900" dirty="0"/>
              <a:t>	</a:t>
            </a:r>
            <a:r>
              <a:rPr lang="en-US" sz="1900" dirty="0" err="1"/>
              <a:t>sayHi</a:t>
            </a:r>
            <a:r>
              <a:rPr lang="en-US" sz="1900" dirty="0"/>
              <a:t> = function(){</a:t>
            </a:r>
          </a:p>
          <a:p>
            <a:pPr marL="914400" lvl="2" indent="0">
              <a:buNone/>
            </a:pPr>
            <a:r>
              <a:rPr lang="en-US" sz="1900" dirty="0"/>
              <a:t>	alert(“</a:t>
            </a:r>
            <a:r>
              <a:rPr lang="en-US" sz="1900" dirty="0" err="1"/>
              <a:t>Yo</a:t>
            </a:r>
            <a:r>
              <a:rPr lang="en-US" sz="1900" dirty="0"/>
              <a:t>!”);</a:t>
            </a:r>
          </a:p>
          <a:p>
            <a:pPr marL="914400" lvl="2" indent="0">
              <a:buNone/>
            </a:pPr>
            <a:r>
              <a:rPr lang="en-US" sz="1900" dirty="0"/>
              <a:t>			};</a:t>
            </a:r>
            <a:r>
              <a:rPr lang="en-US" sz="1900" b="1" dirty="0"/>
              <a:t> </a:t>
            </a:r>
          </a:p>
          <a:p>
            <a:pPr marL="914400" lvl="2" indent="0">
              <a:buNone/>
            </a:pPr>
            <a:r>
              <a:rPr lang="en-US" sz="1900" b="1" dirty="0"/>
              <a:t>//valid example</a:t>
            </a:r>
            <a:endParaRPr lang="en-US" sz="1900" dirty="0"/>
          </a:p>
          <a:p>
            <a:endParaRPr lang="en-US" dirty="0"/>
          </a:p>
        </p:txBody>
      </p:sp>
    </p:spTree>
    <p:extLst>
      <p:ext uri="{BB962C8B-B14F-4D97-AF65-F5344CB8AC3E}">
        <p14:creationId xmlns:p14="http://schemas.microsoft.com/office/powerpoint/2010/main" val="12248465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115AF-8FF5-43BE-97CE-353DB730980F}"/>
              </a:ext>
            </a:extLst>
          </p:cNvPr>
          <p:cNvSpPr>
            <a:spLocks noGrp="1"/>
          </p:cNvSpPr>
          <p:nvPr>
            <p:ph idx="1"/>
          </p:nvPr>
        </p:nvSpPr>
        <p:spPr>
          <a:xfrm>
            <a:off x="838200" y="1253331"/>
            <a:ext cx="10515600" cy="5171532"/>
          </a:xfrm>
        </p:spPr>
        <p:txBody>
          <a:bodyPr>
            <a:normAutofit lnSpcReduction="10000"/>
          </a:bodyPr>
          <a:lstStyle/>
          <a:p>
            <a:pPr marL="0" indent="0">
              <a:buNone/>
            </a:pPr>
            <a:r>
              <a:rPr lang="en-US" dirty="0"/>
              <a:t>Eg1: 	function sum(</a:t>
            </a:r>
            <a:r>
              <a:rPr lang="en-US" dirty="0" err="1"/>
              <a:t>a,b</a:t>
            </a:r>
            <a:r>
              <a:rPr lang="en-US" dirty="0"/>
              <a:t>){</a:t>
            </a:r>
          </a:p>
          <a:p>
            <a:pPr marL="0" indent="0">
              <a:buNone/>
            </a:pPr>
            <a:r>
              <a:rPr lang="en-US" dirty="0"/>
              <a:t>	return </a:t>
            </a:r>
            <a:r>
              <a:rPr lang="en-US" dirty="0" err="1"/>
              <a:t>a+b</a:t>
            </a:r>
            <a:r>
              <a:rPr lang="en-US" dirty="0"/>
              <a:t>;}</a:t>
            </a:r>
          </a:p>
          <a:p>
            <a:pPr marL="0" indent="0">
              <a:buNone/>
            </a:pPr>
            <a:r>
              <a:rPr lang="en-US" dirty="0"/>
              <a:t>	sum(1,2,3,4); //3</a:t>
            </a:r>
          </a:p>
          <a:p>
            <a:pPr marL="0" indent="0">
              <a:buNone/>
            </a:pPr>
            <a:r>
              <a:rPr lang="en-US" dirty="0"/>
              <a:t>	sum(1); //</a:t>
            </a:r>
            <a:r>
              <a:rPr lang="en-US" dirty="0" err="1"/>
              <a:t>NaN</a:t>
            </a:r>
            <a:r>
              <a:rPr lang="en-US" dirty="0"/>
              <a:t> – not pass any second argument</a:t>
            </a:r>
          </a:p>
          <a:p>
            <a:pPr marL="0" indent="0">
              <a:buNone/>
            </a:pPr>
            <a:endParaRPr lang="en-US" dirty="0"/>
          </a:p>
          <a:p>
            <a:pPr marL="0" indent="0">
              <a:buNone/>
            </a:pPr>
            <a:r>
              <a:rPr lang="en-US" dirty="0"/>
              <a:t>Eg2:	function sum (a ,b=1){</a:t>
            </a:r>
          </a:p>
          <a:p>
            <a:pPr marL="0" indent="0">
              <a:buNone/>
            </a:pPr>
            <a:r>
              <a:rPr lang="en-US" dirty="0"/>
              <a:t>	return </a:t>
            </a:r>
            <a:r>
              <a:rPr lang="en-US" dirty="0" err="1"/>
              <a:t>a+b</a:t>
            </a:r>
            <a:r>
              <a:rPr lang="en-US" dirty="0"/>
              <a:t>; }</a:t>
            </a:r>
          </a:p>
          <a:p>
            <a:pPr marL="0" indent="0">
              <a:buNone/>
            </a:pPr>
            <a:r>
              <a:rPr lang="en-US" dirty="0"/>
              <a:t>	sum (1,2);//3 – calculate with argument</a:t>
            </a:r>
          </a:p>
          <a:p>
            <a:pPr marL="0" indent="0">
              <a:buNone/>
            </a:pPr>
            <a:r>
              <a:rPr lang="en-US" dirty="0"/>
              <a:t>	sum(1);//2 – if no argument is provided , default parameter value is taken</a:t>
            </a:r>
          </a:p>
          <a:p>
            <a:pPr marL="0" indent="0">
              <a:buNone/>
            </a:pPr>
            <a:endParaRPr lang="en-US" dirty="0"/>
          </a:p>
          <a:p>
            <a:pPr marL="0" indent="0">
              <a:buNone/>
            </a:pPr>
            <a:r>
              <a:rPr lang="en-US" dirty="0"/>
              <a:t>Eg3:	function sum(a, b,…c){</a:t>
            </a:r>
          </a:p>
          <a:p>
            <a:pPr marL="0" indent="0">
              <a:buNone/>
            </a:pPr>
            <a:r>
              <a:rPr lang="en-US" dirty="0"/>
              <a:t>	console.log(c)}</a:t>
            </a:r>
          </a:p>
          <a:p>
            <a:pPr marL="0" indent="0">
              <a:buNone/>
            </a:pPr>
            <a:r>
              <a:rPr lang="en-US" dirty="0"/>
              <a:t>	sum(1,2,3,4,5);//3,4,5</a:t>
            </a:r>
          </a:p>
        </p:txBody>
      </p:sp>
      <p:sp>
        <p:nvSpPr>
          <p:cNvPr id="3" name="Title 2">
            <a:extLst>
              <a:ext uri="{FF2B5EF4-FFF2-40B4-BE49-F238E27FC236}">
                <a16:creationId xmlns:a16="http://schemas.microsoft.com/office/drawing/2014/main" id="{9F251151-15ED-4E1B-A39F-591908CFE146}"/>
              </a:ext>
            </a:extLst>
          </p:cNvPr>
          <p:cNvSpPr>
            <a:spLocks noGrp="1"/>
          </p:cNvSpPr>
          <p:nvPr>
            <p:ph type="title"/>
          </p:nvPr>
        </p:nvSpPr>
        <p:spPr/>
        <p:txBody>
          <a:bodyPr/>
          <a:lstStyle/>
          <a:p>
            <a:r>
              <a:rPr lang="en-US" dirty="0"/>
              <a:t>Default and Rest Parameters (Example)</a:t>
            </a:r>
          </a:p>
        </p:txBody>
      </p:sp>
    </p:spTree>
    <p:extLst>
      <p:ext uri="{BB962C8B-B14F-4D97-AF65-F5344CB8AC3E}">
        <p14:creationId xmlns:p14="http://schemas.microsoft.com/office/powerpoint/2010/main" val="6793020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85196-EC6B-4C7D-8BA0-5F8BAA6B82E4}"/>
              </a:ext>
            </a:extLst>
          </p:cNvPr>
          <p:cNvSpPr>
            <a:spLocks noGrp="1"/>
          </p:cNvSpPr>
          <p:nvPr>
            <p:ph idx="1"/>
          </p:nvPr>
        </p:nvSpPr>
        <p:spPr>
          <a:xfrm>
            <a:off x="838200" y="1253331"/>
            <a:ext cx="10515600" cy="5424560"/>
          </a:xfrm>
        </p:spPr>
        <p:txBody>
          <a:bodyPr>
            <a:normAutofit fontScale="77500" lnSpcReduction="20000"/>
          </a:bodyPr>
          <a:lstStyle/>
          <a:p>
            <a:pPr>
              <a:lnSpc>
                <a:spcPct val="120000"/>
              </a:lnSpc>
            </a:pPr>
            <a:r>
              <a:rPr lang="en-US" b="0" i="0" dirty="0">
                <a:effectLst/>
                <a:latin typeface="+mj-lt"/>
              </a:rPr>
              <a:t>Hoisting is JS's default behavior of defining all the declarations at the top of the scope before code execution (to the top of the current script or the current function).</a:t>
            </a:r>
          </a:p>
          <a:p>
            <a:pPr>
              <a:lnSpc>
                <a:spcPct val="120000"/>
              </a:lnSpc>
            </a:pPr>
            <a:r>
              <a:rPr lang="en-US" dirty="0">
                <a:latin typeface="+mj-lt"/>
              </a:rPr>
              <a:t>Variables defined with </a:t>
            </a:r>
            <a:r>
              <a:rPr lang="en-US" b="1" dirty="0">
                <a:solidFill>
                  <a:srgbClr val="FF0000"/>
                </a:solidFill>
                <a:latin typeface="+mj-lt"/>
              </a:rPr>
              <a:t>let</a:t>
            </a:r>
            <a:r>
              <a:rPr lang="en-US" dirty="0">
                <a:latin typeface="+mj-lt"/>
              </a:rPr>
              <a:t> and </a:t>
            </a:r>
            <a:r>
              <a:rPr lang="en-US" b="1" dirty="0">
                <a:solidFill>
                  <a:srgbClr val="FF0000"/>
                </a:solidFill>
                <a:latin typeface="+mj-lt"/>
              </a:rPr>
              <a:t>const</a:t>
            </a:r>
            <a:r>
              <a:rPr lang="en-US" dirty="0">
                <a:latin typeface="+mj-lt"/>
              </a:rPr>
              <a:t> are hoisted to the top of the block, but initialized. (the block of code is aware of the variable, but it cannot be used until it has been declared.</a:t>
            </a:r>
          </a:p>
          <a:p>
            <a:pPr marL="0" indent="0">
              <a:buNone/>
            </a:pPr>
            <a:r>
              <a:rPr lang="en-US" dirty="0"/>
              <a:t>Eg1:	sum(1,2)	//3</a:t>
            </a:r>
          </a:p>
          <a:p>
            <a:pPr marL="0" indent="0">
              <a:buNone/>
            </a:pPr>
            <a:r>
              <a:rPr lang="en-US" dirty="0"/>
              <a:t>	function sum(</a:t>
            </a:r>
            <a:r>
              <a:rPr lang="en-US" dirty="0" err="1"/>
              <a:t>a,b</a:t>
            </a:r>
            <a:r>
              <a:rPr lang="en-US" dirty="0"/>
              <a:t>){</a:t>
            </a:r>
          </a:p>
          <a:p>
            <a:pPr marL="0" indent="0">
              <a:buNone/>
            </a:pPr>
            <a:r>
              <a:rPr lang="en-US" dirty="0"/>
              <a:t>	return </a:t>
            </a:r>
            <a:r>
              <a:rPr lang="en-US" dirty="0" err="1"/>
              <a:t>a+b</a:t>
            </a:r>
            <a:r>
              <a:rPr lang="en-US" dirty="0"/>
              <a:t>;}</a:t>
            </a:r>
          </a:p>
          <a:p>
            <a:pPr marL="0" indent="0">
              <a:buNone/>
            </a:pPr>
            <a:endParaRPr lang="en-US" dirty="0"/>
          </a:p>
          <a:p>
            <a:r>
              <a:rPr lang="en-US" dirty="0"/>
              <a:t>Using a </a:t>
            </a:r>
            <a:r>
              <a:rPr lang="en-US" b="1" dirty="0">
                <a:solidFill>
                  <a:srgbClr val="FF0000"/>
                </a:solidFill>
              </a:rPr>
              <a:t>le</a:t>
            </a:r>
            <a:r>
              <a:rPr lang="en-US" dirty="0"/>
              <a:t>t variable before it is declared will result in a </a:t>
            </a:r>
            <a:r>
              <a:rPr lang="en-US" b="1" dirty="0" err="1">
                <a:solidFill>
                  <a:srgbClr val="FF0000"/>
                </a:solidFill>
              </a:rPr>
              <a:t>ReferenceError</a:t>
            </a:r>
            <a:r>
              <a:rPr lang="en-US" b="1" dirty="0">
                <a:solidFill>
                  <a:srgbClr val="FF0000"/>
                </a:solidFill>
              </a:rPr>
              <a:t>.</a:t>
            </a:r>
          </a:p>
          <a:p>
            <a:r>
              <a:rPr lang="en-US" dirty="0"/>
              <a:t>The variable is in a “temporal dead zone” from the start of the block until it is declared.</a:t>
            </a:r>
          </a:p>
          <a:p>
            <a:pPr marL="0" indent="0">
              <a:buNone/>
            </a:pPr>
            <a:r>
              <a:rPr lang="en-US" dirty="0"/>
              <a:t>Eg2:	sum(1,2); //</a:t>
            </a:r>
            <a:r>
              <a:rPr lang="en-US" dirty="0" err="1"/>
              <a:t>ReferenceError</a:t>
            </a:r>
            <a:endParaRPr lang="en-US" dirty="0"/>
          </a:p>
          <a:p>
            <a:pPr marL="0" indent="0">
              <a:buNone/>
            </a:pPr>
            <a:r>
              <a:rPr lang="en-US" dirty="0"/>
              <a:t>	let sum=function(</a:t>
            </a:r>
            <a:r>
              <a:rPr lang="en-US" dirty="0" err="1"/>
              <a:t>a,b</a:t>
            </a:r>
            <a:r>
              <a:rPr lang="en-US" dirty="0"/>
              <a:t>){</a:t>
            </a:r>
          </a:p>
          <a:p>
            <a:pPr marL="0" indent="0">
              <a:buNone/>
            </a:pPr>
            <a:r>
              <a:rPr lang="en-US" dirty="0"/>
              <a:t>	return </a:t>
            </a:r>
            <a:r>
              <a:rPr lang="en-US" dirty="0" err="1"/>
              <a:t>a+b</a:t>
            </a:r>
            <a:r>
              <a:rPr lang="en-US" dirty="0"/>
              <a:t>;}</a:t>
            </a:r>
          </a:p>
          <a:p>
            <a:pPr marL="0" indent="0">
              <a:buNone/>
            </a:pPr>
            <a:endParaRPr lang="en-US" dirty="0"/>
          </a:p>
          <a:p>
            <a:pPr marL="0" indent="0">
              <a:buNone/>
            </a:pPr>
            <a:r>
              <a:rPr lang="en-US" dirty="0"/>
              <a:t>Eg3:	myFunction (5)   //25</a:t>
            </a:r>
          </a:p>
          <a:p>
            <a:pPr marL="0" indent="0">
              <a:buNone/>
            </a:pPr>
            <a:r>
              <a:rPr lang="en-US" dirty="0"/>
              <a:t>	function myFunction (y)</a:t>
            </a:r>
          </a:p>
          <a:p>
            <a:pPr marL="0" indent="0">
              <a:buNone/>
            </a:pPr>
            <a:r>
              <a:rPr lang="en-US" dirty="0"/>
              <a:t>	{ return y* y;</a:t>
            </a:r>
          </a:p>
          <a:p>
            <a:pPr marL="0" indent="0">
              <a:buNone/>
            </a:pPr>
            <a:r>
              <a:rPr lang="en-US" dirty="0"/>
              <a:t>	}</a:t>
            </a:r>
          </a:p>
        </p:txBody>
      </p:sp>
      <p:sp>
        <p:nvSpPr>
          <p:cNvPr id="3" name="Title 2">
            <a:extLst>
              <a:ext uri="{FF2B5EF4-FFF2-40B4-BE49-F238E27FC236}">
                <a16:creationId xmlns:a16="http://schemas.microsoft.com/office/drawing/2014/main" id="{662BB8C5-62AA-4E8E-B6C6-8BDE7EDED64C}"/>
              </a:ext>
            </a:extLst>
          </p:cNvPr>
          <p:cNvSpPr>
            <a:spLocks noGrp="1"/>
          </p:cNvSpPr>
          <p:nvPr>
            <p:ph type="title"/>
          </p:nvPr>
        </p:nvSpPr>
        <p:spPr/>
        <p:txBody>
          <a:bodyPr/>
          <a:lstStyle/>
          <a:p>
            <a:r>
              <a:rPr lang="en-US" dirty="0"/>
              <a:t>Function Hoisting</a:t>
            </a:r>
          </a:p>
        </p:txBody>
      </p:sp>
    </p:spTree>
    <p:extLst>
      <p:ext uri="{BB962C8B-B14F-4D97-AF65-F5344CB8AC3E}">
        <p14:creationId xmlns:p14="http://schemas.microsoft.com/office/powerpoint/2010/main" val="271096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6220" y="1274618"/>
            <a:ext cx="9969590" cy="5278582"/>
          </a:xfrm>
        </p:spPr>
        <p:txBody>
          <a:bodyPr/>
          <a:lstStyle/>
          <a:p>
            <a:r>
              <a:rPr lang="en-US" dirty="0"/>
              <a:t>Some of keywords:</a:t>
            </a:r>
          </a:p>
          <a:p>
            <a:pPr marL="0" indent="0">
              <a:buNone/>
            </a:pPr>
            <a:endParaRPr lang="en-US" dirty="0"/>
          </a:p>
          <a:p>
            <a:endParaRPr lang="en-US" dirty="0"/>
          </a:p>
          <a:p>
            <a:endParaRPr lang="en-US" dirty="0"/>
          </a:p>
          <a:p>
            <a:endParaRPr lang="en-US" dirty="0"/>
          </a:p>
          <a:p>
            <a:endParaRPr lang="en-US" dirty="0"/>
          </a:p>
          <a:p>
            <a:endParaRPr lang="en-US" dirty="0"/>
          </a:p>
          <a:p>
            <a:r>
              <a:rPr lang="en-US" dirty="0"/>
              <a:t>Some of reserved words (a word that cannot be used as an identifier):</a:t>
            </a:r>
          </a:p>
        </p:txBody>
      </p:sp>
      <p:sp>
        <p:nvSpPr>
          <p:cNvPr id="3" name="Title 2"/>
          <p:cNvSpPr>
            <a:spLocks noGrp="1"/>
          </p:cNvSpPr>
          <p:nvPr>
            <p:ph type="title"/>
          </p:nvPr>
        </p:nvSpPr>
        <p:spPr/>
        <p:txBody>
          <a:bodyPr>
            <a:normAutofit/>
          </a:bodyPr>
          <a:lstStyle/>
          <a:p>
            <a:r>
              <a:rPr lang="en-US" sz="3000" dirty="0"/>
              <a:t>Keyword And Reserved Words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21" y="1745674"/>
            <a:ext cx="6784975" cy="2209387"/>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7" y="4472413"/>
            <a:ext cx="6632575" cy="238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460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003D8B-6FE4-41D1-9AAB-B34F2FA5B038}"/>
              </a:ext>
            </a:extLst>
          </p:cNvPr>
          <p:cNvSpPr>
            <a:spLocks noGrp="1"/>
          </p:cNvSpPr>
          <p:nvPr>
            <p:ph idx="1"/>
          </p:nvPr>
        </p:nvSpPr>
        <p:spPr>
          <a:xfrm>
            <a:off x="5965749" y="1483472"/>
            <a:ext cx="4866861" cy="4351338"/>
          </a:xfrm>
        </p:spPr>
        <p:txBody>
          <a:bodyPr/>
          <a:lstStyle/>
          <a:p>
            <a:pPr marL="0" indent="0">
              <a:buNone/>
            </a:pPr>
            <a:r>
              <a:rPr lang="en-US" dirty="0" err="1"/>
              <a:t>Eg</a:t>
            </a:r>
            <a:r>
              <a:rPr lang="en-US" dirty="0"/>
              <a:t>:	function welcome( ){</a:t>
            </a:r>
          </a:p>
          <a:p>
            <a:pPr marL="457200" lvl="1" indent="0">
              <a:buNone/>
            </a:pPr>
            <a:r>
              <a:rPr lang="en-US" dirty="0"/>
              <a:t>	let name=“Angela”;</a:t>
            </a:r>
          </a:p>
          <a:p>
            <a:pPr marL="457200" lvl="1" indent="0">
              <a:buNone/>
            </a:pPr>
            <a:r>
              <a:rPr lang="en-US" dirty="0"/>
              <a:t>	console.log(`Welcome ${name}`)</a:t>
            </a:r>
          </a:p>
          <a:p>
            <a:pPr marL="0" indent="0">
              <a:buNone/>
            </a:pPr>
            <a:r>
              <a:rPr lang="en-US" dirty="0"/>
              <a:t>	}</a:t>
            </a:r>
          </a:p>
          <a:p>
            <a:pPr marL="0" indent="0">
              <a:buNone/>
            </a:pPr>
            <a:r>
              <a:rPr lang="en-US" dirty="0"/>
              <a:t>	function hello( ){</a:t>
            </a:r>
          </a:p>
          <a:p>
            <a:pPr marL="0" indent="0">
              <a:buNone/>
            </a:pPr>
            <a:r>
              <a:rPr lang="en-US" dirty="0"/>
              <a:t>	console.log(`Hello ${name}`)</a:t>
            </a:r>
          </a:p>
          <a:p>
            <a:pPr marL="0" indent="0">
              <a:buNone/>
            </a:pPr>
            <a:r>
              <a:rPr lang="en-US" dirty="0"/>
              <a:t>	}</a:t>
            </a:r>
          </a:p>
          <a:p>
            <a:pPr marL="0" indent="0">
              <a:buNone/>
            </a:pPr>
            <a:r>
              <a:rPr lang="en-US" dirty="0"/>
              <a:t>	welcome( );	//Welcome Angela</a:t>
            </a:r>
          </a:p>
          <a:p>
            <a:pPr marL="0" indent="0">
              <a:buNone/>
            </a:pPr>
            <a:r>
              <a:rPr lang="en-US" dirty="0"/>
              <a:t>	hello( );		//Hello</a:t>
            </a:r>
          </a:p>
        </p:txBody>
      </p:sp>
      <p:sp>
        <p:nvSpPr>
          <p:cNvPr id="3" name="Title 2">
            <a:extLst>
              <a:ext uri="{FF2B5EF4-FFF2-40B4-BE49-F238E27FC236}">
                <a16:creationId xmlns:a16="http://schemas.microsoft.com/office/drawing/2014/main" id="{FBF3CFAD-5A29-441C-90FF-68251CFB046E}"/>
              </a:ext>
            </a:extLst>
          </p:cNvPr>
          <p:cNvSpPr>
            <a:spLocks noGrp="1"/>
          </p:cNvSpPr>
          <p:nvPr>
            <p:ph type="title"/>
          </p:nvPr>
        </p:nvSpPr>
        <p:spPr/>
        <p:txBody>
          <a:bodyPr/>
          <a:lstStyle/>
          <a:p>
            <a:r>
              <a:rPr lang="en-US" dirty="0"/>
              <a:t>Function (Global Variable)</a:t>
            </a:r>
          </a:p>
        </p:txBody>
      </p:sp>
      <p:sp>
        <p:nvSpPr>
          <p:cNvPr id="4" name="Content Placeholder 1">
            <a:extLst>
              <a:ext uri="{FF2B5EF4-FFF2-40B4-BE49-F238E27FC236}">
                <a16:creationId xmlns:a16="http://schemas.microsoft.com/office/drawing/2014/main" id="{3B1EA5B7-E15A-4F07-AF29-35DD6A2CA72C}"/>
              </a:ext>
            </a:extLst>
          </p:cNvPr>
          <p:cNvSpPr txBox="1">
            <a:spLocks/>
          </p:cNvSpPr>
          <p:nvPr/>
        </p:nvSpPr>
        <p:spPr>
          <a:xfrm>
            <a:off x="499920" y="1487694"/>
            <a:ext cx="50225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Eg</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let name=“Angela”;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function welcome(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console.log(`Welcome ${name}`)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function hello(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console.log(`Hello ${name}`)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welcome( );	//Welcome Angela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hello( );		//Hello Angela</a:t>
            </a:r>
          </a:p>
        </p:txBody>
      </p:sp>
    </p:spTree>
    <p:extLst>
      <p:ext uri="{BB962C8B-B14F-4D97-AF65-F5344CB8AC3E}">
        <p14:creationId xmlns:p14="http://schemas.microsoft.com/office/powerpoint/2010/main" val="24573756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normAutofit/>
          </a:bodyPr>
          <a:lstStyle/>
          <a:p>
            <a:r>
              <a:rPr lang="en-US" dirty="0"/>
              <a:t>A recursive function is formed when a function calls itself by name.</a:t>
            </a:r>
            <a:endParaRPr lang="en-US" sz="1800" dirty="0"/>
          </a:p>
          <a:p>
            <a:pPr marL="0" indent="0">
              <a:buNone/>
            </a:pPr>
            <a:r>
              <a:rPr lang="en-US" sz="2000" b="1" dirty="0"/>
              <a:t>Example :</a:t>
            </a:r>
            <a:r>
              <a:rPr lang="en-US" sz="2000" dirty="0"/>
              <a:t>	</a:t>
            </a:r>
          </a:p>
          <a:p>
            <a:pPr marL="457200" lvl="1" indent="0">
              <a:buNone/>
            </a:pPr>
            <a:r>
              <a:rPr lang="en-US" sz="2000" dirty="0"/>
              <a:t>function factorial(num){</a:t>
            </a:r>
          </a:p>
          <a:p>
            <a:pPr marL="457200" lvl="1" indent="0">
              <a:buNone/>
            </a:pPr>
            <a:r>
              <a:rPr lang="en-US" sz="2000" dirty="0"/>
              <a:t>		if (num &lt;= 1){</a:t>
            </a:r>
          </a:p>
          <a:p>
            <a:pPr marL="457200" lvl="1" indent="0">
              <a:buNone/>
            </a:pPr>
            <a:r>
              <a:rPr lang="en-US" sz="2000" dirty="0"/>
              <a:t>			return 1;</a:t>
            </a:r>
          </a:p>
          <a:p>
            <a:pPr marL="457200" lvl="1" indent="0">
              <a:buNone/>
            </a:pPr>
            <a:r>
              <a:rPr lang="en-US" sz="2000" dirty="0"/>
              <a:t>			        } else {</a:t>
            </a:r>
          </a:p>
          <a:p>
            <a:pPr marL="457200" lvl="1" indent="0">
              <a:buNone/>
            </a:pPr>
            <a:r>
              <a:rPr lang="en-US" sz="2000" dirty="0"/>
              <a:t>				return num * factorial(num-1);</a:t>
            </a:r>
          </a:p>
          <a:p>
            <a:pPr marL="457200" lvl="1" indent="0">
              <a:buNone/>
            </a:pPr>
            <a:r>
              <a:rPr lang="en-US" sz="2000" dirty="0"/>
              <a:t>				   }</a:t>
            </a:r>
          </a:p>
          <a:p>
            <a:pPr marL="457200" lvl="1" indent="0">
              <a:buNone/>
            </a:pPr>
            <a:r>
              <a:rPr lang="en-US" sz="2000" dirty="0"/>
              <a:t>					} //classic recursive factorial function</a:t>
            </a:r>
          </a:p>
          <a:p>
            <a:endParaRPr lang="en-US" dirty="0"/>
          </a:p>
        </p:txBody>
      </p:sp>
      <p:sp>
        <p:nvSpPr>
          <p:cNvPr id="3" name="Title 2"/>
          <p:cNvSpPr>
            <a:spLocks noGrp="1"/>
          </p:cNvSpPr>
          <p:nvPr>
            <p:ph type="title"/>
          </p:nvPr>
        </p:nvSpPr>
        <p:spPr/>
        <p:txBody>
          <a:bodyPr/>
          <a:lstStyle/>
          <a:p>
            <a:r>
              <a:rPr lang="en-US" dirty="0"/>
              <a:t>Recursion</a:t>
            </a:r>
          </a:p>
        </p:txBody>
      </p:sp>
    </p:spTree>
    <p:extLst>
      <p:ext uri="{BB962C8B-B14F-4D97-AF65-F5344CB8AC3E}">
        <p14:creationId xmlns:p14="http://schemas.microsoft.com/office/powerpoint/2010/main" val="10371858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2509" y="1288276"/>
            <a:ext cx="11473072" cy="5375760"/>
          </a:xfrm>
        </p:spPr>
        <p:txBody>
          <a:bodyPr>
            <a:normAutofit lnSpcReduction="10000"/>
          </a:bodyPr>
          <a:lstStyle/>
          <a:p>
            <a:r>
              <a:rPr lang="en-US" dirty="0"/>
              <a:t>Closures</a:t>
            </a:r>
            <a:r>
              <a:rPr lang="en-US" i="1" dirty="0"/>
              <a:t> </a:t>
            </a:r>
            <a:r>
              <a:rPr lang="en-US" dirty="0"/>
              <a:t>are functions that have </a:t>
            </a:r>
            <a:r>
              <a:rPr lang="en-US" b="1" dirty="0"/>
              <a:t>access</a:t>
            </a:r>
            <a:r>
              <a:rPr lang="en-US" dirty="0"/>
              <a:t> to </a:t>
            </a:r>
            <a:r>
              <a:rPr lang="en-US" b="1" dirty="0"/>
              <a:t>variables</a:t>
            </a:r>
            <a:r>
              <a:rPr lang="en-US" dirty="0"/>
              <a:t> </a:t>
            </a:r>
            <a:r>
              <a:rPr lang="en-US" b="1" dirty="0"/>
              <a:t>from</a:t>
            </a:r>
            <a:r>
              <a:rPr lang="en-US" dirty="0"/>
              <a:t> </a:t>
            </a:r>
            <a:r>
              <a:rPr lang="en-US" b="1" dirty="0"/>
              <a:t>another function’s scope</a:t>
            </a:r>
            <a:r>
              <a:rPr lang="en-US" dirty="0"/>
              <a:t>.</a:t>
            </a:r>
          </a:p>
          <a:p>
            <a:r>
              <a:rPr lang="en-US" b="0" i="0" dirty="0">
                <a:effectLst/>
                <a:latin typeface="+mj-lt"/>
              </a:rPr>
              <a:t>In JavaScript, closures are created every time a function is created, at function creation time.</a:t>
            </a:r>
          </a:p>
          <a:p>
            <a:pPr marL="0" indent="0">
              <a:buNone/>
            </a:pPr>
            <a:r>
              <a:rPr lang="en-US" sz="2000" b="1" dirty="0"/>
              <a:t>Example :</a:t>
            </a:r>
          </a:p>
          <a:p>
            <a:pPr marL="457200" lvl="1" indent="0">
              <a:buNone/>
            </a:pPr>
            <a:r>
              <a:rPr lang="en-US" sz="2000" dirty="0"/>
              <a:t>	function </a:t>
            </a:r>
            <a:r>
              <a:rPr lang="en-US" sz="2000" dirty="0" err="1"/>
              <a:t>createComparisonFunction</a:t>
            </a:r>
            <a:r>
              <a:rPr lang="en-US" sz="2000" dirty="0"/>
              <a:t>(</a:t>
            </a:r>
            <a:r>
              <a:rPr lang="en-US" sz="2000" dirty="0" err="1"/>
              <a:t>propertyName</a:t>
            </a:r>
            <a:r>
              <a:rPr lang="en-US" sz="2000" dirty="0"/>
              <a:t>) {</a:t>
            </a:r>
          </a:p>
          <a:p>
            <a:pPr marL="457200" lvl="1" indent="0">
              <a:buNone/>
            </a:pPr>
            <a:r>
              <a:rPr lang="en-US" sz="2000" dirty="0"/>
              <a:t>		return function(object1, object2){</a:t>
            </a:r>
          </a:p>
          <a:p>
            <a:pPr marL="457200" lvl="1" indent="0">
              <a:buNone/>
            </a:pPr>
            <a:r>
              <a:rPr lang="en-US" sz="2000" b="1" dirty="0"/>
              <a:t>		var value1 = object1[</a:t>
            </a:r>
            <a:r>
              <a:rPr lang="en-US" sz="2000" b="1" dirty="0" err="1"/>
              <a:t>propertyName</a:t>
            </a:r>
            <a:r>
              <a:rPr lang="en-US" sz="2000" b="1" dirty="0"/>
              <a:t>]; </a:t>
            </a:r>
          </a:p>
          <a:p>
            <a:pPr marL="457200" lvl="1" indent="0">
              <a:buNone/>
            </a:pPr>
            <a:r>
              <a:rPr lang="en-US" sz="2000" b="1" dirty="0"/>
              <a:t>		var value2 = object2[</a:t>
            </a:r>
            <a:r>
              <a:rPr lang="en-US" sz="2000" b="1" dirty="0" err="1"/>
              <a:t>propertyName</a:t>
            </a:r>
            <a:r>
              <a:rPr lang="en-US" sz="2000" b="1" dirty="0"/>
              <a:t>];</a:t>
            </a:r>
          </a:p>
          <a:p>
            <a:pPr marL="457200" lvl="1" indent="0">
              <a:buNone/>
            </a:pPr>
            <a:r>
              <a:rPr lang="en-US" sz="2000" dirty="0"/>
              <a:t>		if (value1 &lt; value2){</a:t>
            </a:r>
          </a:p>
          <a:p>
            <a:pPr marL="457200" lvl="1" indent="0">
              <a:buNone/>
            </a:pPr>
            <a:r>
              <a:rPr lang="en-US" sz="2000" dirty="0"/>
              <a:t>			return -1;</a:t>
            </a:r>
          </a:p>
          <a:p>
            <a:pPr marL="457200" lvl="1" indent="0">
              <a:buNone/>
            </a:pPr>
            <a:r>
              <a:rPr lang="en-US" sz="2000" dirty="0"/>
              <a:t>				} else if (value1 &gt; value2){</a:t>
            </a:r>
          </a:p>
          <a:p>
            <a:pPr marL="457200" lvl="1" indent="0">
              <a:buNone/>
            </a:pPr>
            <a:r>
              <a:rPr lang="en-US" sz="2000" dirty="0"/>
              <a:t>			return 1;</a:t>
            </a:r>
          </a:p>
          <a:p>
            <a:pPr marL="457200" lvl="1" indent="0">
              <a:buNone/>
            </a:pPr>
            <a:r>
              <a:rPr lang="en-US" sz="2000" dirty="0"/>
              <a:t>				} else {</a:t>
            </a:r>
          </a:p>
          <a:p>
            <a:pPr marL="457200" lvl="1" indent="0">
              <a:buNone/>
            </a:pPr>
            <a:r>
              <a:rPr lang="en-US" sz="2000" dirty="0"/>
              <a:t>			return 0;</a:t>
            </a:r>
          </a:p>
          <a:p>
            <a:pPr marL="457200" lvl="1" indent="0">
              <a:buNone/>
            </a:pPr>
            <a:r>
              <a:rPr lang="en-US" sz="2000" dirty="0"/>
              <a:t>				}</a:t>
            </a:r>
          </a:p>
          <a:p>
            <a:pPr marL="457200" lvl="1" indent="0">
              <a:buNone/>
            </a:pPr>
            <a:r>
              <a:rPr lang="en-US" sz="2000" dirty="0"/>
              <a:t>						};</a:t>
            </a:r>
          </a:p>
          <a:p>
            <a:pPr marL="457200" lvl="1" indent="0">
              <a:buNone/>
            </a:pPr>
            <a:r>
              <a:rPr lang="en-US" sz="2000" dirty="0"/>
              <a:t>							}</a:t>
            </a:r>
          </a:p>
          <a:p>
            <a:endParaRPr lang="en-US" dirty="0"/>
          </a:p>
        </p:txBody>
      </p:sp>
      <p:sp>
        <p:nvSpPr>
          <p:cNvPr id="3" name="Title 2"/>
          <p:cNvSpPr>
            <a:spLocks noGrp="1"/>
          </p:cNvSpPr>
          <p:nvPr>
            <p:ph type="title"/>
          </p:nvPr>
        </p:nvSpPr>
        <p:spPr/>
        <p:txBody>
          <a:bodyPr/>
          <a:lstStyle/>
          <a:p>
            <a:r>
              <a:rPr lang="en-US" dirty="0"/>
              <a:t>Closures</a:t>
            </a:r>
          </a:p>
        </p:txBody>
      </p:sp>
      <p:grpSp>
        <p:nvGrpSpPr>
          <p:cNvPr id="7" name="Group 6"/>
          <p:cNvGrpSpPr/>
          <p:nvPr/>
        </p:nvGrpSpPr>
        <p:grpSpPr>
          <a:xfrm>
            <a:off x="6322944" y="2702176"/>
            <a:ext cx="4889848" cy="923330"/>
            <a:chOff x="5283322" y="2702176"/>
            <a:chExt cx="5426244" cy="923330"/>
          </a:xfrm>
        </p:grpSpPr>
        <p:sp>
          <p:nvSpPr>
            <p:cNvPr id="5" name="Right Brace 4"/>
            <p:cNvSpPr/>
            <p:nvPr/>
          </p:nvSpPr>
          <p:spPr>
            <a:xfrm>
              <a:off x="5283322" y="2743200"/>
              <a:ext cx="321972" cy="56667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415842" y="2702176"/>
              <a:ext cx="5293724" cy="923330"/>
            </a:xfrm>
            <a:prstGeom prst="rect">
              <a:avLst/>
            </a:prstGeom>
            <a:noFill/>
          </p:spPr>
          <p:txBody>
            <a:bodyPr wrap="square" rtlCol="0">
              <a:spAutoFit/>
            </a:bodyPr>
            <a:lstStyle/>
            <a:p>
              <a:r>
                <a:rPr lang="en-US" dirty="0"/>
                <a:t>// part of the inner ( anonymous ) function (accessing a variable ( </a:t>
              </a:r>
              <a:r>
                <a:rPr lang="en-US" dirty="0" err="1"/>
                <a:t>propertyName</a:t>
              </a:r>
              <a:r>
                <a:rPr lang="en-US" dirty="0"/>
                <a:t> ) from the outer function)</a:t>
              </a:r>
            </a:p>
          </p:txBody>
        </p:sp>
      </p:grpSp>
    </p:spTree>
    <p:extLst>
      <p:ext uri="{BB962C8B-B14F-4D97-AF65-F5344CB8AC3E}">
        <p14:creationId xmlns:p14="http://schemas.microsoft.com/office/powerpoint/2010/main" val="10673655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1972" y="1313645"/>
            <a:ext cx="11333408" cy="5331854"/>
          </a:xfrm>
        </p:spPr>
        <p:txBody>
          <a:bodyPr>
            <a:normAutofit/>
          </a:bodyPr>
          <a:lstStyle/>
          <a:p>
            <a:r>
              <a:rPr lang="en-US" dirty="0"/>
              <a:t>Closure gets the last value of any variable from the containing function.</a:t>
            </a:r>
          </a:p>
          <a:p>
            <a:r>
              <a:rPr lang="en-US" dirty="0"/>
              <a:t>It stores a reference to the entire variable object, not just to a particular variable.</a:t>
            </a:r>
          </a:p>
          <a:p>
            <a:pPr marL="0" indent="0">
              <a:buNone/>
            </a:pPr>
            <a:r>
              <a:rPr lang="en-US" b="1" dirty="0"/>
              <a:t>Example :</a:t>
            </a:r>
          </a:p>
          <a:p>
            <a:pPr marL="0" indent="0">
              <a:buNone/>
            </a:pPr>
            <a:r>
              <a:rPr lang="en-US" dirty="0"/>
              <a:t>	function </a:t>
            </a:r>
            <a:r>
              <a:rPr lang="en-US" dirty="0" err="1"/>
              <a:t>createFunctions</a:t>
            </a:r>
            <a:r>
              <a:rPr lang="en-US" dirty="0"/>
              <a:t>(){</a:t>
            </a:r>
          </a:p>
          <a:p>
            <a:pPr marL="0" indent="0">
              <a:buNone/>
            </a:pPr>
            <a:r>
              <a:rPr lang="en-US" dirty="0"/>
              <a:t>		var result = new Array();</a:t>
            </a:r>
          </a:p>
          <a:p>
            <a:pPr marL="0" indent="0">
              <a:buNone/>
            </a:pPr>
            <a:r>
              <a:rPr lang="nn-NO" dirty="0"/>
              <a:t>		for (var i=0; i &lt; 10; i++){</a:t>
            </a:r>
          </a:p>
          <a:p>
            <a:pPr marL="0" indent="0">
              <a:buNone/>
            </a:pPr>
            <a:r>
              <a:rPr lang="en-US" dirty="0"/>
              <a:t>		result[</a:t>
            </a:r>
            <a:r>
              <a:rPr lang="en-US" dirty="0" err="1"/>
              <a:t>i</a:t>
            </a:r>
            <a:r>
              <a:rPr lang="en-US" dirty="0"/>
              <a:t>] = function(){</a:t>
            </a:r>
          </a:p>
          <a:p>
            <a:pPr marL="0" indent="0">
              <a:buNone/>
            </a:pPr>
            <a:r>
              <a:rPr lang="en-US" dirty="0"/>
              <a:t>			return </a:t>
            </a:r>
            <a:r>
              <a:rPr lang="en-US" dirty="0" err="1"/>
              <a:t>i</a:t>
            </a:r>
            <a:r>
              <a:rPr lang="en-US" dirty="0"/>
              <a:t>;</a:t>
            </a:r>
          </a:p>
          <a:p>
            <a:pPr marL="0" indent="0">
              <a:buNone/>
            </a:pPr>
            <a:r>
              <a:rPr lang="en-US" dirty="0"/>
              <a:t>				};</a:t>
            </a:r>
          </a:p>
          <a:p>
            <a:pPr marL="0" indent="0">
              <a:buNone/>
            </a:pPr>
            <a:r>
              <a:rPr lang="en-US" dirty="0"/>
              <a:t>					}</a:t>
            </a:r>
          </a:p>
          <a:p>
            <a:pPr marL="0" indent="0">
              <a:buNone/>
            </a:pPr>
            <a:r>
              <a:rPr lang="en-US" dirty="0"/>
              <a:t>			return result;</a:t>
            </a:r>
          </a:p>
          <a:p>
            <a:pPr marL="0" indent="0">
              <a:buNone/>
            </a:pPr>
            <a:r>
              <a:rPr lang="en-US" dirty="0"/>
              <a:t>				} </a:t>
            </a:r>
          </a:p>
          <a:p>
            <a:pPr marL="0" indent="0">
              <a:buNone/>
            </a:pPr>
            <a:r>
              <a:rPr lang="en-US" dirty="0"/>
              <a:t>		</a:t>
            </a:r>
            <a:r>
              <a:rPr lang="en-US" i="1" dirty="0"/>
              <a:t>//this function returns an array of functions (the function in position 0 returns 0, and so on)</a:t>
            </a:r>
          </a:p>
          <a:p>
            <a:endParaRPr lang="en-US" dirty="0"/>
          </a:p>
        </p:txBody>
      </p:sp>
      <p:sp>
        <p:nvSpPr>
          <p:cNvPr id="3" name="Title 2"/>
          <p:cNvSpPr>
            <a:spLocks noGrp="1"/>
          </p:cNvSpPr>
          <p:nvPr>
            <p:ph type="title"/>
          </p:nvPr>
        </p:nvSpPr>
        <p:spPr/>
        <p:txBody>
          <a:bodyPr/>
          <a:lstStyle/>
          <a:p>
            <a:r>
              <a:rPr lang="en-US" dirty="0"/>
              <a:t>Closures and Variables</a:t>
            </a:r>
          </a:p>
        </p:txBody>
      </p:sp>
    </p:spTree>
    <p:extLst>
      <p:ext uri="{BB962C8B-B14F-4D97-AF65-F5344CB8AC3E}">
        <p14:creationId xmlns:p14="http://schemas.microsoft.com/office/powerpoint/2010/main" val="1157333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2174" y="1273249"/>
            <a:ext cx="11307651" cy="5487769"/>
          </a:xfrm>
        </p:spPr>
        <p:txBody>
          <a:bodyPr>
            <a:noAutofit/>
          </a:bodyPr>
          <a:lstStyle/>
          <a:p>
            <a:r>
              <a:rPr lang="en-US" sz="1900" dirty="0"/>
              <a:t>Instead of assigning a closure directly into the array, an anonymous function is defined and called immediately.</a:t>
            </a:r>
          </a:p>
          <a:p>
            <a:pPr marL="0" indent="0">
              <a:buNone/>
            </a:pPr>
            <a:r>
              <a:rPr lang="en-US" sz="1800" b="1" dirty="0"/>
              <a:t>Example :</a:t>
            </a:r>
          </a:p>
          <a:p>
            <a:pPr marL="0" indent="0">
              <a:buNone/>
            </a:pPr>
            <a:r>
              <a:rPr lang="en-US" sz="1800" dirty="0"/>
              <a:t>	function </a:t>
            </a:r>
            <a:r>
              <a:rPr lang="en-US" sz="1800" dirty="0" err="1"/>
              <a:t>createFunctions</a:t>
            </a:r>
            <a:r>
              <a:rPr lang="en-US" sz="1800" dirty="0"/>
              <a:t>(){</a:t>
            </a:r>
          </a:p>
          <a:p>
            <a:pPr marL="0" indent="0">
              <a:buNone/>
            </a:pPr>
            <a:r>
              <a:rPr lang="en-US" sz="1800" dirty="0"/>
              <a:t>		var result = new Array();</a:t>
            </a:r>
          </a:p>
          <a:p>
            <a:pPr marL="0" indent="0">
              <a:buNone/>
            </a:pPr>
            <a:r>
              <a:rPr lang="nn-NO" sz="1800" dirty="0"/>
              <a:t>		for (var i=0; i &lt; 10; i++){</a:t>
            </a:r>
          </a:p>
          <a:p>
            <a:pPr marL="0" indent="0">
              <a:buNone/>
            </a:pPr>
            <a:r>
              <a:rPr lang="en-US" sz="1800" b="1" dirty="0"/>
              <a:t>			result[</a:t>
            </a:r>
            <a:r>
              <a:rPr lang="en-US" sz="1800" b="1" dirty="0" err="1"/>
              <a:t>i</a:t>
            </a:r>
            <a:r>
              <a:rPr lang="en-US" sz="1800" b="1" dirty="0"/>
              <a:t>] = function(num){</a:t>
            </a:r>
          </a:p>
          <a:p>
            <a:pPr marL="0" indent="0">
              <a:buNone/>
            </a:pPr>
            <a:r>
              <a:rPr lang="en-US" sz="1800" b="1" dirty="0"/>
              <a:t>			return function(){</a:t>
            </a:r>
          </a:p>
          <a:p>
            <a:pPr marL="0" indent="0">
              <a:buNone/>
            </a:pPr>
            <a:r>
              <a:rPr lang="en-US" sz="1800" b="1" dirty="0"/>
              <a:t>			return num;</a:t>
            </a:r>
          </a:p>
          <a:p>
            <a:pPr marL="0" indent="0">
              <a:buNone/>
            </a:pPr>
            <a:r>
              <a:rPr lang="en-US" sz="1800" b="1" dirty="0"/>
              <a:t>				};</a:t>
            </a:r>
          </a:p>
          <a:p>
            <a:pPr marL="0" indent="0">
              <a:buNone/>
            </a:pPr>
            <a:r>
              <a:rPr lang="en-US" sz="1800" b="1" dirty="0"/>
              <a:t>						}(</a:t>
            </a:r>
            <a:r>
              <a:rPr lang="en-US" sz="1800" b="1" dirty="0" err="1"/>
              <a:t>i</a:t>
            </a:r>
            <a:r>
              <a:rPr lang="en-US" sz="1800" b="1" dirty="0"/>
              <a:t>);</a:t>
            </a:r>
          </a:p>
          <a:p>
            <a:pPr marL="0" indent="0">
              <a:buNone/>
            </a:pPr>
            <a:r>
              <a:rPr lang="en-US" sz="1800" dirty="0"/>
              <a:t>					}</a:t>
            </a:r>
          </a:p>
          <a:p>
            <a:pPr marL="0" indent="0">
              <a:buNone/>
            </a:pPr>
            <a:r>
              <a:rPr lang="en-US" sz="1800" dirty="0"/>
              <a:t>				return result;</a:t>
            </a:r>
          </a:p>
          <a:p>
            <a:pPr marL="0" indent="0">
              <a:buNone/>
            </a:pPr>
            <a:r>
              <a:rPr lang="en-US" sz="1800" dirty="0"/>
              <a:t>				}</a:t>
            </a:r>
          </a:p>
          <a:p>
            <a:pPr marL="0" indent="0">
              <a:buNone/>
            </a:pPr>
            <a:r>
              <a:rPr lang="en-US" sz="1800" i="1" dirty="0"/>
              <a:t>//each function in the result array has its own copy of num and thus can return separate numbers</a:t>
            </a:r>
          </a:p>
          <a:p>
            <a:endParaRPr lang="en-US" dirty="0"/>
          </a:p>
        </p:txBody>
      </p:sp>
      <p:sp>
        <p:nvSpPr>
          <p:cNvPr id="3" name="Title 2"/>
          <p:cNvSpPr>
            <a:spLocks noGrp="1"/>
          </p:cNvSpPr>
          <p:nvPr>
            <p:ph type="title"/>
          </p:nvPr>
        </p:nvSpPr>
        <p:spPr/>
        <p:txBody>
          <a:bodyPr/>
          <a:lstStyle/>
          <a:p>
            <a:r>
              <a:rPr lang="en-US" dirty="0"/>
              <a:t>Closures and Variables (Cont’d)</a:t>
            </a:r>
          </a:p>
        </p:txBody>
      </p:sp>
    </p:spTree>
    <p:extLst>
      <p:ext uri="{BB962C8B-B14F-4D97-AF65-F5344CB8AC3E}">
        <p14:creationId xmlns:p14="http://schemas.microsoft.com/office/powerpoint/2010/main" val="36711602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this Object</a:t>
            </a:r>
          </a:p>
        </p:txBody>
      </p:sp>
      <p:sp>
        <p:nvSpPr>
          <p:cNvPr id="8" name="Text Placeholder 7"/>
          <p:cNvSpPr>
            <a:spLocks noGrp="1"/>
          </p:cNvSpPr>
          <p:nvPr>
            <p:ph type="body" idx="1"/>
          </p:nvPr>
        </p:nvSpPr>
        <p:spPr>
          <a:xfrm>
            <a:off x="419696" y="1219197"/>
            <a:ext cx="11578106" cy="495414"/>
          </a:xfrm>
        </p:spPr>
        <p:txBody>
          <a:bodyPr>
            <a:noAutofit/>
          </a:bodyPr>
          <a:lstStyle/>
          <a:p>
            <a:pPr marL="342900" indent="-342900">
              <a:buFont typeface="Arial" panose="020B0604020202020204" pitchFamily="34" charset="0"/>
              <a:buChar char="•"/>
            </a:pPr>
            <a:r>
              <a:rPr lang="en-US" sz="2000" b="0" dirty="0"/>
              <a:t>The this object is bound at runtime based on the context in which a function is executed.</a:t>
            </a:r>
            <a:endParaRPr lang="en-US" sz="2000" dirty="0"/>
          </a:p>
        </p:txBody>
      </p:sp>
      <p:sp>
        <p:nvSpPr>
          <p:cNvPr id="9" name="Content Placeholder 8"/>
          <p:cNvSpPr>
            <a:spLocks noGrp="1"/>
          </p:cNvSpPr>
          <p:nvPr>
            <p:ph sz="half" idx="2"/>
          </p:nvPr>
        </p:nvSpPr>
        <p:spPr>
          <a:xfrm>
            <a:off x="327084" y="1780257"/>
            <a:ext cx="5436407" cy="4953052"/>
          </a:xfrm>
        </p:spPr>
        <p:txBody>
          <a:bodyPr>
            <a:normAutofit/>
          </a:bodyPr>
          <a:lstStyle/>
          <a:p>
            <a:pPr marL="0" indent="0">
              <a:buNone/>
            </a:pPr>
            <a:r>
              <a:rPr lang="en-US" sz="1800" b="1" dirty="0"/>
              <a:t>Example :</a:t>
            </a:r>
          </a:p>
          <a:p>
            <a:pPr marL="0" indent="0">
              <a:buNone/>
            </a:pPr>
            <a:r>
              <a:rPr lang="en-US" sz="1800" dirty="0"/>
              <a:t>	var name = “The Window”;</a:t>
            </a:r>
          </a:p>
          <a:p>
            <a:pPr marL="0" indent="0">
              <a:buNone/>
            </a:pPr>
            <a:r>
              <a:rPr lang="en-US" sz="1800" dirty="0"/>
              <a:t>	    var object = {</a:t>
            </a:r>
          </a:p>
          <a:p>
            <a:pPr marL="0" indent="0">
              <a:buNone/>
            </a:pPr>
            <a:r>
              <a:rPr lang="en-US" sz="1800" dirty="0"/>
              <a:t>	    name : “My Object”,</a:t>
            </a:r>
          </a:p>
          <a:p>
            <a:pPr marL="0" indent="0">
              <a:buNone/>
            </a:pPr>
            <a:r>
              <a:rPr lang="en-US" sz="1800" dirty="0"/>
              <a:t>	   </a:t>
            </a:r>
            <a:r>
              <a:rPr lang="en-US" sz="1800" dirty="0" err="1"/>
              <a:t>getNameFunc</a:t>
            </a:r>
            <a:r>
              <a:rPr lang="en-US" sz="1800" dirty="0"/>
              <a:t> : function(){</a:t>
            </a:r>
          </a:p>
          <a:p>
            <a:pPr marL="0" indent="0">
              <a:buNone/>
            </a:pPr>
            <a:r>
              <a:rPr lang="en-US" sz="1800" dirty="0"/>
              <a:t>		return function(){</a:t>
            </a:r>
          </a:p>
          <a:p>
            <a:pPr marL="0" indent="0">
              <a:buNone/>
            </a:pPr>
            <a:r>
              <a:rPr lang="en-US" sz="1800" dirty="0"/>
              <a:t>	              return this.name;</a:t>
            </a:r>
          </a:p>
          <a:p>
            <a:pPr marL="0" indent="0">
              <a:buNone/>
            </a:pPr>
            <a:r>
              <a:rPr lang="en-US" sz="1800" dirty="0"/>
              <a:t>		                         };</a:t>
            </a:r>
          </a:p>
          <a:p>
            <a:pPr marL="0" indent="0">
              <a:buNone/>
            </a:pPr>
            <a:r>
              <a:rPr lang="en-US" sz="1800" dirty="0"/>
              <a:t>			            }</a:t>
            </a:r>
          </a:p>
          <a:p>
            <a:pPr marL="0" indent="0">
              <a:buNone/>
            </a:pPr>
            <a:r>
              <a:rPr lang="en-US" sz="1800" dirty="0"/>
              <a:t>				};</a:t>
            </a:r>
          </a:p>
          <a:p>
            <a:pPr marL="0" indent="0">
              <a:buNone/>
            </a:pPr>
            <a:r>
              <a:rPr lang="en-US" sz="1800" dirty="0"/>
              <a:t>                  alert(</a:t>
            </a:r>
            <a:r>
              <a:rPr lang="en-US" sz="1800" dirty="0" err="1"/>
              <a:t>object.getNameFunc</a:t>
            </a:r>
            <a:r>
              <a:rPr lang="en-US" sz="1800" dirty="0"/>
              <a:t>()()); </a:t>
            </a:r>
          </a:p>
          <a:p>
            <a:pPr marL="0" indent="0">
              <a:buNone/>
            </a:pPr>
            <a:r>
              <a:rPr lang="en-US" sz="1800" dirty="0"/>
              <a:t>                //”The Window” (global name variable)</a:t>
            </a:r>
          </a:p>
        </p:txBody>
      </p:sp>
      <p:sp>
        <p:nvSpPr>
          <p:cNvPr id="11" name="Content Placeholder 10"/>
          <p:cNvSpPr>
            <a:spLocks noGrp="1"/>
          </p:cNvSpPr>
          <p:nvPr>
            <p:ph sz="quarter" idx="4"/>
          </p:nvPr>
        </p:nvSpPr>
        <p:spPr>
          <a:xfrm>
            <a:off x="5901802" y="1842550"/>
            <a:ext cx="6096000" cy="4828361"/>
          </a:xfrm>
        </p:spPr>
        <p:txBody>
          <a:bodyPr>
            <a:normAutofit/>
          </a:bodyPr>
          <a:lstStyle/>
          <a:p>
            <a:pPr marL="0" indent="0">
              <a:buNone/>
            </a:pPr>
            <a:r>
              <a:rPr lang="en-US" sz="1800" b="1" dirty="0"/>
              <a:t>Example :</a:t>
            </a:r>
            <a:endParaRPr lang="en-US" sz="1800" dirty="0"/>
          </a:p>
          <a:p>
            <a:pPr marL="0" indent="0">
              <a:buNone/>
            </a:pPr>
            <a:r>
              <a:rPr lang="en-US" sz="1800" dirty="0"/>
              <a:t>	var name = “The Window”;</a:t>
            </a:r>
          </a:p>
          <a:p>
            <a:pPr marL="0" indent="0">
              <a:buNone/>
            </a:pPr>
            <a:r>
              <a:rPr lang="en-US" sz="1800" dirty="0"/>
              <a:t>	   var object = {</a:t>
            </a:r>
          </a:p>
          <a:p>
            <a:pPr marL="0" indent="0">
              <a:buNone/>
            </a:pPr>
            <a:r>
              <a:rPr lang="en-US" sz="1800" dirty="0"/>
              <a:t>	   name : “My Object”,</a:t>
            </a:r>
          </a:p>
          <a:p>
            <a:pPr marL="0" indent="0">
              <a:buNone/>
            </a:pPr>
            <a:r>
              <a:rPr lang="en-US" sz="1800" dirty="0"/>
              <a:t>	   </a:t>
            </a:r>
            <a:r>
              <a:rPr lang="en-US" sz="1800" dirty="0" err="1"/>
              <a:t>getNameFunc</a:t>
            </a:r>
            <a:r>
              <a:rPr lang="en-US" sz="1800" dirty="0"/>
              <a:t> : function(){</a:t>
            </a:r>
          </a:p>
          <a:p>
            <a:pPr marL="0" indent="0">
              <a:buNone/>
            </a:pPr>
            <a:r>
              <a:rPr lang="en-US" sz="1800" b="1" dirty="0"/>
              <a:t>                      var that = this;</a:t>
            </a:r>
          </a:p>
          <a:p>
            <a:pPr marL="0" indent="0">
              <a:buNone/>
            </a:pPr>
            <a:r>
              <a:rPr lang="en-US" sz="1800" dirty="0"/>
              <a:t>                      return function(){</a:t>
            </a:r>
          </a:p>
          <a:p>
            <a:pPr marL="0" indent="0">
              <a:buNone/>
            </a:pPr>
            <a:r>
              <a:rPr lang="en-US" sz="1800" b="1" dirty="0"/>
              <a:t>                               return that.name;</a:t>
            </a:r>
            <a:r>
              <a:rPr lang="en-US" sz="1800" dirty="0"/>
              <a:t>};</a:t>
            </a:r>
          </a:p>
          <a:p>
            <a:pPr marL="0" indent="0">
              <a:buNone/>
            </a:pPr>
            <a:r>
              <a:rPr lang="en-US" sz="1800" dirty="0"/>
              <a:t>                                                         }</a:t>
            </a:r>
          </a:p>
          <a:p>
            <a:pPr marL="0" indent="0">
              <a:buNone/>
            </a:pPr>
            <a:r>
              <a:rPr lang="en-US" sz="1800" dirty="0"/>
              <a:t>                                            };</a:t>
            </a:r>
          </a:p>
          <a:p>
            <a:pPr marL="0" indent="0">
              <a:buNone/>
            </a:pPr>
            <a:r>
              <a:rPr lang="en-US" sz="1800" dirty="0"/>
              <a:t>                    alert(</a:t>
            </a:r>
            <a:r>
              <a:rPr lang="en-US" sz="1800" dirty="0" err="1"/>
              <a:t>object.getNameFunc</a:t>
            </a:r>
            <a:r>
              <a:rPr lang="en-US" sz="1800" dirty="0"/>
              <a:t>()()); //”My Object”</a:t>
            </a:r>
          </a:p>
          <a:p>
            <a:pPr marL="0" indent="0">
              <a:buNone/>
            </a:pPr>
            <a:r>
              <a:rPr lang="en-US" sz="1800" b="1" dirty="0"/>
              <a:t>         //</a:t>
            </a:r>
            <a:r>
              <a:rPr lang="en-US" sz="1800" dirty="0"/>
              <a:t>inner function can’t directly access from outer function</a:t>
            </a:r>
          </a:p>
          <a:p>
            <a:endParaRPr lang="en-US" dirty="0"/>
          </a:p>
          <a:p>
            <a:pPr marL="0" indent="0">
              <a:buNone/>
            </a:pPr>
            <a:endParaRPr lang="en-US" dirty="0"/>
          </a:p>
        </p:txBody>
      </p:sp>
    </p:spTree>
    <p:extLst>
      <p:ext uri="{BB962C8B-B14F-4D97-AF65-F5344CB8AC3E}">
        <p14:creationId xmlns:p14="http://schemas.microsoft.com/office/powerpoint/2010/main" val="5123319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16093" y="1290034"/>
            <a:ext cx="11178862" cy="5138670"/>
          </a:xfrm>
        </p:spPr>
        <p:txBody>
          <a:bodyPr/>
          <a:lstStyle/>
          <a:p>
            <a:pPr marL="0" indent="0">
              <a:buNone/>
            </a:pPr>
            <a:r>
              <a:rPr lang="en-US" dirty="0"/>
              <a:t>Consider the following modification to the previous example:</a:t>
            </a:r>
          </a:p>
          <a:p>
            <a:pPr marL="0" indent="0">
              <a:buNone/>
            </a:pPr>
            <a:r>
              <a:rPr lang="en-US" dirty="0"/>
              <a:t>		var name = “The Window”;</a:t>
            </a:r>
          </a:p>
          <a:p>
            <a:pPr marL="0" indent="0">
              <a:buNone/>
            </a:pPr>
            <a:r>
              <a:rPr lang="en-US" dirty="0"/>
              <a:t>		var object = {</a:t>
            </a:r>
          </a:p>
          <a:p>
            <a:pPr marL="0" indent="0">
              <a:buNone/>
            </a:pPr>
            <a:r>
              <a:rPr lang="en-US" dirty="0"/>
              <a:t>			name : “My Object”,</a:t>
            </a:r>
          </a:p>
          <a:p>
            <a:pPr marL="0" indent="0">
              <a:buNone/>
            </a:pPr>
            <a:r>
              <a:rPr lang="en-US" b="1" dirty="0"/>
              <a:t>			</a:t>
            </a:r>
            <a:r>
              <a:rPr lang="en-US" b="1" dirty="0" err="1"/>
              <a:t>getName</a:t>
            </a:r>
            <a:r>
              <a:rPr lang="en-US" b="1" dirty="0"/>
              <a:t>: function(){</a:t>
            </a:r>
          </a:p>
          <a:p>
            <a:pPr marL="0" indent="0">
              <a:buNone/>
            </a:pPr>
            <a:r>
              <a:rPr lang="en-US" b="1" dirty="0"/>
              <a:t>				return this.name;</a:t>
            </a:r>
          </a:p>
          <a:p>
            <a:pPr marL="0" indent="0">
              <a:buNone/>
            </a:pPr>
            <a:r>
              <a:rPr lang="en-US" b="1" dirty="0"/>
              <a:t>					        }</a:t>
            </a:r>
          </a:p>
          <a:p>
            <a:pPr marL="0" indent="0">
              <a:buNone/>
            </a:pPr>
            <a:r>
              <a:rPr lang="en-US" dirty="0"/>
              <a:t>				};</a:t>
            </a:r>
          </a:p>
          <a:p>
            <a:pPr marL="0" indent="0">
              <a:buNone/>
            </a:pPr>
            <a:r>
              <a:rPr lang="en-US" dirty="0"/>
              <a:t>		</a:t>
            </a:r>
            <a:r>
              <a:rPr lang="en-US" dirty="0" err="1"/>
              <a:t>object.getName</a:t>
            </a:r>
            <a:r>
              <a:rPr lang="en-US" dirty="0"/>
              <a:t>(); //”My Object” (this.name)</a:t>
            </a:r>
          </a:p>
          <a:p>
            <a:pPr marL="0" indent="0">
              <a:buNone/>
            </a:pPr>
            <a:r>
              <a:rPr lang="en-US" dirty="0"/>
              <a:t>		(</a:t>
            </a:r>
            <a:r>
              <a:rPr lang="en-US" dirty="0" err="1"/>
              <a:t>object.getName</a:t>
            </a:r>
            <a:r>
              <a:rPr lang="en-US" dirty="0"/>
              <a:t>)(); //”My Object” (object.name)</a:t>
            </a:r>
          </a:p>
          <a:p>
            <a:pPr marL="0" indent="0">
              <a:buNone/>
            </a:pPr>
            <a:r>
              <a:rPr lang="en-US" dirty="0"/>
              <a:t>		(</a:t>
            </a:r>
            <a:r>
              <a:rPr lang="en-US" dirty="0" err="1"/>
              <a:t>object.getName</a:t>
            </a:r>
            <a:r>
              <a:rPr lang="en-US" dirty="0"/>
              <a:t> = </a:t>
            </a:r>
            <a:r>
              <a:rPr lang="en-US" dirty="0" err="1"/>
              <a:t>object.getName</a:t>
            </a:r>
            <a:r>
              <a:rPr lang="en-US" dirty="0"/>
              <a:t>)(); </a:t>
            </a:r>
          </a:p>
          <a:p>
            <a:pPr marL="0" indent="0">
              <a:lnSpc>
                <a:spcPct val="100000"/>
              </a:lnSpc>
              <a:buNone/>
            </a:pPr>
            <a:r>
              <a:rPr lang="en-US" dirty="0"/>
              <a:t>//”The Window” (the value of this assignment expression is the function itself, the this value is not maintained, and “The Window” is returned)</a:t>
            </a:r>
          </a:p>
        </p:txBody>
      </p:sp>
      <p:sp>
        <p:nvSpPr>
          <p:cNvPr id="7" name="Title 6"/>
          <p:cNvSpPr>
            <a:spLocks noGrp="1"/>
          </p:cNvSpPr>
          <p:nvPr>
            <p:ph type="title"/>
          </p:nvPr>
        </p:nvSpPr>
        <p:spPr/>
        <p:txBody>
          <a:bodyPr/>
          <a:lstStyle/>
          <a:p>
            <a:r>
              <a:rPr lang="en-US" dirty="0"/>
              <a:t>The this Object (Cont’d)</a:t>
            </a:r>
          </a:p>
        </p:txBody>
      </p:sp>
    </p:spTree>
    <p:extLst>
      <p:ext uri="{BB962C8B-B14F-4D97-AF65-F5344CB8AC3E}">
        <p14:creationId xmlns:p14="http://schemas.microsoft.com/office/powerpoint/2010/main" val="13571697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99404" y="1209857"/>
            <a:ext cx="10993192" cy="4657256"/>
          </a:xfrm>
        </p:spPr>
        <p:txBody>
          <a:bodyPr/>
          <a:lstStyle/>
          <a:p>
            <a:r>
              <a:rPr lang="en-US" dirty="0"/>
              <a:t>JavaScript has no concept of private members; all object properties are public.</a:t>
            </a:r>
          </a:p>
          <a:p>
            <a:r>
              <a:rPr lang="en-US" dirty="0"/>
              <a:t>Any variable defined inside a function is considered private.</a:t>
            </a:r>
          </a:p>
          <a:p>
            <a:pPr marL="0" indent="0">
              <a:buNone/>
            </a:pPr>
            <a:r>
              <a:rPr lang="en-US" dirty="0"/>
              <a:t>	function add(num1, num2){</a:t>
            </a:r>
          </a:p>
          <a:p>
            <a:pPr marL="0" indent="0">
              <a:buNone/>
            </a:pPr>
            <a:r>
              <a:rPr lang="en-US" dirty="0"/>
              <a:t>		var sum = num1 + num2;</a:t>
            </a:r>
          </a:p>
          <a:p>
            <a:pPr marL="0" indent="0">
              <a:buNone/>
            </a:pPr>
            <a:r>
              <a:rPr lang="en-US" dirty="0"/>
              <a:t>			return sum;</a:t>
            </a:r>
          </a:p>
          <a:p>
            <a:pPr marL="0" indent="0">
              <a:buNone/>
            </a:pPr>
            <a:r>
              <a:rPr lang="en-US" dirty="0"/>
              <a:t>				} //three private variables: num1, num2, and sum</a:t>
            </a:r>
          </a:p>
          <a:p>
            <a:r>
              <a:rPr lang="en-US" b="1" dirty="0"/>
              <a:t>A privileged method </a:t>
            </a:r>
            <a:r>
              <a:rPr lang="en-US" dirty="0"/>
              <a:t>is a public method that has access to private variables and/or private functions.</a:t>
            </a:r>
          </a:p>
          <a:p>
            <a:r>
              <a:rPr lang="en-US" dirty="0"/>
              <a:t>There are two ways to create privileged methods on objects. </a:t>
            </a:r>
          </a:p>
          <a:p>
            <a:endParaRPr lang="en-US" dirty="0"/>
          </a:p>
        </p:txBody>
      </p:sp>
      <p:sp>
        <p:nvSpPr>
          <p:cNvPr id="7" name="Title 6"/>
          <p:cNvSpPr>
            <a:spLocks noGrp="1"/>
          </p:cNvSpPr>
          <p:nvPr>
            <p:ph type="title"/>
          </p:nvPr>
        </p:nvSpPr>
        <p:spPr/>
        <p:txBody>
          <a:bodyPr/>
          <a:lstStyle/>
          <a:p>
            <a:r>
              <a:rPr lang="en-US" dirty="0"/>
              <a:t>Private Variables</a:t>
            </a:r>
          </a:p>
        </p:txBody>
      </p:sp>
    </p:spTree>
    <p:extLst>
      <p:ext uri="{BB962C8B-B14F-4D97-AF65-F5344CB8AC3E}">
        <p14:creationId xmlns:p14="http://schemas.microsoft.com/office/powerpoint/2010/main" val="20883018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Private Variables (Cont’d)</a:t>
            </a:r>
          </a:p>
        </p:txBody>
      </p:sp>
      <p:sp>
        <p:nvSpPr>
          <p:cNvPr id="5" name="Content Placeholder 4"/>
          <p:cNvSpPr>
            <a:spLocks noGrp="1"/>
          </p:cNvSpPr>
          <p:nvPr>
            <p:ph sz="half" idx="2"/>
          </p:nvPr>
        </p:nvSpPr>
        <p:spPr>
          <a:xfrm>
            <a:off x="6289964" y="1420154"/>
            <a:ext cx="5638019" cy="5285445"/>
          </a:xfrm>
        </p:spPr>
        <p:txBody>
          <a:bodyPr>
            <a:normAutofit/>
          </a:bodyPr>
          <a:lstStyle/>
          <a:p>
            <a:pPr marL="0" indent="0">
              <a:buNone/>
            </a:pPr>
            <a:r>
              <a:rPr lang="en-US" b="1" dirty="0"/>
              <a:t>Example :</a:t>
            </a:r>
          </a:p>
          <a:p>
            <a:pPr marL="0" indent="0">
              <a:buNone/>
            </a:pPr>
            <a:r>
              <a:rPr lang="en-US" dirty="0"/>
              <a:t>	function </a:t>
            </a:r>
            <a:r>
              <a:rPr lang="en-US" dirty="0" err="1"/>
              <a:t>MyObject</a:t>
            </a:r>
            <a:r>
              <a:rPr lang="en-US" dirty="0"/>
              <a:t>(){</a:t>
            </a:r>
          </a:p>
          <a:p>
            <a:pPr marL="0" indent="0">
              <a:buNone/>
            </a:pPr>
            <a:r>
              <a:rPr lang="en-US" dirty="0"/>
              <a:t>             //private variables and functions</a:t>
            </a:r>
          </a:p>
          <a:p>
            <a:pPr marL="0" indent="0">
              <a:buNone/>
            </a:pPr>
            <a:r>
              <a:rPr lang="en-US" dirty="0"/>
              <a:t>              var </a:t>
            </a:r>
            <a:r>
              <a:rPr lang="en-US" dirty="0" err="1"/>
              <a:t>privateVariable</a:t>
            </a:r>
            <a:r>
              <a:rPr lang="en-US" dirty="0"/>
              <a:t> = 10;</a:t>
            </a:r>
          </a:p>
          <a:p>
            <a:pPr marL="0" indent="0">
              <a:buNone/>
            </a:pPr>
            <a:r>
              <a:rPr lang="en-US" dirty="0"/>
              <a:t>              function </a:t>
            </a:r>
            <a:r>
              <a:rPr lang="en-US" dirty="0" err="1"/>
              <a:t>privateFunction</a:t>
            </a:r>
            <a:r>
              <a:rPr lang="en-US" dirty="0"/>
              <a:t>(){</a:t>
            </a:r>
          </a:p>
          <a:p>
            <a:pPr marL="0" indent="0">
              <a:buNone/>
            </a:pPr>
            <a:r>
              <a:rPr lang="en-US" dirty="0"/>
              <a:t>                      return false;</a:t>
            </a:r>
          </a:p>
          <a:p>
            <a:pPr marL="0" indent="0">
              <a:buNone/>
            </a:pPr>
            <a:r>
              <a:rPr lang="en-US" dirty="0"/>
              <a:t>                                                    }</a:t>
            </a:r>
          </a:p>
          <a:p>
            <a:pPr marL="0" indent="0">
              <a:buNone/>
            </a:pPr>
            <a:r>
              <a:rPr lang="en-US" dirty="0"/>
              <a:t>            //privileged methods</a:t>
            </a:r>
          </a:p>
          <a:p>
            <a:pPr marL="0" indent="0">
              <a:buNone/>
            </a:pPr>
            <a:r>
              <a:rPr lang="en-US" dirty="0"/>
              <a:t>               </a:t>
            </a:r>
            <a:r>
              <a:rPr lang="en-US" dirty="0" err="1"/>
              <a:t>this.publicMethod</a:t>
            </a:r>
            <a:r>
              <a:rPr lang="en-US" dirty="0"/>
              <a:t> = function (){</a:t>
            </a:r>
          </a:p>
          <a:p>
            <a:pPr marL="0" indent="0">
              <a:buNone/>
            </a:pPr>
            <a:r>
              <a:rPr lang="en-US" dirty="0"/>
              <a:t>                       </a:t>
            </a:r>
            <a:r>
              <a:rPr lang="en-US" dirty="0" err="1"/>
              <a:t>privateVariable</a:t>
            </a:r>
            <a:r>
              <a:rPr lang="en-US" dirty="0"/>
              <a:t>++;</a:t>
            </a:r>
          </a:p>
          <a:p>
            <a:pPr marL="0" indent="0">
              <a:buNone/>
            </a:pPr>
            <a:r>
              <a:rPr lang="en-US" dirty="0"/>
              <a:t>                       return </a:t>
            </a:r>
            <a:r>
              <a:rPr lang="en-US" dirty="0" err="1"/>
              <a:t>privateFunction</a:t>
            </a:r>
            <a:r>
              <a:rPr lang="en-US" dirty="0"/>
              <a:t>();</a:t>
            </a:r>
          </a:p>
          <a:p>
            <a:pPr marL="0" indent="0">
              <a:buNone/>
            </a:pPr>
            <a:r>
              <a:rPr lang="en-US" dirty="0"/>
              <a:t>                                                         };</a:t>
            </a:r>
          </a:p>
          <a:p>
            <a:pPr marL="0" indent="0">
              <a:buNone/>
            </a:pPr>
            <a:r>
              <a:rPr lang="en-US" dirty="0"/>
              <a:t>                                                     }</a:t>
            </a:r>
          </a:p>
          <a:p>
            <a:endParaRPr lang="en-US" dirty="0"/>
          </a:p>
        </p:txBody>
      </p:sp>
      <p:sp>
        <p:nvSpPr>
          <p:cNvPr id="7" name="Content Placeholder 6"/>
          <p:cNvSpPr>
            <a:spLocks noGrp="1"/>
          </p:cNvSpPr>
          <p:nvPr>
            <p:ph sz="quarter" idx="4"/>
          </p:nvPr>
        </p:nvSpPr>
        <p:spPr>
          <a:xfrm>
            <a:off x="522668" y="1420742"/>
            <a:ext cx="5537916" cy="5035476"/>
          </a:xfrm>
        </p:spPr>
        <p:txBody>
          <a:bodyPr>
            <a:normAutofit/>
          </a:bodyPr>
          <a:lstStyle/>
          <a:p>
            <a:pPr algn="just"/>
            <a:r>
              <a:rPr lang="en-US" dirty="0"/>
              <a:t>This pattern defines all private variables and functions inside the constructor. </a:t>
            </a:r>
          </a:p>
          <a:p>
            <a:pPr algn="just"/>
            <a:r>
              <a:rPr lang="en-US" dirty="0"/>
              <a:t>The privileged methods can be created to access those private members.</a:t>
            </a:r>
          </a:p>
          <a:p>
            <a:pPr algn="just"/>
            <a:r>
              <a:rPr lang="en-US" dirty="0"/>
              <a:t>The privileged methods, when defined in the constructor, become closures with full access to all variables and functions defined inside the constructor’s scope.</a:t>
            </a:r>
          </a:p>
          <a:p>
            <a:pPr algn="just"/>
            <a:r>
              <a:rPr lang="en-US" dirty="0"/>
              <a:t>In this example, the variable </a:t>
            </a:r>
            <a:r>
              <a:rPr lang="en-US" dirty="0" err="1"/>
              <a:t>privateVariable</a:t>
            </a:r>
            <a:r>
              <a:rPr lang="en-US" dirty="0"/>
              <a:t> and the function </a:t>
            </a:r>
            <a:r>
              <a:rPr lang="en-US" dirty="0" err="1"/>
              <a:t>privateFunction</a:t>
            </a:r>
            <a:r>
              <a:rPr lang="en-US" dirty="0"/>
              <a:t>() are accessed only by </a:t>
            </a:r>
            <a:r>
              <a:rPr lang="en-US" dirty="0" err="1"/>
              <a:t>publicMethod</a:t>
            </a:r>
            <a:r>
              <a:rPr lang="en-US" dirty="0"/>
              <a:t>().</a:t>
            </a:r>
          </a:p>
          <a:p>
            <a:endParaRPr lang="en-US" dirty="0"/>
          </a:p>
        </p:txBody>
      </p:sp>
    </p:spTree>
    <p:extLst>
      <p:ext uri="{BB962C8B-B14F-4D97-AF65-F5344CB8AC3E}">
        <p14:creationId xmlns:p14="http://schemas.microsoft.com/office/powerpoint/2010/main" val="24105392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Private Variables</a:t>
            </a:r>
          </a:p>
        </p:txBody>
      </p:sp>
      <p:sp>
        <p:nvSpPr>
          <p:cNvPr id="4" name="Content Placeholder 3"/>
          <p:cNvSpPr>
            <a:spLocks noGrp="1"/>
          </p:cNvSpPr>
          <p:nvPr>
            <p:ph sz="half" idx="2"/>
          </p:nvPr>
        </p:nvSpPr>
        <p:spPr>
          <a:xfrm>
            <a:off x="6315607" y="1424809"/>
            <a:ext cx="5262815" cy="5185276"/>
          </a:xfrm>
        </p:spPr>
        <p:txBody>
          <a:bodyPr>
            <a:noAutofit/>
          </a:bodyPr>
          <a:lstStyle/>
          <a:p>
            <a:pPr marL="0" indent="0">
              <a:buNone/>
            </a:pPr>
            <a:r>
              <a:rPr lang="en-US" sz="1600" b="1" dirty="0"/>
              <a:t>Example : </a:t>
            </a:r>
          </a:p>
          <a:p>
            <a:pPr marL="0" indent="0">
              <a:buNone/>
            </a:pPr>
            <a:r>
              <a:rPr lang="en-US" sz="1600" dirty="0"/>
              <a:t>(function(){</a:t>
            </a:r>
          </a:p>
          <a:p>
            <a:pPr marL="0" indent="0">
              <a:buNone/>
            </a:pPr>
            <a:r>
              <a:rPr lang="en-US" sz="1600" dirty="0"/>
              <a:t>	//private variables and functions</a:t>
            </a:r>
          </a:p>
          <a:p>
            <a:pPr marL="0" indent="0">
              <a:buNone/>
            </a:pPr>
            <a:r>
              <a:rPr lang="en-US" sz="1600" dirty="0"/>
              <a:t>	 var </a:t>
            </a:r>
            <a:r>
              <a:rPr lang="en-US" sz="1600" dirty="0" err="1"/>
              <a:t>privateVariable</a:t>
            </a:r>
            <a:r>
              <a:rPr lang="en-US" sz="1600" dirty="0"/>
              <a:t> = 10;</a:t>
            </a:r>
          </a:p>
          <a:p>
            <a:pPr marL="0" indent="0">
              <a:buNone/>
            </a:pPr>
            <a:r>
              <a:rPr lang="en-US" sz="1600" dirty="0"/>
              <a:t>	 function </a:t>
            </a:r>
            <a:r>
              <a:rPr lang="en-US" sz="1600" dirty="0" err="1"/>
              <a:t>privateFunction</a:t>
            </a:r>
            <a:r>
              <a:rPr lang="en-US" sz="1600" dirty="0"/>
              <a:t>(){</a:t>
            </a:r>
          </a:p>
          <a:p>
            <a:pPr marL="0" indent="0">
              <a:buNone/>
            </a:pPr>
            <a:r>
              <a:rPr lang="en-US" sz="1600" dirty="0"/>
              <a:t>                          return false;  }</a:t>
            </a:r>
          </a:p>
          <a:p>
            <a:pPr marL="0" indent="0">
              <a:buNone/>
            </a:pPr>
            <a:r>
              <a:rPr lang="en-US" sz="1600" dirty="0"/>
              <a:t>              //constructor</a:t>
            </a:r>
          </a:p>
          <a:p>
            <a:pPr marL="0" indent="0">
              <a:buNone/>
            </a:pPr>
            <a:r>
              <a:rPr lang="en-US" sz="1600" dirty="0"/>
              <a:t>              </a:t>
            </a:r>
            <a:r>
              <a:rPr lang="en-US" sz="1600" dirty="0" err="1"/>
              <a:t>MyObject</a:t>
            </a:r>
            <a:r>
              <a:rPr lang="en-US" sz="1600" dirty="0"/>
              <a:t> = function(){</a:t>
            </a:r>
          </a:p>
          <a:p>
            <a:pPr marL="0" indent="0">
              <a:buNone/>
            </a:pPr>
            <a:r>
              <a:rPr lang="en-US" sz="1600" dirty="0"/>
              <a:t>               };</a:t>
            </a:r>
          </a:p>
          <a:p>
            <a:pPr marL="0" indent="0">
              <a:buNone/>
            </a:pPr>
            <a:r>
              <a:rPr lang="en-US" sz="1600" dirty="0"/>
              <a:t>               //public and privileged methods</a:t>
            </a:r>
          </a:p>
          <a:p>
            <a:pPr marL="0" indent="0">
              <a:buNone/>
            </a:pPr>
            <a:r>
              <a:rPr lang="en-US" sz="1600" dirty="0"/>
              <a:t> </a:t>
            </a:r>
            <a:r>
              <a:rPr lang="en-US" sz="1600" dirty="0" err="1"/>
              <a:t>MyObject.prototype.publicMethod</a:t>
            </a:r>
            <a:r>
              <a:rPr lang="en-US" sz="1600" dirty="0"/>
              <a:t> = function(){</a:t>
            </a:r>
          </a:p>
          <a:p>
            <a:pPr marL="0" indent="0">
              <a:buNone/>
            </a:pPr>
            <a:r>
              <a:rPr lang="en-US" sz="1600" dirty="0"/>
              <a:t>                          </a:t>
            </a:r>
            <a:r>
              <a:rPr lang="en-US" sz="1600" dirty="0" err="1"/>
              <a:t>privateVariable</a:t>
            </a:r>
            <a:r>
              <a:rPr lang="en-US" sz="1600" dirty="0"/>
              <a:t>++;</a:t>
            </a:r>
          </a:p>
          <a:p>
            <a:pPr marL="0" indent="0">
              <a:buNone/>
            </a:pPr>
            <a:r>
              <a:rPr lang="en-US" sz="1600" dirty="0"/>
              <a:t>                          return </a:t>
            </a:r>
            <a:r>
              <a:rPr lang="en-US" sz="1600" dirty="0" err="1"/>
              <a:t>privateFunction</a:t>
            </a:r>
            <a:r>
              <a:rPr lang="en-US" sz="1600" dirty="0"/>
              <a:t>();</a:t>
            </a:r>
          </a:p>
          <a:p>
            <a:pPr marL="0" indent="0">
              <a:buNone/>
            </a:pPr>
            <a:r>
              <a:rPr lang="en-US" sz="1600" dirty="0"/>
              <a:t>              };</a:t>
            </a:r>
          </a:p>
          <a:p>
            <a:pPr marL="0" indent="0">
              <a:buNone/>
            </a:pPr>
            <a:r>
              <a:rPr lang="en-US" sz="1600" dirty="0"/>
              <a:t>     })();</a:t>
            </a:r>
          </a:p>
        </p:txBody>
      </p:sp>
      <p:sp>
        <p:nvSpPr>
          <p:cNvPr id="6" name="Content Placeholder 5"/>
          <p:cNvSpPr>
            <a:spLocks noGrp="1"/>
          </p:cNvSpPr>
          <p:nvPr>
            <p:ph sz="quarter" idx="4"/>
          </p:nvPr>
        </p:nvSpPr>
        <p:spPr>
          <a:xfrm>
            <a:off x="613578" y="1424809"/>
            <a:ext cx="5369673" cy="4948282"/>
          </a:xfrm>
        </p:spPr>
        <p:txBody>
          <a:bodyPr>
            <a:normAutofit/>
          </a:bodyPr>
          <a:lstStyle/>
          <a:p>
            <a:pPr algn="just"/>
            <a:r>
              <a:rPr lang="en-US" sz="1800" b="0" dirty="0"/>
              <a:t>Privileged methods can also be created by using a private scope to define the private variables or functions.</a:t>
            </a:r>
          </a:p>
          <a:p>
            <a:pPr marL="0" indent="0" algn="just">
              <a:buNone/>
            </a:pPr>
            <a:r>
              <a:rPr lang="en-US" sz="1800" dirty="0"/>
              <a:t>Example explanation :</a:t>
            </a:r>
          </a:p>
          <a:p>
            <a:pPr algn="just"/>
            <a:r>
              <a:rPr lang="en-US" sz="1800" dirty="0"/>
              <a:t>In this pattern, a private scope is created to enclose the constructor and its methods. </a:t>
            </a:r>
          </a:p>
          <a:p>
            <a:pPr algn="just"/>
            <a:r>
              <a:rPr lang="en-US" sz="1800" dirty="0"/>
              <a:t>The private variables and functions are defined first, followed by the constructor and the public methods.</a:t>
            </a:r>
          </a:p>
          <a:p>
            <a:pPr algn="just"/>
            <a:r>
              <a:rPr lang="en-US" sz="1800" dirty="0"/>
              <a:t>Public methods are defined on the prototype, as in the typical prototype pattern. </a:t>
            </a:r>
          </a:p>
          <a:p>
            <a:pPr algn="just"/>
            <a:r>
              <a:rPr lang="en-US" sz="1800" dirty="0"/>
              <a:t>Note that this pattern defines the constructor by using a function expression.</a:t>
            </a:r>
            <a:endParaRPr lang="en-US" dirty="0"/>
          </a:p>
        </p:txBody>
      </p:sp>
    </p:spTree>
    <p:extLst>
      <p:ext uri="{BB962C8B-B14F-4D97-AF65-F5344CB8AC3E}">
        <p14:creationId xmlns:p14="http://schemas.microsoft.com/office/powerpoint/2010/main" val="146453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49300" y="1364672"/>
            <a:ext cx="10366510" cy="4825999"/>
          </a:xfrm>
        </p:spPr>
        <p:txBody>
          <a:bodyPr/>
          <a:lstStyle/>
          <a:p>
            <a:pPr marL="342900" indent="-342900" algn="just">
              <a:buFont typeface="Arial" panose="020B0604020202020204" pitchFamily="34" charset="0"/>
              <a:buChar char="•"/>
            </a:pPr>
            <a:r>
              <a:rPr lang="en-US" dirty="0"/>
              <a:t>Statements in </a:t>
            </a:r>
            <a:r>
              <a:rPr lang="en-US" dirty="0" err="1"/>
              <a:t>ECMAScript</a:t>
            </a:r>
            <a:r>
              <a:rPr lang="en-US" dirty="0"/>
              <a:t> are terminated by a </a:t>
            </a:r>
            <a:r>
              <a:rPr lang="en-US" b="1" dirty="0"/>
              <a:t>semicolon</a:t>
            </a:r>
            <a:r>
              <a:rPr lang="en-US" dirty="0"/>
              <a:t>, as in the following examples: </a:t>
            </a:r>
          </a:p>
          <a:p>
            <a:pPr marL="400050" lvl="1" algn="just"/>
            <a:r>
              <a:rPr lang="en-US" dirty="0">
                <a:solidFill>
                  <a:schemeClr val="tx1"/>
                </a:solidFill>
              </a:rPr>
              <a:t>				var num = 100 ;</a:t>
            </a:r>
          </a:p>
          <a:p>
            <a:pPr marL="400050" lvl="1" algn="just"/>
            <a:r>
              <a:rPr lang="en-US" dirty="0">
                <a:solidFill>
                  <a:schemeClr val="tx1"/>
                </a:solidFill>
              </a:rPr>
              <a:t>				alert(num); </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Multiple statements can be combined into a code block with </a:t>
            </a:r>
            <a:r>
              <a:rPr lang="en-US" b="1" dirty="0"/>
              <a:t>left curly brace ({) </a:t>
            </a:r>
            <a:r>
              <a:rPr lang="en-US" dirty="0"/>
              <a:t>and ending with a </a:t>
            </a:r>
            <a:r>
              <a:rPr lang="en-US" b="1" dirty="0"/>
              <a:t>right curly brace (})</a:t>
            </a:r>
            <a:r>
              <a:rPr lang="en-US" dirty="0"/>
              <a:t>:</a:t>
            </a:r>
          </a:p>
          <a:p>
            <a:pPr marL="400050" lvl="1" algn="just"/>
            <a:r>
              <a:rPr lang="en-US" dirty="0">
                <a:solidFill>
                  <a:schemeClr val="tx1"/>
                </a:solidFill>
              </a:rPr>
              <a:t>				 if (test){ </a:t>
            </a:r>
          </a:p>
          <a:p>
            <a:pPr marL="400050" lvl="1" algn="just"/>
            <a:r>
              <a:rPr lang="en-US" dirty="0">
                <a:solidFill>
                  <a:schemeClr val="tx1"/>
                </a:solidFill>
              </a:rPr>
              <a:t>					test = false; </a:t>
            </a:r>
          </a:p>
          <a:p>
            <a:pPr marL="400050" lvl="1" algn="just"/>
            <a:r>
              <a:rPr lang="en-US" dirty="0">
                <a:solidFill>
                  <a:schemeClr val="tx1"/>
                </a:solidFill>
              </a:rPr>
              <a:t>					alert(test); </a:t>
            </a:r>
          </a:p>
          <a:p>
            <a:pPr marL="400050" lvl="1" algn="just"/>
            <a:r>
              <a:rPr lang="en-US" dirty="0">
                <a:solidFill>
                  <a:schemeClr val="tx1"/>
                </a:solidFill>
              </a:rPr>
              <a:t>					}</a:t>
            </a:r>
          </a:p>
          <a:p>
            <a:endParaRPr lang="en-US" dirty="0"/>
          </a:p>
        </p:txBody>
      </p:sp>
      <p:sp>
        <p:nvSpPr>
          <p:cNvPr id="3" name="Title 2"/>
          <p:cNvSpPr>
            <a:spLocks noGrp="1"/>
          </p:cNvSpPr>
          <p:nvPr>
            <p:ph type="title"/>
          </p:nvPr>
        </p:nvSpPr>
        <p:spPr/>
        <p:txBody>
          <a:bodyPr/>
          <a:lstStyle/>
          <a:p>
            <a:r>
              <a:rPr lang="en-US" dirty="0"/>
              <a:t>Statements</a:t>
            </a:r>
          </a:p>
        </p:txBody>
      </p:sp>
    </p:spTree>
    <p:extLst>
      <p:ext uri="{BB962C8B-B14F-4D97-AF65-F5344CB8AC3E}">
        <p14:creationId xmlns:p14="http://schemas.microsoft.com/office/powerpoint/2010/main" val="10924460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98763" y="1249167"/>
            <a:ext cx="6123709" cy="3627633"/>
          </a:xfrm>
        </p:spPr>
        <p:txBody>
          <a:bodyPr>
            <a:noAutofit/>
          </a:bodyPr>
          <a:lstStyle/>
          <a:p>
            <a:pPr algn="just"/>
            <a:r>
              <a:rPr lang="en-US" sz="1700" b="0" dirty="0"/>
              <a:t>The privileged method always holds a reference to the containing scope. </a:t>
            </a:r>
          </a:p>
          <a:p>
            <a:pPr marL="0" indent="0" algn="just">
              <a:buNone/>
            </a:pPr>
            <a:r>
              <a:rPr lang="en-US" sz="1700" dirty="0"/>
              <a:t>Example explanation :</a:t>
            </a:r>
          </a:p>
          <a:p>
            <a:pPr algn="just"/>
            <a:r>
              <a:rPr lang="en-US" sz="1700" dirty="0"/>
              <a:t>The Person constructor in this example has access to the private variable name, as do the </a:t>
            </a:r>
            <a:r>
              <a:rPr lang="en-US" sz="1700" dirty="0" err="1"/>
              <a:t>getName</a:t>
            </a:r>
            <a:r>
              <a:rPr lang="en-US" sz="1700" dirty="0"/>
              <a:t>() and </a:t>
            </a:r>
            <a:r>
              <a:rPr lang="en-US" sz="1700" dirty="0" err="1"/>
              <a:t>setName</a:t>
            </a:r>
            <a:r>
              <a:rPr lang="en-US" sz="1700" dirty="0"/>
              <a:t>() methods. </a:t>
            </a:r>
          </a:p>
          <a:p>
            <a:pPr algn="just"/>
            <a:r>
              <a:rPr lang="en-US" sz="1700" dirty="0"/>
              <a:t>Using this pattern, the name variable becomes static and will be used among all instances. </a:t>
            </a:r>
          </a:p>
          <a:p>
            <a:pPr algn="just"/>
            <a:r>
              <a:rPr lang="en-US" sz="1700" dirty="0"/>
              <a:t>This means calling </a:t>
            </a:r>
            <a:r>
              <a:rPr lang="en-US" sz="1700" dirty="0" err="1"/>
              <a:t>setName</a:t>
            </a:r>
            <a:r>
              <a:rPr lang="en-US" sz="1700" dirty="0"/>
              <a:t>() on one instance affects all other instances. </a:t>
            </a:r>
          </a:p>
          <a:p>
            <a:pPr algn="just"/>
            <a:r>
              <a:rPr lang="en-US" sz="1700" dirty="0"/>
              <a:t>Calling </a:t>
            </a:r>
            <a:r>
              <a:rPr lang="en-US" sz="1700" dirty="0" err="1"/>
              <a:t>setName</a:t>
            </a:r>
            <a:r>
              <a:rPr lang="en-US" sz="1700" dirty="0"/>
              <a:t>() or creating a new Person instance sets the name variable to a new value. </a:t>
            </a:r>
          </a:p>
          <a:p>
            <a:pPr algn="just"/>
            <a:r>
              <a:rPr lang="en-US" sz="1700" dirty="0"/>
              <a:t>This causes all instances to return the sam</a:t>
            </a:r>
            <a:r>
              <a:rPr lang="en-US" sz="1800" dirty="0"/>
              <a:t>e value.</a:t>
            </a:r>
          </a:p>
        </p:txBody>
      </p:sp>
      <p:sp>
        <p:nvSpPr>
          <p:cNvPr id="7" name="Title 6"/>
          <p:cNvSpPr>
            <a:spLocks noGrp="1"/>
          </p:cNvSpPr>
          <p:nvPr>
            <p:ph type="title"/>
          </p:nvPr>
        </p:nvSpPr>
        <p:spPr/>
        <p:txBody>
          <a:bodyPr/>
          <a:lstStyle/>
          <a:p>
            <a:r>
              <a:rPr lang="en-US" dirty="0"/>
              <a:t>Static Private Variables (Cont’d)</a:t>
            </a:r>
          </a:p>
        </p:txBody>
      </p:sp>
      <p:sp>
        <p:nvSpPr>
          <p:cNvPr id="4" name="Content Placeholder 1">
            <a:extLst>
              <a:ext uri="{FF2B5EF4-FFF2-40B4-BE49-F238E27FC236}">
                <a16:creationId xmlns:a16="http://schemas.microsoft.com/office/drawing/2014/main" id="{0CEF37ED-3FD4-1537-C995-DB9BDB1665B1}"/>
              </a:ext>
            </a:extLst>
          </p:cNvPr>
          <p:cNvSpPr txBox="1">
            <a:spLocks/>
          </p:cNvSpPr>
          <p:nvPr/>
        </p:nvSpPr>
        <p:spPr>
          <a:xfrm>
            <a:off x="6856692" y="1260762"/>
            <a:ext cx="5072076" cy="5569528"/>
          </a:xfrm>
          <a:prstGeom prst="rect">
            <a:avLst/>
          </a:prstGeom>
          <a:ln>
            <a:solidFill>
              <a:schemeClr val="accent5"/>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Example :</a:t>
            </a:r>
          </a:p>
          <a:p>
            <a:pPr marL="0" indent="0">
              <a:buFont typeface="Arial" panose="020B0604020202020204" pitchFamily="34" charset="0"/>
              <a:buNone/>
            </a:pPr>
            <a:r>
              <a:rPr lang="en-US" sz="1600" dirty="0"/>
              <a:t> (function(){</a:t>
            </a:r>
          </a:p>
          <a:p>
            <a:pPr marL="0" indent="0">
              <a:buFont typeface="Arial" panose="020B0604020202020204" pitchFamily="34" charset="0"/>
              <a:buNone/>
            </a:pPr>
            <a:r>
              <a:rPr lang="en-US" sz="1600" dirty="0"/>
              <a:t>     var name = “”;</a:t>
            </a:r>
          </a:p>
          <a:p>
            <a:pPr marL="0" indent="0">
              <a:buFont typeface="Arial" panose="020B0604020202020204" pitchFamily="34" charset="0"/>
              <a:buNone/>
            </a:pPr>
            <a:r>
              <a:rPr lang="en-US" sz="1600" dirty="0"/>
              <a:t>     Person = function(value){</a:t>
            </a:r>
          </a:p>
          <a:p>
            <a:pPr marL="0" indent="0">
              <a:buFont typeface="Arial" panose="020B0604020202020204" pitchFamily="34" charset="0"/>
              <a:buNone/>
            </a:pPr>
            <a:r>
              <a:rPr lang="en-US" sz="1600" dirty="0"/>
              <a:t>            name = value;</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a:t>
            </a:r>
            <a:r>
              <a:rPr lang="en-US" sz="1600" dirty="0" err="1"/>
              <a:t>Person.prototype.getName</a:t>
            </a:r>
            <a:r>
              <a:rPr lang="en-US" sz="1600" dirty="0"/>
              <a:t> = function(){</a:t>
            </a:r>
          </a:p>
          <a:p>
            <a:pPr marL="0" indent="0">
              <a:buFont typeface="Arial" panose="020B0604020202020204" pitchFamily="34" charset="0"/>
              <a:buNone/>
            </a:pPr>
            <a:r>
              <a:rPr lang="en-US" sz="1600" dirty="0"/>
              <a:t>           return name;</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a:t>
            </a:r>
            <a:r>
              <a:rPr lang="en-US" sz="1600" dirty="0" err="1"/>
              <a:t>Person.prototype.setName</a:t>
            </a:r>
            <a:r>
              <a:rPr lang="en-US" sz="1600" dirty="0"/>
              <a:t> = function (value){</a:t>
            </a:r>
          </a:p>
          <a:p>
            <a:pPr marL="0" indent="0">
              <a:buFont typeface="Arial" panose="020B0604020202020204" pitchFamily="34" charset="0"/>
              <a:buNone/>
            </a:pPr>
            <a:r>
              <a:rPr lang="en-US" sz="1600" dirty="0"/>
              <a:t>	name = value;</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var person1 = new Person(“Nicholas”);</a:t>
            </a:r>
          </a:p>
          <a:p>
            <a:pPr marL="0" indent="0">
              <a:buFont typeface="Arial" panose="020B0604020202020204" pitchFamily="34" charset="0"/>
              <a:buNone/>
            </a:pPr>
            <a:r>
              <a:rPr lang="en-US" sz="1600" dirty="0"/>
              <a:t>	alert(person1.getName()); 	//”Nicholas”</a:t>
            </a:r>
          </a:p>
          <a:p>
            <a:pPr marL="0" indent="0">
              <a:buFont typeface="Arial" panose="020B0604020202020204" pitchFamily="34" charset="0"/>
              <a:buNone/>
            </a:pPr>
            <a:endParaRPr lang="en-US" sz="1800" dirty="0"/>
          </a:p>
        </p:txBody>
      </p:sp>
      <p:sp>
        <p:nvSpPr>
          <p:cNvPr id="5" name="Content Placeholder 8">
            <a:extLst>
              <a:ext uri="{FF2B5EF4-FFF2-40B4-BE49-F238E27FC236}">
                <a16:creationId xmlns:a16="http://schemas.microsoft.com/office/drawing/2014/main" id="{FF58CF53-8914-9D2A-9E27-5BE151298881}"/>
              </a:ext>
            </a:extLst>
          </p:cNvPr>
          <p:cNvSpPr txBox="1">
            <a:spLocks/>
          </p:cNvSpPr>
          <p:nvPr/>
        </p:nvSpPr>
        <p:spPr>
          <a:xfrm>
            <a:off x="1385458" y="4959926"/>
            <a:ext cx="5487713" cy="1812690"/>
          </a:xfrm>
          <a:prstGeom prst="rect">
            <a:avLst/>
          </a:prstGeom>
          <a:ln>
            <a:solidFill>
              <a:schemeClr val="accent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	</a:t>
            </a:r>
            <a:r>
              <a:rPr lang="en-US" sz="1600" dirty="0"/>
              <a:t>person1.setName(“Greg”);</a:t>
            </a:r>
          </a:p>
          <a:p>
            <a:pPr marL="0" indent="0">
              <a:buFont typeface="Arial" panose="020B0604020202020204" pitchFamily="34" charset="0"/>
              <a:buNone/>
            </a:pPr>
            <a:r>
              <a:rPr lang="en-US" sz="1600" dirty="0"/>
              <a:t>	alert(person1.getName()); 	//”Greg”</a:t>
            </a:r>
          </a:p>
          <a:p>
            <a:pPr marL="0" indent="0">
              <a:buFont typeface="Arial" panose="020B0604020202020204" pitchFamily="34" charset="0"/>
              <a:buNone/>
            </a:pPr>
            <a:r>
              <a:rPr lang="en-US" sz="1600" dirty="0"/>
              <a:t>	var person2 = new Person(“Michael”);</a:t>
            </a:r>
          </a:p>
          <a:p>
            <a:pPr marL="0" indent="0">
              <a:buFont typeface="Arial" panose="020B0604020202020204" pitchFamily="34" charset="0"/>
              <a:buNone/>
            </a:pPr>
            <a:r>
              <a:rPr lang="en-US" sz="1600" dirty="0"/>
              <a:t>	alert(person1.getName());	 //”Michael”</a:t>
            </a:r>
          </a:p>
          <a:p>
            <a:pPr marL="0" indent="0">
              <a:buFont typeface="Arial" panose="020B0604020202020204" pitchFamily="34" charset="0"/>
              <a:buNone/>
            </a:pPr>
            <a:r>
              <a:rPr lang="en-US" sz="1600" dirty="0"/>
              <a:t>	alert(person2.getName());	 //”Michael”</a:t>
            </a:r>
          </a:p>
        </p:txBody>
      </p:sp>
    </p:spTree>
    <p:extLst>
      <p:ext uri="{BB962C8B-B14F-4D97-AF65-F5344CB8AC3E}">
        <p14:creationId xmlns:p14="http://schemas.microsoft.com/office/powerpoint/2010/main" val="1816139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 y="2264898"/>
            <a:ext cx="12009120" cy="1862217"/>
          </a:xfrm>
        </p:spPr>
        <p:txBody>
          <a:bodyPr>
            <a:normAutofit/>
          </a:bodyPr>
          <a:lstStyle/>
          <a:p>
            <a:pPr algn="ctr"/>
            <a:r>
              <a:rPr lang="en-US" sz="3200" b="1" dirty="0"/>
              <a:t>Web Technology JavaScript programming</a:t>
            </a:r>
            <a:br>
              <a:rPr lang="en-US" sz="3200" dirty="0"/>
            </a:br>
            <a:br>
              <a:rPr lang="en-US" sz="3200" dirty="0"/>
            </a:br>
            <a:r>
              <a:rPr lang="en-US" sz="3200" b="1" dirty="0"/>
              <a:t>Chapter 8 : </a:t>
            </a:r>
            <a:r>
              <a:rPr lang="en-SG" sz="3200" b="1" dirty="0"/>
              <a:t>The Browser Object Model </a:t>
            </a:r>
            <a:br>
              <a:rPr lang="en-SG" sz="3200" dirty="0"/>
            </a:br>
            <a:endParaRPr lang="en-US" sz="3200" dirty="0"/>
          </a:p>
        </p:txBody>
      </p:sp>
      <p:sp>
        <p:nvSpPr>
          <p:cNvPr id="8" name="Subtitle 2">
            <a:extLst>
              <a:ext uri="{FF2B5EF4-FFF2-40B4-BE49-F238E27FC236}">
                <a16:creationId xmlns:a16="http://schemas.microsoft.com/office/drawing/2014/main" id="{77D29A53-194E-4E91-A238-26D0FE49DCBF}"/>
              </a:ext>
            </a:extLst>
          </p:cNvPr>
          <p:cNvSpPr>
            <a:spLocks noGrp="1"/>
          </p:cNvSpPr>
          <p:nvPr>
            <p:ph type="subTitle" idx="1"/>
          </p:nvPr>
        </p:nvSpPr>
        <p:spPr>
          <a:xfrm>
            <a:off x="3289677" y="5811003"/>
            <a:ext cx="8646017" cy="714491"/>
          </a:xfrm>
        </p:spPr>
        <p:txBody>
          <a:bodyPr/>
          <a:lstStyle/>
          <a:p>
            <a:pPr algn="r"/>
            <a:r>
              <a:rPr lang="en-US" dirty="0">
                <a:solidFill>
                  <a:schemeClr val="bg1"/>
                </a:solidFill>
              </a:rPr>
              <a:t>Department of Information Technology Supporting and Maintenance</a:t>
            </a:r>
          </a:p>
        </p:txBody>
      </p:sp>
      <p:sp>
        <p:nvSpPr>
          <p:cNvPr id="5" name="TextBox 4">
            <a:extLst>
              <a:ext uri="{FF2B5EF4-FFF2-40B4-BE49-F238E27FC236}">
                <a16:creationId xmlns:a16="http://schemas.microsoft.com/office/drawing/2014/main" id="{59F47306-1161-41CB-A903-5352DF22694F}"/>
              </a:ext>
            </a:extLst>
          </p:cNvPr>
          <p:cNvSpPr txBox="1"/>
          <p:nvPr/>
        </p:nvSpPr>
        <p:spPr>
          <a:xfrm>
            <a:off x="1420836" y="102518"/>
            <a:ext cx="9706708" cy="769441"/>
          </a:xfrm>
          <a:prstGeom prst="rect">
            <a:avLst/>
          </a:prstGeom>
          <a:noFill/>
        </p:spPr>
        <p:txBody>
          <a:bodyPr wrap="square">
            <a:spAutoFit/>
          </a:bodyPr>
          <a:lstStyle/>
          <a:p>
            <a:pPr algn="ctr"/>
            <a:r>
              <a:rPr lang="en-US" sz="4400" b="1" dirty="0">
                <a:solidFill>
                  <a:schemeClr val="bg1"/>
                </a:solidFill>
                <a:latin typeface="Times New Roman" panose="02020603050405020304" pitchFamily="18" charset="0"/>
                <a:cs typeface="Times New Roman" panose="02020603050405020304" pitchFamily="18" charset="0"/>
              </a:rPr>
              <a:t>University of Computer Studies</a:t>
            </a:r>
          </a:p>
        </p:txBody>
      </p:sp>
    </p:spTree>
    <p:extLst>
      <p:ext uri="{BB962C8B-B14F-4D97-AF65-F5344CB8AC3E}">
        <p14:creationId xmlns:p14="http://schemas.microsoft.com/office/powerpoint/2010/main" val="36527780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412" y="1314477"/>
            <a:ext cx="10635175" cy="4712676"/>
          </a:xfrm>
        </p:spPr>
        <p:txBody>
          <a:bodyPr>
            <a:normAutofit lnSpcReduction="10000"/>
          </a:bodyPr>
          <a:lstStyle/>
          <a:p>
            <a:pPr marL="342900" indent="-342900" algn="just">
              <a:lnSpc>
                <a:spcPct val="150000"/>
              </a:lnSpc>
              <a:spcBef>
                <a:spcPts val="600"/>
              </a:spcBef>
              <a:spcAft>
                <a:spcPts val="600"/>
              </a:spcAft>
              <a:buFont typeface="Arial" panose="020B0604020202020204" pitchFamily="34" charset="0"/>
              <a:buChar char="•"/>
            </a:pPr>
            <a:r>
              <a:rPr lang="en-US" dirty="0">
                <a:latin typeface="Times New Roman" pitchFamily="18" charset="0"/>
                <a:cs typeface="Times New Roman" pitchFamily="18" charset="0"/>
              </a:rPr>
              <a:t>The Browser Object Model (BOM) is used to interact with the browser.</a:t>
            </a:r>
          </a:p>
          <a:p>
            <a:pPr marL="342900" indent="-342900" algn="just">
              <a:lnSpc>
                <a:spcPct val="150000"/>
              </a:lnSpc>
              <a:spcBef>
                <a:spcPts val="600"/>
              </a:spcBef>
              <a:spcAft>
                <a:spcPts val="600"/>
              </a:spcAft>
              <a:buFont typeface="Arial" panose="020B0604020202020204" pitchFamily="34" charset="0"/>
              <a:buChar char="•"/>
            </a:pPr>
            <a:r>
              <a:rPr lang="en-US" dirty="0"/>
              <a:t>The BOM is a hierarchy of browser objects that are used to manipulate methods  and properties associated with the Web browser itself.</a:t>
            </a:r>
            <a:endParaRPr lang="en-US" dirty="0">
              <a:latin typeface="Times New Roman" pitchFamily="18" charset="0"/>
              <a:cs typeface="Times New Roman" pitchFamily="18" charset="0"/>
            </a:endParaRPr>
          </a:p>
          <a:p>
            <a:pPr marL="342900" indent="-342900" algn="just">
              <a:lnSpc>
                <a:spcPct val="150000"/>
              </a:lnSpc>
              <a:spcBef>
                <a:spcPts val="600"/>
              </a:spcBef>
              <a:spcAft>
                <a:spcPts val="600"/>
              </a:spcAft>
              <a:buFont typeface="Arial" panose="020B0604020202020204" pitchFamily="34" charset="0"/>
              <a:buChar char="•"/>
            </a:pPr>
            <a:r>
              <a:rPr lang="en-US" dirty="0">
                <a:latin typeface="Times New Roman" pitchFamily="18" charset="0"/>
                <a:cs typeface="Times New Roman" pitchFamily="18" charset="0"/>
              </a:rPr>
              <a:t>These BOM provides access to the various characteristics of a browser (Browser window itself, Screen characteristics,  Browser history </a:t>
            </a:r>
            <a:r>
              <a:rPr lang="en-US" dirty="0" err="1">
                <a:latin typeface="Times New Roman" pitchFamily="18" charset="0"/>
                <a:cs typeface="Times New Roman" pitchFamily="18" charset="0"/>
              </a:rPr>
              <a:t>etc</a:t>
            </a:r>
            <a:r>
              <a:rPr lang="en-US" dirty="0">
                <a:latin typeface="Times New Roman" pitchFamily="18" charset="0"/>
                <a:cs typeface="Times New Roman" pitchFamily="18" charset="0"/>
              </a:rPr>
              <a:t>…..)</a:t>
            </a:r>
          </a:p>
          <a:p>
            <a:pPr marL="342900" indent="-342900" algn="just">
              <a:lnSpc>
                <a:spcPct val="150000"/>
              </a:lnSpc>
              <a:spcBef>
                <a:spcPts val="600"/>
              </a:spcBef>
              <a:spcAft>
                <a:spcPts val="600"/>
              </a:spcAft>
              <a:buFont typeface="Arial" panose="020B0604020202020204" pitchFamily="34" charset="0"/>
              <a:buChar char="•"/>
            </a:pPr>
            <a:r>
              <a:rPr lang="en-US" dirty="0">
                <a:latin typeface="Times New Roman" pitchFamily="18" charset="0"/>
                <a:cs typeface="Times New Roman" pitchFamily="18" charset="0"/>
              </a:rPr>
              <a:t>By using BOM, can modify, move the window or can change the text in status bar, read the current URL, go back or forward of the current page.</a:t>
            </a:r>
          </a:p>
          <a:p>
            <a:pPr marL="342900" indent="-342900" algn="just">
              <a:lnSpc>
                <a:spcPct val="150000"/>
              </a:lnSpc>
              <a:spcBef>
                <a:spcPts val="600"/>
              </a:spcBef>
              <a:spcAft>
                <a:spcPts val="600"/>
              </a:spcAft>
              <a:buFont typeface="Arial" panose="020B0604020202020204" pitchFamily="34" charset="0"/>
              <a:buChar char="•"/>
            </a:pPr>
            <a:r>
              <a:rPr lang="en-US" dirty="0">
                <a:latin typeface="Times New Roman" pitchFamily="18" charset="0"/>
                <a:cs typeface="Times New Roman" pitchFamily="18" charset="0"/>
              </a:rPr>
              <a:t>If a document contain frames(&lt;</a:t>
            </a:r>
            <a:r>
              <a:rPr lang="en-US" dirty="0" err="1">
                <a:latin typeface="Times New Roman" pitchFamily="18" charset="0"/>
                <a:cs typeface="Times New Roman" pitchFamily="18" charset="0"/>
              </a:rPr>
              <a:t>iframe</a:t>
            </a:r>
            <a:r>
              <a:rPr lang="en-US" dirty="0">
                <a:latin typeface="Times New Roman" pitchFamily="18" charset="0"/>
                <a:cs typeface="Times New Roman" pitchFamily="18" charset="0"/>
              </a:rPr>
              <a:t>&gt; tags), the browser creates one window object for the HTML document, and one additional window object for each frame.</a:t>
            </a:r>
          </a:p>
          <a:p>
            <a:pPr>
              <a:lnSpc>
                <a:spcPct val="100000"/>
              </a:lnSpc>
              <a:spcBef>
                <a:spcPts val="600"/>
              </a:spcBef>
              <a:spcAft>
                <a:spcPts val="600"/>
              </a:spcAft>
            </a:pPr>
            <a:endParaRPr lang="en-GB" dirty="0">
              <a:latin typeface="Times New Roman" pitchFamily="18" charset="0"/>
              <a:cs typeface="Times New Roman" pitchFamily="18" charset="0"/>
            </a:endParaRPr>
          </a:p>
        </p:txBody>
      </p:sp>
      <p:sp>
        <p:nvSpPr>
          <p:cNvPr id="2" name="Title 1"/>
          <p:cNvSpPr>
            <a:spLocks noGrp="1"/>
          </p:cNvSpPr>
          <p:nvPr>
            <p:ph type="title"/>
          </p:nvPr>
        </p:nvSpPr>
        <p:spPr>
          <a:xfrm>
            <a:off x="1561514" y="0"/>
            <a:ext cx="9399554" cy="1152183"/>
          </a:xfrm>
        </p:spPr>
        <p:txBody>
          <a:bodyPr>
            <a:normAutofit/>
          </a:bodyPr>
          <a:lstStyle/>
          <a:p>
            <a:pPr algn="ctr"/>
            <a:r>
              <a:rPr lang="en-US" sz="3600" b="1" dirty="0"/>
              <a:t>The Browser Object Model (BOM)</a:t>
            </a:r>
            <a:endParaRPr lang="en-GB" sz="3600" b="1" dirty="0"/>
          </a:p>
        </p:txBody>
      </p:sp>
    </p:spTree>
    <p:extLst>
      <p:ext uri="{BB962C8B-B14F-4D97-AF65-F5344CB8AC3E}">
        <p14:creationId xmlns:p14="http://schemas.microsoft.com/office/powerpoint/2010/main" val="33658593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75249"/>
            <a:ext cx="10515600" cy="4351338"/>
          </a:xfrm>
        </p:spPr>
        <p:txBody>
          <a:bodyPr>
            <a:normAutofit/>
          </a:bodyPr>
          <a:lstStyle/>
          <a:p>
            <a:pPr marL="342900" indent="-342900" algn="just">
              <a:lnSpc>
                <a:spcPct val="150000"/>
              </a:lnSpc>
              <a:spcBef>
                <a:spcPts val="600"/>
              </a:spcBef>
              <a:spcAft>
                <a:spcPts val="600"/>
              </a:spcAft>
              <a:buFont typeface="Arial" panose="020B0604020202020204" pitchFamily="34" charset="0"/>
              <a:buChar char="•"/>
            </a:pPr>
            <a:r>
              <a:rPr lang="en-GB" dirty="0"/>
              <a:t>The window object is supported by all browsers. It represents the browser's window.</a:t>
            </a:r>
            <a:endParaRPr lang="en-US" dirty="0"/>
          </a:p>
          <a:p>
            <a:pPr marL="342900" indent="-342900" algn="just">
              <a:lnSpc>
                <a:spcPct val="150000"/>
              </a:lnSpc>
              <a:spcBef>
                <a:spcPts val="600"/>
              </a:spcBef>
              <a:spcAft>
                <a:spcPts val="600"/>
              </a:spcAft>
              <a:buFont typeface="Arial" panose="020B0604020202020204" pitchFamily="34" charset="0"/>
              <a:buChar char="•"/>
            </a:pPr>
            <a:r>
              <a:rPr lang="en-US" dirty="0"/>
              <a:t>All global JavaScript objects, functions and variables automatically become members of the window object.</a:t>
            </a:r>
          </a:p>
          <a:p>
            <a:pPr marL="342900" indent="-342900" algn="just">
              <a:lnSpc>
                <a:spcPct val="150000"/>
              </a:lnSpc>
              <a:spcBef>
                <a:spcPts val="600"/>
              </a:spcBef>
              <a:spcAft>
                <a:spcPts val="600"/>
              </a:spcAft>
              <a:buFont typeface="Arial" panose="020B0604020202020204" pitchFamily="34" charset="0"/>
              <a:buChar char="•"/>
            </a:pPr>
            <a:r>
              <a:rPr lang="en-GB" dirty="0"/>
              <a:t>Global variables are properties of the window object.</a:t>
            </a:r>
          </a:p>
          <a:p>
            <a:pPr marL="342900" indent="-342900" algn="just">
              <a:lnSpc>
                <a:spcPct val="150000"/>
              </a:lnSpc>
              <a:spcBef>
                <a:spcPts val="600"/>
              </a:spcBef>
              <a:spcAft>
                <a:spcPts val="600"/>
              </a:spcAft>
              <a:buFont typeface="Arial" panose="020B0604020202020204" pitchFamily="34" charset="0"/>
              <a:buChar char="•"/>
            </a:pPr>
            <a:r>
              <a:rPr lang="en-GB" dirty="0"/>
              <a:t>Global functions are methods of the window object.</a:t>
            </a:r>
            <a:endParaRPr lang="en-US" dirty="0"/>
          </a:p>
          <a:p>
            <a:pPr>
              <a:buFont typeface="Wingdings" pitchFamily="2" charset="2"/>
              <a:buChar char="Ø"/>
            </a:pPr>
            <a:endParaRPr lang="en-US" sz="2400" dirty="0"/>
          </a:p>
          <a:p>
            <a:pPr marL="0" indent="0">
              <a:buNone/>
            </a:pPr>
            <a:endParaRPr lang="en-GB" sz="1800" dirty="0"/>
          </a:p>
        </p:txBody>
      </p:sp>
      <p:sp>
        <p:nvSpPr>
          <p:cNvPr id="2" name="Title 1"/>
          <p:cNvSpPr>
            <a:spLocks noGrp="1"/>
          </p:cNvSpPr>
          <p:nvPr>
            <p:ph type="title"/>
          </p:nvPr>
        </p:nvSpPr>
        <p:spPr>
          <a:xfrm>
            <a:off x="1519311" y="-1"/>
            <a:ext cx="9608234" cy="1153553"/>
          </a:xfrm>
        </p:spPr>
        <p:txBody>
          <a:bodyPr>
            <a:normAutofit/>
          </a:bodyPr>
          <a:lstStyle/>
          <a:p>
            <a:pPr algn="ctr"/>
            <a:r>
              <a:rPr lang="en-US" sz="3600" b="1" dirty="0"/>
              <a:t>The Window Object</a:t>
            </a:r>
            <a:endParaRPr lang="en-GB" sz="3600" b="1" dirty="0"/>
          </a:p>
        </p:txBody>
      </p:sp>
    </p:spTree>
    <p:extLst>
      <p:ext uri="{BB962C8B-B14F-4D97-AF65-F5344CB8AC3E}">
        <p14:creationId xmlns:p14="http://schemas.microsoft.com/office/powerpoint/2010/main" val="20563546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558" y="1379096"/>
            <a:ext cx="11122926" cy="4976734"/>
          </a:xfrm>
        </p:spPr>
        <p:txBody>
          <a:bodyPr>
            <a:normAutofit/>
          </a:bodyPr>
          <a:lstStyle/>
          <a:p>
            <a:pPr marL="342900" indent="-342900" algn="just">
              <a:buFont typeface="Arial" panose="020B0604020202020204" pitchFamily="34" charset="0"/>
              <a:buChar char="•"/>
            </a:pPr>
            <a:r>
              <a:rPr lang="en-US" dirty="0"/>
              <a:t>A</a:t>
            </a:r>
            <a:r>
              <a:rPr lang="en-US" dirty="0">
                <a:latin typeface="Times New Roman" pitchFamily="18" charset="0"/>
                <a:cs typeface="Times New Roman" pitchFamily="18" charset="0"/>
              </a:rPr>
              <a:t> variable named </a:t>
            </a:r>
            <a:r>
              <a:rPr lang="en-US" b="1" dirty="0">
                <a:latin typeface="Times New Roman" pitchFamily="18" charset="0"/>
                <a:cs typeface="Times New Roman" pitchFamily="18" charset="0"/>
              </a:rPr>
              <a:t>age</a:t>
            </a:r>
            <a:r>
              <a:rPr lang="en-US" dirty="0">
                <a:latin typeface="Times New Roman" pitchFamily="18" charset="0"/>
                <a:cs typeface="Times New Roman" pitchFamily="18" charset="0"/>
              </a:rPr>
              <a:t> and a function named </a:t>
            </a:r>
            <a:r>
              <a:rPr lang="en-US" b="1" dirty="0" err="1">
                <a:latin typeface="Times New Roman" pitchFamily="18" charset="0"/>
                <a:cs typeface="Times New Roman" pitchFamily="18" charset="0"/>
              </a:rPr>
              <a:t>sayAge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are defined in the global scope, which</a:t>
            </a:r>
          </a:p>
          <a:p>
            <a:pPr algn="just"/>
            <a:r>
              <a:rPr lang="en-US" dirty="0">
                <a:latin typeface="Times New Roman" pitchFamily="18" charset="0"/>
                <a:cs typeface="Times New Roman" pitchFamily="18" charset="0"/>
              </a:rPr>
              <a:t>     automatically places them on the window object.</a:t>
            </a:r>
          </a:p>
          <a:p>
            <a:r>
              <a:rPr lang="en-US" b="1" dirty="0"/>
              <a:t>Example :</a:t>
            </a:r>
            <a:endParaRPr lang="en-US" b="1" dirty="0">
              <a:latin typeface="Times New Roman" pitchFamily="18" charset="0"/>
              <a:cs typeface="Times New Roman" pitchFamily="18" charset="0"/>
            </a:endParaRPr>
          </a:p>
          <a:p>
            <a:pPr marL="201168" lvl="1" indent="0">
              <a:lnSpc>
                <a:spcPct val="150000"/>
              </a:lnSpc>
              <a:buNone/>
            </a:pPr>
            <a:r>
              <a:rPr lang="en-US" dirty="0">
                <a:latin typeface="Times New Roman" pitchFamily="18" charset="0"/>
                <a:cs typeface="Times New Roman" pitchFamily="18" charset="0"/>
              </a:rPr>
              <a:t>		var age=29;</a:t>
            </a:r>
          </a:p>
          <a:p>
            <a:pPr marL="201168" lvl="1" indent="0">
              <a:lnSpc>
                <a:spcPct val="150000"/>
              </a:lnSpc>
              <a:buNone/>
            </a:pPr>
            <a:r>
              <a:rPr lang="en-US" dirty="0">
                <a:latin typeface="Times New Roman" pitchFamily="18" charset="0"/>
                <a:cs typeface="Times New Roman" pitchFamily="18" charset="0"/>
              </a:rPr>
              <a:t>		function </a:t>
            </a:r>
            <a:r>
              <a:rPr lang="en-US" dirty="0" err="1">
                <a:latin typeface="Times New Roman" pitchFamily="18" charset="0"/>
                <a:cs typeface="Times New Roman" pitchFamily="18" charset="0"/>
              </a:rPr>
              <a:t>sayAge</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alert(</a:t>
            </a:r>
            <a:r>
              <a:rPr lang="en-US" dirty="0" err="1">
                <a:latin typeface="Times New Roman" pitchFamily="18" charset="0"/>
                <a:cs typeface="Times New Roman" pitchFamily="18" charset="0"/>
              </a:rPr>
              <a:t>this.age</a:t>
            </a:r>
            <a:r>
              <a:rPr lang="en-US" dirty="0">
                <a:latin typeface="Times New Roman" pitchFamily="18" charset="0"/>
                <a:cs typeface="Times New Roman" pitchFamily="18" charset="0"/>
              </a:rPr>
              <a:t>);</a:t>
            </a:r>
          </a:p>
          <a:p>
            <a:pPr marL="201168" lvl="1" indent="0">
              <a:lnSpc>
                <a:spcPct val="150000"/>
              </a:lnSpc>
              <a:buNone/>
            </a:pPr>
            <a:r>
              <a:rPr lang="en-US" dirty="0">
                <a:latin typeface="Times New Roman" pitchFamily="18" charset="0"/>
                <a:cs typeface="Times New Roman" pitchFamily="18" charset="0"/>
              </a:rPr>
              <a:t>		}</a:t>
            </a:r>
          </a:p>
          <a:p>
            <a:pPr marL="201168" lvl="1" indent="0">
              <a:lnSpc>
                <a:spcPct val="150000"/>
              </a:lnSpc>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aert</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window.age</a:t>
            </a:r>
            <a:r>
              <a:rPr lang="en-US" dirty="0">
                <a:latin typeface="Times New Roman" pitchFamily="18" charset="0"/>
                <a:cs typeface="Times New Roman" pitchFamily="18" charset="0"/>
              </a:rPr>
              <a:t>);	//29</a:t>
            </a:r>
          </a:p>
          <a:p>
            <a:pPr marL="201168" lvl="1" indent="0">
              <a:lnSpc>
                <a:spcPct val="150000"/>
              </a:lnSpc>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sayAge</a:t>
            </a:r>
            <a:r>
              <a:rPr lang="en-US" dirty="0">
                <a:latin typeface="Times New Roman" pitchFamily="18" charset="0"/>
                <a:cs typeface="Times New Roman" pitchFamily="18" charset="0"/>
              </a:rPr>
              <a:t>();		//29</a:t>
            </a:r>
          </a:p>
          <a:p>
            <a:pPr marL="201168" lvl="1" indent="0">
              <a:lnSpc>
                <a:spcPct val="150000"/>
              </a:lnSpc>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window.sayAge</a:t>
            </a:r>
            <a:r>
              <a:rPr lang="en-US" dirty="0">
                <a:latin typeface="Times New Roman" pitchFamily="18" charset="0"/>
                <a:cs typeface="Times New Roman" pitchFamily="18" charset="0"/>
              </a:rPr>
              <a:t>();	//29</a:t>
            </a:r>
          </a:p>
          <a:p>
            <a:endParaRPr lang="en-GB" dirty="0">
              <a:latin typeface="Times New Roman" pitchFamily="18" charset="0"/>
              <a:cs typeface="Times New Roman" pitchFamily="18" charset="0"/>
            </a:endParaRPr>
          </a:p>
        </p:txBody>
      </p:sp>
      <p:sp>
        <p:nvSpPr>
          <p:cNvPr id="2" name="Title 1"/>
          <p:cNvSpPr>
            <a:spLocks noGrp="1"/>
          </p:cNvSpPr>
          <p:nvPr>
            <p:ph type="title"/>
          </p:nvPr>
        </p:nvSpPr>
        <p:spPr>
          <a:xfrm>
            <a:off x="1392702" y="112542"/>
            <a:ext cx="9748910" cy="1026941"/>
          </a:xfrm>
        </p:spPr>
        <p:txBody>
          <a:bodyPr>
            <a:normAutofit/>
          </a:bodyPr>
          <a:lstStyle/>
          <a:p>
            <a:pPr algn="ctr"/>
            <a:r>
              <a:rPr lang="en-US" sz="3600" b="1" dirty="0"/>
              <a:t>The Global Scope</a:t>
            </a:r>
          </a:p>
        </p:txBody>
      </p:sp>
    </p:spTree>
    <p:extLst>
      <p:ext uri="{BB962C8B-B14F-4D97-AF65-F5344CB8AC3E}">
        <p14:creationId xmlns:p14="http://schemas.microsoft.com/office/powerpoint/2010/main" val="32992995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C109649-ABC6-4C8B-9B5A-F77D237B210A}"/>
              </a:ext>
            </a:extLst>
          </p:cNvPr>
          <p:cNvSpPr>
            <a:spLocks noGrp="1"/>
          </p:cNvSpPr>
          <p:nvPr>
            <p:ph type="title"/>
          </p:nvPr>
        </p:nvSpPr>
        <p:spPr/>
        <p:txBody>
          <a:bodyPr>
            <a:normAutofit/>
          </a:bodyPr>
          <a:lstStyle/>
          <a:p>
            <a:pPr algn="ctr"/>
            <a:r>
              <a:rPr lang="en-US" sz="3600" b="1" dirty="0"/>
              <a:t>The Global Scope (Cont’d)</a:t>
            </a:r>
          </a:p>
        </p:txBody>
      </p:sp>
      <p:sp>
        <p:nvSpPr>
          <p:cNvPr id="12" name="TextBox 11">
            <a:extLst>
              <a:ext uri="{FF2B5EF4-FFF2-40B4-BE49-F238E27FC236}">
                <a16:creationId xmlns:a16="http://schemas.microsoft.com/office/drawing/2014/main" id="{723025EF-5035-4AD8-878D-C3BB1C2CEDA9}"/>
              </a:ext>
            </a:extLst>
          </p:cNvPr>
          <p:cNvSpPr txBox="1"/>
          <p:nvPr/>
        </p:nvSpPr>
        <p:spPr>
          <a:xfrm>
            <a:off x="655899" y="1237243"/>
            <a:ext cx="11071273" cy="532453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Global variables cannot be removed using the delete operator, while properties defined directly on window can.</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Example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var age =29;</a:t>
            </a:r>
          </a:p>
          <a:p>
            <a:pPr algn="just"/>
            <a:r>
              <a:rPr lang="en-US" sz="2000" dirty="0">
                <a:latin typeface="Times New Roman" panose="02020603050405020304" pitchFamily="18" charset="0"/>
                <a:cs typeface="Times New Roman" panose="02020603050405020304" pitchFamily="18" charset="0"/>
              </a:rPr>
              <a:t>		window.color="red";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//throws an error IE&lt;9, return false in all other browsers</a:t>
            </a:r>
          </a:p>
          <a:p>
            <a:pPr algn="just"/>
            <a:r>
              <a:rPr lang="en-US" sz="2000" dirty="0">
                <a:latin typeface="Times New Roman" panose="02020603050405020304" pitchFamily="18" charset="0"/>
                <a:cs typeface="Times New Roman" panose="02020603050405020304" pitchFamily="18" charset="0"/>
              </a:rPr>
              <a:t>		 delete window.age; //return false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//throws an error in IE&lt;9,, returns true in all other browsers</a:t>
            </a:r>
          </a:p>
          <a:p>
            <a:pPr algn="just"/>
            <a:r>
              <a:rPr lang="en-US" sz="2000" dirty="0">
                <a:latin typeface="Times New Roman" panose="02020603050405020304" pitchFamily="18" charset="0"/>
                <a:cs typeface="Times New Roman" panose="02020603050405020304" pitchFamily="18" charset="0"/>
              </a:rPr>
              <a:t>		delete window.color; //return true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alert(window.age); //29</a:t>
            </a:r>
          </a:p>
          <a:p>
            <a:pPr algn="just"/>
            <a:r>
              <a:rPr lang="en-US" sz="2000" dirty="0">
                <a:latin typeface="Times New Roman" panose="02020603050405020304" pitchFamily="18" charset="0"/>
                <a:cs typeface="Times New Roman" panose="02020603050405020304" pitchFamily="18" charset="0"/>
              </a:rPr>
              <a:t>		alert(window.color); //undefined</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8811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9939"/>
            <a:ext cx="10515600" cy="3739528"/>
          </a:xfrm>
        </p:spPr>
        <p:txBody>
          <a:bodyPr>
            <a:noAutofit/>
          </a:bodyPr>
          <a:lstStyle/>
          <a:p>
            <a:pPr marL="342900" indent="-342900" algn="just">
              <a:lnSpc>
                <a:spcPct val="150000"/>
              </a:lnSpc>
              <a:spcBef>
                <a:spcPts val="600"/>
              </a:spcBef>
              <a:spcAft>
                <a:spcPts val="600"/>
              </a:spcAft>
              <a:buFont typeface="Arial" panose="020B0604020202020204" pitchFamily="34" charset="0"/>
              <a:buChar char="•"/>
            </a:pPr>
            <a:r>
              <a:rPr lang="en-US" sz="2200" dirty="0"/>
              <a:t>If a page contain frames, each frame has its own window object and is stored in the frames collection.</a:t>
            </a:r>
          </a:p>
          <a:p>
            <a:pPr marL="342900" indent="-342900" algn="just">
              <a:lnSpc>
                <a:spcPct val="150000"/>
              </a:lnSpc>
              <a:spcBef>
                <a:spcPts val="600"/>
              </a:spcBef>
              <a:spcAft>
                <a:spcPts val="600"/>
              </a:spcAft>
              <a:buFont typeface="Arial" panose="020B0604020202020204" pitchFamily="34" charset="0"/>
              <a:buChar char="•"/>
            </a:pPr>
            <a:r>
              <a:rPr lang="en-US" sz="2200" dirty="0"/>
              <a:t>Within the frames collection, the window objects are indexed both by number (starting at 0, going from left to right, and then row by row) and by the name of the frame.</a:t>
            </a:r>
          </a:p>
          <a:p>
            <a:pPr marL="342900" indent="-342900" algn="just">
              <a:lnSpc>
                <a:spcPct val="150000"/>
              </a:lnSpc>
              <a:spcBef>
                <a:spcPts val="600"/>
              </a:spcBef>
              <a:spcAft>
                <a:spcPts val="600"/>
              </a:spcAft>
              <a:buFont typeface="Arial" panose="020B0604020202020204" pitchFamily="34" charset="0"/>
              <a:buChar char="•"/>
            </a:pPr>
            <a:r>
              <a:rPr lang="en-US" sz="2200" dirty="0"/>
              <a:t>Each window object has a name property containing the name of the frame.</a:t>
            </a:r>
          </a:p>
          <a:p>
            <a:pPr marL="342900" indent="-342900" algn="just">
              <a:lnSpc>
                <a:spcPct val="150000"/>
              </a:lnSpc>
              <a:spcBef>
                <a:spcPts val="600"/>
              </a:spcBef>
              <a:spcAft>
                <a:spcPts val="600"/>
              </a:spcAft>
              <a:buFont typeface="Arial" panose="020B0604020202020204" pitchFamily="34" charset="0"/>
              <a:buChar char="•"/>
            </a:pPr>
            <a:r>
              <a:rPr lang="en-US" sz="2200" dirty="0"/>
              <a:t>A framed page is made up of multiple HTML pages. </a:t>
            </a:r>
            <a:endParaRPr lang="en-GB" sz="1800" dirty="0"/>
          </a:p>
        </p:txBody>
      </p:sp>
      <p:sp>
        <p:nvSpPr>
          <p:cNvPr id="2" name="Title 1"/>
          <p:cNvSpPr>
            <a:spLocks noGrp="1"/>
          </p:cNvSpPr>
          <p:nvPr>
            <p:ph type="title"/>
          </p:nvPr>
        </p:nvSpPr>
        <p:spPr>
          <a:xfrm>
            <a:off x="1460696" y="261632"/>
            <a:ext cx="8762595" cy="838810"/>
          </a:xfrm>
        </p:spPr>
        <p:txBody>
          <a:bodyPr>
            <a:normAutofit/>
          </a:bodyPr>
          <a:lstStyle/>
          <a:p>
            <a:pPr algn="ctr"/>
            <a:r>
              <a:rPr lang="en-US" sz="3600" b="1" dirty="0"/>
              <a:t>Window Relationships and Frames </a:t>
            </a:r>
          </a:p>
        </p:txBody>
      </p:sp>
    </p:spTree>
    <p:extLst>
      <p:ext uri="{BB962C8B-B14F-4D97-AF65-F5344CB8AC3E}">
        <p14:creationId xmlns:p14="http://schemas.microsoft.com/office/powerpoint/2010/main" val="38785685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96134"/>
            <a:ext cx="10515600" cy="4990811"/>
          </a:xfrm>
        </p:spPr>
        <p:txBody>
          <a:bodyPr>
            <a:noAutofit/>
          </a:bodyPr>
          <a:lstStyle/>
          <a:p>
            <a:r>
              <a:rPr lang="en-US" sz="1800" b="1" dirty="0"/>
              <a:t>Example : </a:t>
            </a:r>
          </a:p>
          <a:p>
            <a:endParaRPr lang="en-US" sz="1800" b="1" dirty="0"/>
          </a:p>
          <a:p>
            <a:r>
              <a:rPr lang="en-US" sz="1800" dirty="0"/>
              <a:t>&lt;html&gt;</a:t>
            </a:r>
          </a:p>
          <a:p>
            <a:r>
              <a:rPr lang="en-US" sz="1800" dirty="0"/>
              <a:t>&lt;head&gt;&lt;title&gt;Frameset Example&lt;/title&gt;&lt;/head&gt;</a:t>
            </a:r>
          </a:p>
          <a:p>
            <a:r>
              <a:rPr lang="en-US" sz="1800" dirty="0"/>
              <a:t>&lt;frameset rows="160,*"&gt;</a:t>
            </a:r>
          </a:p>
          <a:p>
            <a:r>
              <a:rPr lang="en-US" sz="1800" dirty="0"/>
              <a:t>	&lt;frame </a:t>
            </a:r>
            <a:r>
              <a:rPr lang="en-US" sz="1800" dirty="0" err="1"/>
              <a:t>src</a:t>
            </a:r>
            <a:r>
              <a:rPr lang="en-US" sz="1800" dirty="0"/>
              <a:t>="frame.html" name="</a:t>
            </a:r>
            <a:r>
              <a:rPr lang="en-US" sz="1800" dirty="0" err="1"/>
              <a:t>topFrame</a:t>
            </a:r>
            <a:r>
              <a:rPr lang="en-US" sz="1800" dirty="0"/>
              <a:t>"&gt;</a:t>
            </a:r>
          </a:p>
          <a:p>
            <a:r>
              <a:rPr lang="en-US" sz="1800" dirty="0"/>
              <a:t>	&lt;frameset cols="50%,50%"&gt;</a:t>
            </a:r>
          </a:p>
          <a:p>
            <a:r>
              <a:rPr lang="en-US" sz="1800" dirty="0"/>
              <a:t>	&lt;frame </a:t>
            </a:r>
            <a:r>
              <a:rPr lang="en-US" sz="1800" dirty="0" err="1"/>
              <a:t>src</a:t>
            </a:r>
            <a:r>
              <a:rPr lang="en-US" sz="1800" dirty="0"/>
              <a:t>="anotherframe.html" name="</a:t>
            </a:r>
            <a:r>
              <a:rPr lang="en-US" sz="1800" dirty="0" err="1"/>
              <a:t>leftFrame</a:t>
            </a:r>
            <a:r>
              <a:rPr lang="en-US" sz="1800" dirty="0"/>
              <a:t>"&gt;</a:t>
            </a:r>
          </a:p>
          <a:p>
            <a:r>
              <a:rPr lang="en-US" sz="1800" dirty="0"/>
              <a:t>	&lt;frame </a:t>
            </a:r>
            <a:r>
              <a:rPr lang="en-US" sz="1800" dirty="0" err="1"/>
              <a:t>src</a:t>
            </a:r>
            <a:r>
              <a:rPr lang="en-US" sz="1800" dirty="0"/>
              <a:t>="yetanotherframe.html" name="</a:t>
            </a:r>
            <a:r>
              <a:rPr lang="en-US" sz="1800" dirty="0" err="1"/>
              <a:t>rightFrame</a:t>
            </a:r>
            <a:r>
              <a:rPr lang="en-US" sz="1800" dirty="0"/>
              <a:t>"&gt;</a:t>
            </a:r>
          </a:p>
          <a:p>
            <a:r>
              <a:rPr lang="en-US" sz="1800" dirty="0"/>
              <a:t>	&lt;/frameset&gt;</a:t>
            </a:r>
          </a:p>
          <a:p>
            <a:r>
              <a:rPr lang="en-US" sz="1800" dirty="0"/>
              <a:t>&lt;/frameset&gt;</a:t>
            </a:r>
          </a:p>
          <a:p>
            <a:r>
              <a:rPr lang="en-US" sz="1800" dirty="0"/>
              <a:t>&lt;/html&gt;</a:t>
            </a:r>
          </a:p>
          <a:p>
            <a:endParaRPr lang="en-GB" sz="1800" dirty="0"/>
          </a:p>
        </p:txBody>
      </p:sp>
      <p:sp>
        <p:nvSpPr>
          <p:cNvPr id="2" name="Title 1"/>
          <p:cNvSpPr>
            <a:spLocks noGrp="1"/>
          </p:cNvSpPr>
          <p:nvPr>
            <p:ph type="title"/>
          </p:nvPr>
        </p:nvSpPr>
        <p:spPr>
          <a:xfrm>
            <a:off x="1643577" y="137648"/>
            <a:ext cx="9059400" cy="1056325"/>
          </a:xfrm>
        </p:spPr>
        <p:txBody>
          <a:bodyPr>
            <a:normAutofit/>
          </a:bodyPr>
          <a:lstStyle/>
          <a:p>
            <a:pPr algn="ctr"/>
            <a:r>
              <a:rPr lang="en-US" sz="3600" b="1" dirty="0"/>
              <a:t>Window Relationships and Frames (Cont’d)</a:t>
            </a:r>
            <a:endParaRPr lang="en-GB" sz="36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889" y="1756632"/>
            <a:ext cx="3625202" cy="3705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3287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7A43E3-92AE-499E-BDFE-71F80913C83B}"/>
              </a:ext>
            </a:extLst>
          </p:cNvPr>
          <p:cNvSpPr>
            <a:spLocks noGrp="1"/>
          </p:cNvSpPr>
          <p:nvPr>
            <p:ph idx="1"/>
          </p:nvPr>
        </p:nvSpPr>
        <p:spPr>
          <a:xfrm>
            <a:off x="360217" y="5996851"/>
            <a:ext cx="10792691" cy="694461"/>
          </a:xfrm>
        </p:spPr>
        <p:txBody>
          <a:bodyPr>
            <a:normAutofit/>
          </a:bodyPr>
          <a:lstStyle/>
          <a:p>
            <a:r>
              <a:rPr lang="en-US" dirty="0"/>
              <a:t>Figure – indicates the various ways that the frames may be accessed from code that exists in the topmost    	window.  </a:t>
            </a:r>
          </a:p>
        </p:txBody>
      </p:sp>
      <p:sp>
        <p:nvSpPr>
          <p:cNvPr id="4" name="Title 1">
            <a:extLst>
              <a:ext uri="{FF2B5EF4-FFF2-40B4-BE49-F238E27FC236}">
                <a16:creationId xmlns:a16="http://schemas.microsoft.com/office/drawing/2014/main" id="{2FF47E67-9E30-4350-938D-151BB68578D7}"/>
              </a:ext>
            </a:extLst>
          </p:cNvPr>
          <p:cNvSpPr>
            <a:spLocks noGrp="1"/>
          </p:cNvSpPr>
          <p:nvPr>
            <p:ph type="title"/>
          </p:nvPr>
        </p:nvSpPr>
        <p:spPr>
          <a:xfrm>
            <a:off x="1385456" y="166037"/>
            <a:ext cx="9628907" cy="845561"/>
          </a:xfrm>
        </p:spPr>
        <p:txBody>
          <a:bodyPr>
            <a:normAutofit/>
          </a:bodyPr>
          <a:lstStyle/>
          <a:p>
            <a:pPr algn="ctr"/>
            <a:r>
              <a:rPr lang="en-US" sz="3600" b="1" dirty="0"/>
              <a:t>Window Relationships and Frames (Cont’d)</a:t>
            </a:r>
            <a:endParaRPr lang="en-GB" sz="3600" b="1" dirty="0"/>
          </a:p>
        </p:txBody>
      </p:sp>
      <p:pic>
        <p:nvPicPr>
          <p:cNvPr id="7" name="Picture 6">
            <a:extLst>
              <a:ext uri="{FF2B5EF4-FFF2-40B4-BE49-F238E27FC236}">
                <a16:creationId xmlns:a16="http://schemas.microsoft.com/office/drawing/2014/main" id="{33A83317-2838-4267-B8B3-55852B8541D6}"/>
              </a:ext>
            </a:extLst>
          </p:cNvPr>
          <p:cNvPicPr>
            <a:picLocks noChangeAspect="1"/>
          </p:cNvPicPr>
          <p:nvPr/>
        </p:nvPicPr>
        <p:blipFill>
          <a:blip r:embed="rId2"/>
          <a:stretch>
            <a:fillRect/>
          </a:stretch>
        </p:blipFill>
        <p:spPr>
          <a:xfrm>
            <a:off x="2909887" y="1301026"/>
            <a:ext cx="6372225" cy="4695825"/>
          </a:xfrm>
          <a:prstGeom prst="rect">
            <a:avLst/>
          </a:prstGeom>
        </p:spPr>
      </p:pic>
    </p:spTree>
    <p:extLst>
      <p:ext uri="{BB962C8B-B14F-4D97-AF65-F5344CB8AC3E}">
        <p14:creationId xmlns:p14="http://schemas.microsoft.com/office/powerpoint/2010/main" val="33209780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297" y="1946129"/>
            <a:ext cx="8406829" cy="4911871"/>
          </a:xfrm>
        </p:spPr>
        <p:txBody>
          <a:bodyPr>
            <a:noAutofit/>
          </a:bodyPr>
          <a:lstStyle/>
          <a:p>
            <a:r>
              <a:rPr lang="en-US" b="1" dirty="0">
                <a:latin typeface="Times New Roman" pitchFamily="18" charset="0"/>
                <a:cs typeface="Times New Roman" pitchFamily="18" charset="0"/>
              </a:rPr>
              <a:t>Window Move </a:t>
            </a:r>
            <a:endParaRPr lang="en-GB" dirty="0">
              <a:latin typeface="Times New Roman" pitchFamily="18" charset="0"/>
              <a:cs typeface="Times New Roman" pitchFamily="18" charset="0"/>
            </a:endParaRPr>
          </a:p>
          <a:p>
            <a:pPr algn="just">
              <a:lnSpc>
                <a:spcPct val="100000"/>
              </a:lnSpc>
            </a:pPr>
            <a:r>
              <a:rPr lang="en-US" sz="1600" dirty="0"/>
              <a:t>	</a:t>
            </a:r>
            <a:r>
              <a:rPr lang="en-US" sz="1800" dirty="0"/>
              <a:t>//move the window to the upper-left coordinate</a:t>
            </a:r>
            <a:endParaRPr lang="en-GB" sz="1800" dirty="0"/>
          </a:p>
          <a:p>
            <a:pPr algn="just">
              <a:lnSpc>
                <a:spcPct val="100000"/>
              </a:lnSpc>
            </a:pPr>
            <a:r>
              <a:rPr lang="en-US" sz="1800" dirty="0"/>
              <a:t>	</a:t>
            </a:r>
            <a:r>
              <a:rPr lang="en-US" sz="1800" dirty="0" err="1"/>
              <a:t>winow.</a:t>
            </a:r>
            <a:r>
              <a:rPr lang="en-US" sz="1800" b="1" i="1" dirty="0" err="1"/>
              <a:t>moveTo</a:t>
            </a:r>
            <a:r>
              <a:rPr lang="en-US" sz="1800" dirty="0"/>
              <a:t>(0, 0);</a:t>
            </a:r>
          </a:p>
          <a:p>
            <a:pPr algn="just">
              <a:lnSpc>
                <a:spcPct val="100000"/>
              </a:lnSpc>
            </a:pPr>
            <a:endParaRPr lang="en-GB" sz="1800" dirty="0"/>
          </a:p>
          <a:p>
            <a:pPr algn="just">
              <a:lnSpc>
                <a:spcPct val="100000"/>
              </a:lnSpc>
            </a:pPr>
            <a:r>
              <a:rPr lang="en-US" sz="1800" dirty="0"/>
              <a:t>	//move the window down by 100 pixels</a:t>
            </a:r>
            <a:endParaRPr lang="en-GB" sz="1800" dirty="0"/>
          </a:p>
          <a:p>
            <a:pPr algn="just">
              <a:lnSpc>
                <a:spcPct val="100000"/>
              </a:lnSpc>
            </a:pPr>
            <a:r>
              <a:rPr lang="en-US" sz="1800" dirty="0"/>
              <a:t>	</a:t>
            </a:r>
            <a:r>
              <a:rPr lang="en-US" sz="1800" dirty="0" err="1"/>
              <a:t>window.</a:t>
            </a:r>
            <a:r>
              <a:rPr lang="en-US" sz="1800" b="1" i="1" dirty="0" err="1"/>
              <a:t>moveBy</a:t>
            </a:r>
            <a:r>
              <a:rPr lang="en-US" sz="1800" dirty="0"/>
              <a:t>(0,100);</a:t>
            </a:r>
          </a:p>
          <a:p>
            <a:pPr algn="just">
              <a:lnSpc>
                <a:spcPct val="100000"/>
              </a:lnSpc>
            </a:pPr>
            <a:endParaRPr lang="en-GB" sz="1800" dirty="0"/>
          </a:p>
          <a:p>
            <a:pPr algn="just">
              <a:lnSpc>
                <a:spcPct val="100000"/>
              </a:lnSpc>
            </a:pPr>
            <a:r>
              <a:rPr lang="en-US" sz="1800" dirty="0"/>
              <a:t>	//move the window to position (200, 300)</a:t>
            </a:r>
            <a:endParaRPr lang="en-GB" sz="1800" dirty="0"/>
          </a:p>
          <a:p>
            <a:pPr algn="just">
              <a:lnSpc>
                <a:spcPct val="100000"/>
              </a:lnSpc>
            </a:pPr>
            <a:r>
              <a:rPr lang="en-US" sz="1800" dirty="0"/>
              <a:t>	</a:t>
            </a:r>
            <a:r>
              <a:rPr lang="en-US" sz="1800" dirty="0" err="1"/>
              <a:t>window.</a:t>
            </a:r>
            <a:r>
              <a:rPr lang="en-US" sz="1800" b="1" i="1" dirty="0" err="1"/>
              <a:t>moveTo</a:t>
            </a:r>
            <a:r>
              <a:rPr lang="en-US" sz="1800" dirty="0"/>
              <a:t>(200, 300);</a:t>
            </a:r>
          </a:p>
          <a:p>
            <a:pPr algn="just">
              <a:lnSpc>
                <a:spcPct val="100000"/>
              </a:lnSpc>
            </a:pPr>
            <a:endParaRPr lang="en-GB" sz="1800" dirty="0"/>
          </a:p>
          <a:p>
            <a:pPr algn="just">
              <a:lnSpc>
                <a:spcPct val="100000"/>
              </a:lnSpc>
            </a:pPr>
            <a:r>
              <a:rPr lang="en-US" sz="1800" dirty="0"/>
              <a:t>	//move the window left by 50 pixels</a:t>
            </a:r>
            <a:endParaRPr lang="en-GB" sz="1800" dirty="0"/>
          </a:p>
          <a:p>
            <a:pPr algn="just">
              <a:lnSpc>
                <a:spcPct val="100000"/>
              </a:lnSpc>
            </a:pPr>
            <a:r>
              <a:rPr lang="en-US" sz="1800" dirty="0"/>
              <a:t>	</a:t>
            </a:r>
            <a:r>
              <a:rPr lang="en-US" sz="1800" dirty="0" err="1"/>
              <a:t>window.</a:t>
            </a:r>
            <a:r>
              <a:rPr lang="en-US" sz="1800" b="1" i="1" dirty="0" err="1"/>
              <a:t>moveBy</a:t>
            </a:r>
            <a:r>
              <a:rPr lang="en-US" sz="1800" dirty="0"/>
              <a:t>(-50, 0);</a:t>
            </a:r>
            <a:endParaRPr lang="en-GB" sz="1800" dirty="0"/>
          </a:p>
          <a:p>
            <a:pPr algn="just">
              <a:lnSpc>
                <a:spcPct val="100000"/>
              </a:lnSpc>
            </a:pPr>
            <a:r>
              <a:rPr lang="en-US" sz="1800" dirty="0"/>
              <a:t> </a:t>
            </a:r>
            <a:endParaRPr lang="en-GB" sz="1800" dirty="0"/>
          </a:p>
          <a:p>
            <a:endParaRPr lang="en-GB" sz="1600" dirty="0"/>
          </a:p>
        </p:txBody>
      </p:sp>
      <p:sp>
        <p:nvSpPr>
          <p:cNvPr id="2" name="Title 1"/>
          <p:cNvSpPr>
            <a:spLocks noGrp="1"/>
          </p:cNvSpPr>
          <p:nvPr>
            <p:ph type="title"/>
          </p:nvPr>
        </p:nvSpPr>
        <p:spPr>
          <a:xfrm>
            <a:off x="1483933" y="166037"/>
            <a:ext cx="8686798" cy="845561"/>
          </a:xfrm>
        </p:spPr>
        <p:txBody>
          <a:bodyPr>
            <a:normAutofit/>
          </a:bodyPr>
          <a:lstStyle/>
          <a:p>
            <a:pPr algn="ctr"/>
            <a:r>
              <a:rPr lang="en-US" sz="3600" b="1" dirty="0"/>
              <a:t>Window Position</a:t>
            </a:r>
            <a:endParaRPr lang="en-GB" sz="3600" b="1" dirty="0"/>
          </a:p>
        </p:txBody>
      </p:sp>
      <p:sp>
        <p:nvSpPr>
          <p:cNvPr id="5" name="TextBox 4">
            <a:extLst>
              <a:ext uri="{FF2B5EF4-FFF2-40B4-BE49-F238E27FC236}">
                <a16:creationId xmlns:a16="http://schemas.microsoft.com/office/drawing/2014/main" id="{2CB14F6A-EA57-402E-8C76-AFDBC30B365E}"/>
              </a:ext>
            </a:extLst>
          </p:cNvPr>
          <p:cNvSpPr txBox="1"/>
          <p:nvPr/>
        </p:nvSpPr>
        <p:spPr>
          <a:xfrm>
            <a:off x="648230" y="1238244"/>
            <a:ext cx="10358204" cy="707886"/>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position of a window object may be determined and changed using various properties and methods.</a:t>
            </a:r>
          </a:p>
        </p:txBody>
      </p:sp>
    </p:spTree>
    <p:extLst>
      <p:ext uri="{BB962C8B-B14F-4D97-AF65-F5344CB8AC3E}">
        <p14:creationId xmlns:p14="http://schemas.microsoft.com/office/powerpoint/2010/main" val="7500218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5400" y="1302327"/>
            <a:ext cx="9522854" cy="5105400"/>
          </a:xfrm>
        </p:spPr>
        <p:txBody>
          <a:bodyPr>
            <a:noAutofit/>
          </a:bodyPr>
          <a:lstStyle/>
          <a:p>
            <a:pPr marL="342900" indent="-342900">
              <a:lnSpc>
                <a:spcPct val="110000"/>
              </a:lnSpc>
              <a:buFont typeface="Arial" panose="020B0604020202020204" pitchFamily="34" charset="0"/>
              <a:buChar char="•"/>
            </a:pPr>
            <a:r>
              <a:rPr lang="en-US" dirty="0"/>
              <a:t>JavaScript comments can be used to explain JavaScript code. </a:t>
            </a:r>
          </a:p>
          <a:p>
            <a:pPr marL="342900" indent="-342900">
              <a:lnSpc>
                <a:spcPct val="110000"/>
              </a:lnSpc>
              <a:buFont typeface="Arial" panose="020B0604020202020204" pitchFamily="34" charset="0"/>
              <a:buChar char="•"/>
            </a:pPr>
            <a:r>
              <a:rPr lang="en-US" dirty="0"/>
              <a:t>JavaScript comments can also be used to prevent execution, when testing alternative code.</a:t>
            </a:r>
          </a:p>
          <a:p>
            <a:pPr lvl="1"/>
            <a:r>
              <a:rPr lang="en-US" dirty="0">
                <a:solidFill>
                  <a:schemeClr val="tx1"/>
                </a:solidFill>
              </a:rPr>
              <a:t>- single Line Comment</a:t>
            </a:r>
          </a:p>
          <a:p>
            <a:r>
              <a:rPr lang="en-US" dirty="0"/>
              <a:t>		</a:t>
            </a:r>
            <a:r>
              <a:rPr lang="en-US" b="1" dirty="0"/>
              <a:t>//</a:t>
            </a:r>
          </a:p>
          <a:p>
            <a:r>
              <a:rPr lang="en-US" dirty="0"/>
              <a:t>	             </a:t>
            </a:r>
            <a:r>
              <a:rPr lang="en-US" dirty="0" err="1"/>
              <a:t>Eg</a:t>
            </a:r>
            <a:r>
              <a:rPr lang="en-US" dirty="0"/>
              <a:t>:        //</a:t>
            </a:r>
            <a:r>
              <a:rPr lang="en-US" dirty="0" err="1"/>
              <a:t>document.write</a:t>
            </a:r>
            <a:r>
              <a:rPr lang="en-US" dirty="0"/>
              <a:t>(“Hi”);</a:t>
            </a:r>
          </a:p>
          <a:p>
            <a:endParaRPr lang="en-US" dirty="0"/>
          </a:p>
          <a:p>
            <a:pPr lvl="1"/>
            <a:r>
              <a:rPr lang="en-US" dirty="0">
                <a:solidFill>
                  <a:schemeClr val="tx1"/>
                </a:solidFill>
              </a:rPr>
              <a:t>- A block comment/a multi-line comment</a:t>
            </a:r>
          </a:p>
          <a:p>
            <a:r>
              <a:rPr lang="en-US" dirty="0"/>
              <a:t>		</a:t>
            </a:r>
            <a:r>
              <a:rPr lang="en-US" b="1" dirty="0"/>
              <a:t>/*     */</a:t>
            </a:r>
          </a:p>
          <a:p>
            <a:r>
              <a:rPr lang="en-US" dirty="0"/>
              <a:t>		</a:t>
            </a:r>
            <a:r>
              <a:rPr lang="en-US" dirty="0" err="1"/>
              <a:t>Eg</a:t>
            </a:r>
            <a:r>
              <a:rPr lang="en-US" dirty="0"/>
              <a:t>:       /* var name=“Hla”;</a:t>
            </a:r>
          </a:p>
          <a:p>
            <a:r>
              <a:rPr lang="en-US" dirty="0"/>
              <a:t>		             </a:t>
            </a:r>
            <a:r>
              <a:rPr lang="en-US" dirty="0" err="1"/>
              <a:t>document.write</a:t>
            </a:r>
            <a:r>
              <a:rPr lang="en-US" dirty="0"/>
              <a:t>(“Hello” + name); */ </a:t>
            </a:r>
          </a:p>
          <a:p>
            <a:endParaRPr lang="en-US" sz="2400" dirty="0"/>
          </a:p>
        </p:txBody>
      </p:sp>
      <p:sp>
        <p:nvSpPr>
          <p:cNvPr id="3" name="Title 2"/>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41397451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893" y="1300510"/>
            <a:ext cx="10724213" cy="5341438"/>
          </a:xfrm>
        </p:spPr>
        <p:txBody>
          <a:bodyPr>
            <a:normAutofit/>
          </a:bodyPr>
          <a:lstStyle/>
          <a:p>
            <a:pPr marL="342900" indent="-342900">
              <a:lnSpc>
                <a:spcPct val="100000"/>
              </a:lnSpc>
              <a:buFont typeface="Arial" panose="020B0604020202020204" pitchFamily="34" charset="0"/>
              <a:buChar char="•"/>
            </a:pPr>
            <a:r>
              <a:rPr lang="en-US" dirty="0">
                <a:latin typeface="Times New Roman" pitchFamily="18" charset="0"/>
                <a:cs typeface="Times New Roman" pitchFamily="18" charset="0"/>
              </a:rPr>
              <a:t>The different properties can be used to determine the size of the browser window (the browser view, NOT including toolbars and scrollbars).</a:t>
            </a:r>
          </a:p>
          <a:p>
            <a:pPr marL="342900" indent="-342900">
              <a:lnSpc>
                <a:spcPct val="100000"/>
              </a:lnSpc>
              <a:buFont typeface="Arial" panose="020B0604020202020204" pitchFamily="34" charset="0"/>
              <a:buChar char="•"/>
            </a:pPr>
            <a:r>
              <a:rPr lang="en-US" dirty="0">
                <a:latin typeface="Times New Roman" pitchFamily="18" charset="0"/>
                <a:cs typeface="Times New Roman" pitchFamily="18" charset="0"/>
              </a:rPr>
              <a:t>For Internet Explorer, Chrome, Firefox, Opera, and Safari:</a:t>
            </a: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window.innerHeight</a:t>
            </a:r>
            <a:r>
              <a:rPr lang="en-US" dirty="0">
                <a:latin typeface="Times New Roman" pitchFamily="18" charset="0"/>
                <a:cs typeface="Times New Roman" pitchFamily="18" charset="0"/>
              </a:rPr>
              <a:t> - the inner height of the browser window</a:t>
            </a: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window.innerWidth</a:t>
            </a:r>
            <a:r>
              <a:rPr lang="en-US" dirty="0">
                <a:latin typeface="Times New Roman" pitchFamily="18" charset="0"/>
                <a:cs typeface="Times New Roman" pitchFamily="18" charset="0"/>
              </a:rPr>
              <a:t> - the inner width of the browser window</a:t>
            </a:r>
          </a:p>
          <a:p>
            <a:pPr marL="342900" indent="-342900">
              <a:lnSpc>
                <a:spcPct val="100000"/>
              </a:lnSpc>
              <a:buFont typeface="Arial" panose="020B0604020202020204" pitchFamily="34" charset="0"/>
              <a:buChar char="•"/>
            </a:pPr>
            <a:r>
              <a:rPr lang="en-US" dirty="0">
                <a:latin typeface="Times New Roman" pitchFamily="18" charset="0"/>
                <a:cs typeface="Times New Roman" pitchFamily="18" charset="0"/>
              </a:rPr>
              <a:t>For Internet Explorer 8, 7, 6, 5:</a:t>
            </a: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document.documentElement.clientHeight</a:t>
            </a:r>
            <a:endParaRPr lang="en-US" dirty="0">
              <a:latin typeface="Times New Roman" pitchFamily="18" charset="0"/>
              <a:cs typeface="Times New Roman" pitchFamily="18" charset="0"/>
            </a:endParaRP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document.documentElement.clientWidth</a:t>
            </a:r>
            <a:endParaRPr lang="en-US" dirty="0">
              <a:latin typeface="Times New Roman" pitchFamily="18" charset="0"/>
              <a:cs typeface="Times New Roman" pitchFamily="18" charset="0"/>
            </a:endParaRPr>
          </a:p>
          <a:p>
            <a:pPr>
              <a:lnSpc>
                <a:spcPct val="100000"/>
              </a:lnSpc>
            </a:pP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 or )</a:t>
            </a: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document.body.clientHeight</a:t>
            </a:r>
            <a:endParaRPr lang="en-US" dirty="0">
              <a:latin typeface="Times New Roman" pitchFamily="18" charset="0"/>
              <a:cs typeface="Times New Roman" pitchFamily="18" charset="0"/>
            </a:endParaRPr>
          </a:p>
          <a:p>
            <a:pPr marL="914400">
              <a:lnSpc>
                <a:spcPct val="100000"/>
              </a:lnSpc>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document.body.clientWidth</a:t>
            </a:r>
            <a:endParaRPr lang="en-US" dirty="0">
              <a:latin typeface="Times New Roman" pitchFamily="18" charset="0"/>
              <a:cs typeface="Times New Roman" pitchFamily="18" charset="0"/>
            </a:endParaRPr>
          </a:p>
        </p:txBody>
      </p:sp>
      <p:sp>
        <p:nvSpPr>
          <p:cNvPr id="2" name="Title 1"/>
          <p:cNvSpPr>
            <a:spLocks noGrp="1"/>
          </p:cNvSpPr>
          <p:nvPr>
            <p:ph type="title"/>
          </p:nvPr>
        </p:nvSpPr>
        <p:spPr>
          <a:xfrm>
            <a:off x="1596472" y="216052"/>
            <a:ext cx="8686798" cy="845561"/>
          </a:xfrm>
        </p:spPr>
        <p:txBody>
          <a:bodyPr>
            <a:normAutofit/>
          </a:bodyPr>
          <a:lstStyle/>
          <a:p>
            <a:pPr algn="ctr"/>
            <a:r>
              <a:rPr lang="en-US" sz="3600" b="1" dirty="0"/>
              <a:t>Window Size</a:t>
            </a:r>
            <a:endParaRPr lang="en-GB" sz="3600" b="1" dirty="0"/>
          </a:p>
        </p:txBody>
      </p:sp>
    </p:spTree>
    <p:extLst>
      <p:ext uri="{BB962C8B-B14F-4D97-AF65-F5344CB8AC3E}">
        <p14:creationId xmlns:p14="http://schemas.microsoft.com/office/powerpoint/2010/main" val="3736567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797" y="166037"/>
            <a:ext cx="8686798" cy="845561"/>
          </a:xfrm>
        </p:spPr>
        <p:txBody>
          <a:bodyPr>
            <a:normAutofit/>
          </a:bodyPr>
          <a:lstStyle/>
          <a:p>
            <a:pPr algn="ctr"/>
            <a:r>
              <a:rPr lang="en-US" sz="3600" b="1" dirty="0"/>
              <a:t>Window Size , Methods </a:t>
            </a:r>
            <a:endParaRPr lang="en-GB" sz="3600" b="1" dirty="0"/>
          </a:p>
        </p:txBody>
      </p:sp>
      <p:sp>
        <p:nvSpPr>
          <p:cNvPr id="5" name="TextBox 4">
            <a:extLst>
              <a:ext uri="{FF2B5EF4-FFF2-40B4-BE49-F238E27FC236}">
                <a16:creationId xmlns:a16="http://schemas.microsoft.com/office/drawing/2014/main" id="{C98EAA25-4F65-4D73-8948-6A1C76B78086}"/>
              </a:ext>
            </a:extLst>
          </p:cNvPr>
          <p:cNvSpPr txBox="1"/>
          <p:nvPr/>
        </p:nvSpPr>
        <p:spPr>
          <a:xfrm>
            <a:off x="1003216" y="1275729"/>
            <a:ext cx="10185568" cy="3231654"/>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Window Size</a:t>
            </a:r>
          </a:p>
          <a:p>
            <a:pPr marL="342900" indent="-34290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resizeTo() - </a:t>
            </a:r>
            <a:r>
              <a:rPr lang="en-US" sz="2000" dirty="0">
                <a:latin typeface="Times New Roman" panose="02020603050405020304" pitchFamily="18" charset="0"/>
                <a:cs typeface="Times New Roman" panose="02020603050405020304" pitchFamily="18" charset="0"/>
              </a:rPr>
              <a:t>method resizes a window to the specified width and height.</a:t>
            </a:r>
          </a:p>
          <a:p>
            <a:pPr marL="342900" indent="-342900">
              <a:lnSpc>
                <a:spcPct val="150000"/>
              </a:lnSpc>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resizeBy</a:t>
            </a:r>
            <a:r>
              <a:rPr lang="en-US" sz="2000" b="1"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Resizes the window by the specified pixels</a:t>
            </a:r>
          </a:p>
          <a:p>
            <a:endParaRPr lang="en-US" sz="2000" dirty="0">
              <a:latin typeface="Times New Roman" panose="02020603050405020304" pitchFamily="18" charset="0"/>
              <a:cs typeface="Times New Roman" panose="02020603050405020304" pitchFamily="18" charset="0"/>
            </a:endParaRPr>
          </a:p>
          <a:p>
            <a:r>
              <a:rPr lang="en-US" sz="2400" dirty="0"/>
              <a:t>		</a:t>
            </a:r>
            <a:r>
              <a:rPr lang="en-US" sz="2000" dirty="0">
                <a:latin typeface="Times New Roman" panose="02020603050405020304" pitchFamily="18" charset="0"/>
                <a:cs typeface="Times New Roman" panose="02020603050405020304" pitchFamily="18" charset="0"/>
              </a:rPr>
              <a:t>window.</a:t>
            </a:r>
            <a:r>
              <a:rPr lang="en-US" sz="2000" i="1" dirty="0">
                <a:latin typeface="Times New Roman" panose="02020603050405020304" pitchFamily="18" charset="0"/>
                <a:cs typeface="Times New Roman" panose="02020603050405020304" pitchFamily="18" charset="0"/>
              </a:rPr>
              <a:t>resizeTo</a:t>
            </a:r>
            <a:r>
              <a:rPr lang="en-US" sz="2000" dirty="0">
                <a:latin typeface="Times New Roman" panose="02020603050405020304" pitchFamily="18" charset="0"/>
                <a:cs typeface="Times New Roman" panose="02020603050405020304" pitchFamily="18" charset="0"/>
              </a:rPr>
              <a:t>(100, 100);	//resize to 100 x 100</a:t>
            </a: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window.</a:t>
            </a:r>
            <a:r>
              <a:rPr lang="en-US" sz="2000" i="1" dirty="0" err="1">
                <a:latin typeface="Times New Roman" panose="02020603050405020304" pitchFamily="18" charset="0"/>
                <a:cs typeface="Times New Roman" panose="02020603050405020304" pitchFamily="18" charset="0"/>
              </a:rPr>
              <a:t>resizeBy</a:t>
            </a:r>
            <a:r>
              <a:rPr lang="en-US" sz="2000" dirty="0">
                <a:latin typeface="Times New Roman" panose="02020603050405020304" pitchFamily="18" charset="0"/>
                <a:cs typeface="Times New Roman" panose="02020603050405020304" pitchFamily="18" charset="0"/>
              </a:rPr>
              <a:t>(100, 50);		//resize to 200 x 150</a:t>
            </a: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window.</a:t>
            </a:r>
            <a:r>
              <a:rPr lang="en-US" sz="2000" i="1" dirty="0">
                <a:latin typeface="Times New Roman" panose="02020603050405020304" pitchFamily="18" charset="0"/>
                <a:cs typeface="Times New Roman" panose="02020603050405020304" pitchFamily="18" charset="0"/>
              </a:rPr>
              <a:t>resizeTo</a:t>
            </a:r>
            <a:r>
              <a:rPr lang="en-US" sz="2000" dirty="0">
                <a:latin typeface="Times New Roman" panose="02020603050405020304" pitchFamily="18" charset="0"/>
                <a:cs typeface="Times New Roman" panose="02020603050405020304" pitchFamily="18" charset="0"/>
              </a:rPr>
              <a:t>(300, 300);	//resize to 300 x 300</a:t>
            </a:r>
            <a:endParaRPr lang="en-GB" sz="2000" dirty="0">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C9F81C47-9FFD-B916-4DF4-54322E9B0D72}"/>
              </a:ext>
            </a:extLst>
          </p:cNvPr>
          <p:cNvSpPr>
            <a:spLocks noGrp="1"/>
          </p:cNvSpPr>
          <p:nvPr>
            <p:ph idx="1"/>
          </p:nvPr>
        </p:nvSpPr>
        <p:spPr>
          <a:xfrm>
            <a:off x="838200" y="4593518"/>
            <a:ext cx="10515600" cy="2158519"/>
          </a:xfrm>
        </p:spPr>
        <p:txBody>
          <a:bodyPr/>
          <a:lstStyle/>
          <a:p>
            <a:r>
              <a:rPr lang="en-US" b="1" dirty="0">
                <a:latin typeface="Times New Roman" pitchFamily="18" charset="0"/>
                <a:cs typeface="Times New Roman" pitchFamily="18" charset="0"/>
              </a:rPr>
              <a:t>Window Methods </a:t>
            </a:r>
          </a:p>
          <a:p>
            <a:pPr marL="342900" indent="-342900">
              <a:buFont typeface="Arial" panose="020B0604020202020204" pitchFamily="34" charset="0"/>
              <a:buChar char="•"/>
            </a:pPr>
            <a:r>
              <a:rPr lang="en-US" b="1" dirty="0">
                <a:latin typeface="Times New Roman" pitchFamily="18" charset="0"/>
                <a:cs typeface="Times New Roman" pitchFamily="18" charset="0"/>
              </a:rPr>
              <a:t>window.open() </a:t>
            </a:r>
            <a:r>
              <a:rPr lang="en-US" dirty="0">
                <a:latin typeface="Times New Roman" pitchFamily="18" charset="0"/>
                <a:cs typeface="Times New Roman" pitchFamily="18" charset="0"/>
              </a:rPr>
              <a:t>- open a new window</a:t>
            </a:r>
          </a:p>
          <a:p>
            <a:pPr marL="342900" indent="-342900">
              <a:buFont typeface="Arial" panose="020B0604020202020204" pitchFamily="34" charset="0"/>
              <a:buChar char="•"/>
            </a:pPr>
            <a:r>
              <a:rPr lang="en-US" b="1" dirty="0" err="1">
                <a:latin typeface="Times New Roman" pitchFamily="18" charset="0"/>
                <a:cs typeface="Times New Roman" pitchFamily="18" charset="0"/>
              </a:rPr>
              <a:t>window.close</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close the current window</a:t>
            </a:r>
          </a:p>
          <a:p>
            <a:pPr marL="342900" indent="-342900">
              <a:buFont typeface="Arial" panose="020B0604020202020204" pitchFamily="34" charset="0"/>
              <a:buChar char="•"/>
            </a:pPr>
            <a:r>
              <a:rPr lang="en-US" b="1" dirty="0" err="1">
                <a:latin typeface="Times New Roman" pitchFamily="18" charset="0"/>
                <a:cs typeface="Times New Roman" pitchFamily="18" charset="0"/>
              </a:rPr>
              <a:t>window.moveTo</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move the current window</a:t>
            </a:r>
          </a:p>
          <a:p>
            <a:pPr marL="342900" indent="-342900">
              <a:buFont typeface="Arial" panose="020B0604020202020204" pitchFamily="34" charset="0"/>
              <a:buChar char="•"/>
            </a:pPr>
            <a:r>
              <a:rPr lang="en-US" b="1" dirty="0">
                <a:latin typeface="Times New Roman" pitchFamily="18" charset="0"/>
                <a:cs typeface="Times New Roman" pitchFamily="18" charset="0"/>
              </a:rPr>
              <a:t>window.resizeTo() </a:t>
            </a:r>
            <a:r>
              <a:rPr lang="en-US" dirty="0">
                <a:latin typeface="Times New Roman" pitchFamily="18" charset="0"/>
                <a:cs typeface="Times New Roman" pitchFamily="18" charset="0"/>
              </a:rPr>
              <a:t>– resize the current window</a:t>
            </a:r>
          </a:p>
          <a:p>
            <a:endParaRPr lang="en-US" dirty="0"/>
          </a:p>
        </p:txBody>
      </p:sp>
    </p:spTree>
    <p:extLst>
      <p:ext uri="{BB962C8B-B14F-4D97-AF65-F5344CB8AC3E}">
        <p14:creationId xmlns:p14="http://schemas.microsoft.com/office/powerpoint/2010/main" val="29103292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008" y="1781987"/>
            <a:ext cx="4452637" cy="4445390"/>
          </a:xfrm>
        </p:spPr>
        <p:txBody>
          <a:bodyPr>
            <a:normAutofit/>
          </a:bodyPr>
          <a:lstStyle/>
          <a:p>
            <a:r>
              <a:rPr lang="en-US" b="1" dirty="0">
                <a:latin typeface="Times New Roman" pitchFamily="18" charset="0"/>
                <a:cs typeface="Times New Roman" pitchFamily="18" charset="0"/>
              </a:rPr>
              <a:t>Popping Up Windows</a:t>
            </a:r>
          </a:p>
          <a:p>
            <a:pPr marL="342900" indent="-342900">
              <a:buFont typeface="Arial" panose="020B0604020202020204" pitchFamily="34" charset="0"/>
              <a:buChar char="•"/>
            </a:pPr>
            <a:r>
              <a:rPr lang="en-US" dirty="0">
                <a:latin typeface="Times New Roman" pitchFamily="18" charset="0"/>
                <a:cs typeface="Times New Roman" pitchFamily="18" charset="0"/>
              </a:rPr>
              <a:t>A popup window is one of the oldest methods to show additional document to user.</a:t>
            </a:r>
          </a:p>
          <a:p>
            <a:pPr marL="342900" indent="-342900">
              <a:buFont typeface="Arial" panose="020B0604020202020204" pitchFamily="34" charset="0"/>
              <a:buChar char="•"/>
            </a:pPr>
            <a:r>
              <a:rPr lang="en-US" dirty="0">
                <a:latin typeface="Times New Roman" pitchFamily="18" charset="0"/>
                <a:cs typeface="Times New Roman" pitchFamily="18" charset="0"/>
              </a:rPr>
              <a:t>Most modern browsers are configured to open </a:t>
            </a:r>
            <a:r>
              <a:rPr lang="en-US" dirty="0" err="1">
                <a:latin typeface="Times New Roman" pitchFamily="18" charset="0"/>
                <a:cs typeface="Times New Roman" pitchFamily="18" charset="0"/>
              </a:rPr>
              <a:t>url</a:t>
            </a:r>
            <a:r>
              <a:rPr lang="en-US" dirty="0">
                <a:latin typeface="Times New Roman" pitchFamily="18" charset="0"/>
                <a:cs typeface="Times New Roman" pitchFamily="18" charset="0"/>
              </a:rPr>
              <a:t> in new tabs instead of separate windows.</a:t>
            </a:r>
          </a:p>
          <a:p>
            <a:pPr marL="342900" indent="-342900">
              <a:buFont typeface="Arial" panose="020B0604020202020204" pitchFamily="34" charset="0"/>
              <a:buChar char="•"/>
            </a:pP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Syntax:</a:t>
            </a:r>
          </a:p>
          <a:p>
            <a:r>
              <a:rPr lang="en-US" dirty="0">
                <a:latin typeface="Times New Roman" pitchFamily="18" charset="0"/>
                <a:cs typeface="Times New Roman" pitchFamily="18" charset="0"/>
              </a:rPr>
              <a:t>window.open</a:t>
            </a:r>
          </a:p>
          <a:p>
            <a:r>
              <a:rPr lang="en-US" dirty="0">
                <a:latin typeface="Times New Roman" pitchFamily="18" charset="0"/>
                <a:cs typeface="Times New Roman" pitchFamily="18" charset="0"/>
              </a:rPr>
              <a:t>(“http://www.wrox.com/”, “</a:t>
            </a:r>
            <a:r>
              <a:rPr lang="en-US" dirty="0" err="1">
                <a:latin typeface="Times New Roman" pitchFamily="18" charset="0"/>
                <a:cs typeface="Times New Roman" pitchFamily="18" charset="0"/>
              </a:rPr>
              <a:t>topFrame</a:t>
            </a:r>
            <a:r>
              <a:rPr lang="en-US" dirty="0">
                <a:latin typeface="Times New Roman" pitchFamily="18" charset="0"/>
                <a:cs typeface="Times New Roman" pitchFamily="18" charset="0"/>
              </a:rPr>
              <a:t>”);</a:t>
            </a:r>
            <a:endParaRPr lang="en-GB" dirty="0">
              <a:latin typeface="Times New Roman" pitchFamily="18" charset="0"/>
              <a:cs typeface="Times New Roman" pitchFamily="18" charset="0"/>
            </a:endParaRPr>
          </a:p>
          <a:p>
            <a:endParaRPr lang="en-GB" b="1"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pPr algn="ctr"/>
            <a:r>
              <a:rPr lang="en-US" sz="3600" b="1" dirty="0"/>
              <a:t>Navigating and Opening Window</a:t>
            </a:r>
            <a:endParaRPr lang="en-GB" sz="3600" b="1" dirty="0"/>
          </a:p>
        </p:txBody>
      </p:sp>
      <p:pic>
        <p:nvPicPr>
          <p:cNvPr id="4" name="Picture 3"/>
          <p:cNvPicPr/>
          <p:nvPr/>
        </p:nvPicPr>
        <p:blipFill rotWithShape="1">
          <a:blip r:embed="rId2"/>
          <a:srcRect l="31959" t="35142" r="9886" b="18566"/>
          <a:stretch/>
        </p:blipFill>
        <p:spPr bwMode="auto">
          <a:xfrm>
            <a:off x="4994031" y="1781987"/>
            <a:ext cx="6944961" cy="490997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29242B2-57DF-4625-BF00-67C769918D62}"/>
              </a:ext>
            </a:extLst>
          </p:cNvPr>
          <p:cNvSpPr txBox="1"/>
          <p:nvPr/>
        </p:nvSpPr>
        <p:spPr>
          <a:xfrm>
            <a:off x="6332806" y="1355108"/>
            <a:ext cx="53715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Table 1: The various options for new window </a:t>
            </a:r>
            <a:r>
              <a:rPr kumimoji="0" lang="my-MM"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Part-1)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4748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t>Navigating and Opening Window (Cont’d)</a:t>
            </a:r>
            <a:endParaRPr lang="en-GB" sz="3600" b="1" dirty="0"/>
          </a:p>
        </p:txBody>
      </p:sp>
      <p:pic>
        <p:nvPicPr>
          <p:cNvPr id="5" name="Picture 4"/>
          <p:cNvPicPr/>
          <p:nvPr/>
        </p:nvPicPr>
        <p:blipFill rotWithShape="1">
          <a:blip r:embed="rId2"/>
          <a:srcRect l="28472" t="30491" r="13665" b="22702"/>
          <a:stretch/>
        </p:blipFill>
        <p:spPr bwMode="auto">
          <a:xfrm>
            <a:off x="1849478" y="1767494"/>
            <a:ext cx="8222777" cy="416403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01B5391-B9AE-40CB-A25B-7E6D7F14BD5B}"/>
              </a:ext>
            </a:extLst>
          </p:cNvPr>
          <p:cNvSpPr txBox="1"/>
          <p:nvPr/>
        </p:nvSpPr>
        <p:spPr>
          <a:xfrm>
            <a:off x="3349070" y="1328887"/>
            <a:ext cx="604814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Table 1: The various options for new window</a:t>
            </a:r>
            <a:r>
              <a:rPr kumimoji="0" lang="my-MM"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CBC60FE-A19E-48C4-86EB-1519F69610DE}"/>
              </a:ext>
            </a:extLst>
          </p:cNvPr>
          <p:cNvSpPr txBox="1"/>
          <p:nvPr/>
        </p:nvSpPr>
        <p:spPr>
          <a:xfrm>
            <a:off x="152397" y="6171616"/>
            <a:ext cx="11776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window.open(“http://www.wrox.com/”,”</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wroxWindow</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my-MM" sz="2000" b="0" i="0" u="none" strike="noStrike" kern="1200" cap="none" spc="0" normalizeH="0" baseline="0" noProof="0" dirty="0">
                <a:ln>
                  <a:noFill/>
                </a:ln>
                <a:solidFill>
                  <a:prstClr val="black"/>
                </a:solidFill>
                <a:effectLst/>
                <a:uLnTx/>
                <a:uFillTx/>
                <a:latin typeface="Times New Roman" panose="02020603050405020304" pitchFamily="18" charset="0"/>
                <a:cs typeface="Myanmar Text" panose="020B0502040204020203" pitchFamily="34"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“height=400,width=400,top=10,left=10,resizable=yes”);</a:t>
            </a:r>
          </a:p>
        </p:txBody>
      </p:sp>
    </p:spTree>
    <p:extLst>
      <p:ext uri="{BB962C8B-B14F-4D97-AF65-F5344CB8AC3E}">
        <p14:creationId xmlns:p14="http://schemas.microsoft.com/office/powerpoint/2010/main" val="2710077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81600" y="1312858"/>
            <a:ext cx="11816435" cy="5198777"/>
          </a:xfrm>
        </p:spPr>
        <p:txBody>
          <a:bodyPr>
            <a:noAutofit/>
          </a:bodyPr>
          <a:lstStyle/>
          <a:p>
            <a:r>
              <a:rPr lang="en-US" dirty="0"/>
              <a:t>&lt;html&gt;</a:t>
            </a:r>
          </a:p>
          <a:p>
            <a:r>
              <a:rPr lang="en-US" dirty="0"/>
              <a:t>&lt;head&gt;</a:t>
            </a:r>
          </a:p>
          <a:p>
            <a:r>
              <a:rPr lang="en-US" dirty="0"/>
              <a:t>    &lt;title&gt;Window Open Example&lt;/title&gt;</a:t>
            </a:r>
          </a:p>
          <a:p>
            <a:r>
              <a:rPr lang="en-US" dirty="0"/>
              <a:t>&lt;/head&gt;</a:t>
            </a:r>
          </a:p>
          <a:p>
            <a:r>
              <a:rPr lang="en-US" dirty="0"/>
              <a:t>&lt;body&gt;</a:t>
            </a:r>
          </a:p>
          <a:p>
            <a:endParaRPr lang="en-US" dirty="0"/>
          </a:p>
          <a:p>
            <a:r>
              <a:rPr lang="en-US" dirty="0"/>
              <a:t>    &lt;p&gt;This will open a new window/tab:</a:t>
            </a:r>
          </a:p>
          <a:p>
            <a:r>
              <a:rPr lang="en-US" dirty="0"/>
              <a:t>    &lt;input type="button" value="Go to Wrox.com" onclick="window.open('http://www.wrox.com/')" /&gt;&lt;/p&gt;</a:t>
            </a:r>
          </a:p>
          <a:p>
            <a:r>
              <a:rPr lang="en-US" dirty="0"/>
              <a:t>    &lt;p&gt;This will open in the current window/tab:</a:t>
            </a:r>
          </a:p>
          <a:p>
            <a:r>
              <a:rPr lang="en-US" dirty="0"/>
              <a:t>    &lt;input type="button" value="Go to Wrox.com" onclick="window.open('http://www.wrox.com/', '_self')" /&gt;&lt;/p&gt;</a:t>
            </a:r>
          </a:p>
          <a:p>
            <a:r>
              <a:rPr lang="en-US" dirty="0"/>
              <a:t>    </a:t>
            </a:r>
          </a:p>
          <a:p>
            <a:r>
              <a:rPr lang="en-US" dirty="0"/>
              <a:t>&lt;/body&gt;</a:t>
            </a:r>
          </a:p>
          <a:p>
            <a:r>
              <a:rPr lang="en-US" dirty="0"/>
              <a:t>&lt;/html&gt;</a:t>
            </a:r>
          </a:p>
          <a:p>
            <a:endParaRPr lang="en-GB" sz="1600" dirty="0"/>
          </a:p>
        </p:txBody>
      </p:sp>
      <p:sp>
        <p:nvSpPr>
          <p:cNvPr id="2" name="Title 1"/>
          <p:cNvSpPr>
            <a:spLocks noGrp="1"/>
          </p:cNvSpPr>
          <p:nvPr>
            <p:ph type="title"/>
          </p:nvPr>
        </p:nvSpPr>
        <p:spPr>
          <a:xfrm>
            <a:off x="1814950" y="166037"/>
            <a:ext cx="8686798" cy="845561"/>
          </a:xfrm>
        </p:spPr>
        <p:txBody>
          <a:bodyPr>
            <a:normAutofit/>
          </a:bodyPr>
          <a:lstStyle/>
          <a:p>
            <a:pPr algn="ctr"/>
            <a:r>
              <a:rPr lang="en-US" sz="3600" b="1" dirty="0"/>
              <a:t>Navigating and Opening Window (Cont’d)</a:t>
            </a:r>
            <a:endParaRPr lang="en-GB" sz="3600" dirty="0"/>
          </a:p>
        </p:txBody>
      </p:sp>
    </p:spTree>
    <p:extLst>
      <p:ext uri="{BB962C8B-B14F-4D97-AF65-F5344CB8AC3E}">
        <p14:creationId xmlns:p14="http://schemas.microsoft.com/office/powerpoint/2010/main" val="38073450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9887" y="2319459"/>
            <a:ext cx="10634590" cy="4372503"/>
          </a:xfrm>
        </p:spPr>
        <p:txBody>
          <a:bodyPr>
            <a:normAutofit/>
          </a:bodyPr>
          <a:lstStyle/>
          <a:p>
            <a:r>
              <a:rPr lang="en-US" b="1" dirty="0"/>
              <a:t>setTimeout(</a:t>
            </a:r>
            <a:r>
              <a:rPr lang="en-US" b="1" dirty="0" err="1"/>
              <a:t>function,milliseconds</a:t>
            </a:r>
            <a:r>
              <a:rPr lang="en-US" b="1" dirty="0"/>
              <a:t>) method</a:t>
            </a:r>
          </a:p>
          <a:p>
            <a:pPr marL="342900" lvl="1" indent="-342900"/>
            <a:r>
              <a:rPr lang="en-US" dirty="0"/>
              <a:t>Executes a function, after waiting a specified number of milliseconds.</a:t>
            </a:r>
          </a:p>
          <a:p>
            <a:pPr marL="228600" lvl="1"/>
            <a:r>
              <a:rPr lang="en-US" dirty="0"/>
              <a:t> 1 second  </a:t>
            </a:r>
            <a:r>
              <a:rPr lang="en-US" dirty="0">
                <a:sym typeface="Wingdings" panose="05000000000000000000" pitchFamily="2" charset="2"/>
              </a:rPr>
              <a:t> </a:t>
            </a:r>
            <a:r>
              <a:rPr lang="en-US" dirty="0"/>
              <a:t>1000miliseconds</a:t>
            </a:r>
          </a:p>
          <a:p>
            <a:r>
              <a:rPr lang="en-GB" b="1" dirty="0" err="1"/>
              <a:t>Eg</a:t>
            </a:r>
            <a:r>
              <a:rPr lang="en-GB" b="1" dirty="0"/>
              <a:t>:</a:t>
            </a:r>
          </a:p>
          <a:p>
            <a:r>
              <a:rPr lang="en-US" dirty="0"/>
              <a:t>	const myTimeout=</a:t>
            </a:r>
            <a:r>
              <a:rPr lang="en-US" dirty="0" err="1"/>
              <a:t>setTimeout</a:t>
            </a:r>
            <a:r>
              <a:rPr lang="en-US" dirty="0"/>
              <a:t>(myGreeting,5000);</a:t>
            </a:r>
          </a:p>
          <a:p>
            <a:endParaRPr lang="en-GB" dirty="0"/>
          </a:p>
          <a:p>
            <a:r>
              <a:rPr lang="en-US" b="1" dirty="0">
                <a:latin typeface="Times New Roman" pitchFamily="18" charset="0"/>
                <a:cs typeface="Times New Roman" pitchFamily="18" charset="0"/>
              </a:rPr>
              <a:t>setInterval(function, </a:t>
            </a:r>
            <a:r>
              <a:rPr lang="en-US" b="1" dirty="0" err="1">
                <a:latin typeface="Times New Roman" pitchFamily="18" charset="0"/>
                <a:cs typeface="Times New Roman" pitchFamily="18" charset="0"/>
              </a:rPr>
              <a:t>millisecconds</a:t>
            </a:r>
            <a:r>
              <a:rPr lang="en-US" b="1" dirty="0">
                <a:latin typeface="Times New Roman" pitchFamily="18" charset="0"/>
                <a:cs typeface="Times New Roman" pitchFamily="18" charset="0"/>
              </a:rPr>
              <a:t>)</a:t>
            </a:r>
          </a:p>
          <a:p>
            <a:pPr marL="285750" indent="-285750">
              <a:buFont typeface="Arial" panose="020B0604020202020204" pitchFamily="34" charset="0"/>
              <a:buChar char="•"/>
            </a:pPr>
            <a:r>
              <a:rPr lang="en-US" dirty="0"/>
              <a:t>Same as </a:t>
            </a:r>
            <a:r>
              <a:rPr lang="en-US" dirty="0" err="1"/>
              <a:t>setTimeout</a:t>
            </a:r>
            <a:r>
              <a:rPr lang="en-US" dirty="0"/>
              <a:t>(), but repeats the execution of the function continuously</a:t>
            </a:r>
            <a:endParaRPr lang="en-GB" dirty="0">
              <a:latin typeface="Times New Roman" pitchFamily="18" charset="0"/>
              <a:cs typeface="Times New Roman" pitchFamily="18" charset="0"/>
            </a:endParaRPr>
          </a:p>
          <a:p>
            <a:r>
              <a:rPr lang="en-US" b="1" dirty="0" err="1"/>
              <a:t>Eg</a:t>
            </a:r>
            <a:r>
              <a:rPr lang="en-US" b="1" dirty="0"/>
              <a:t>:</a:t>
            </a:r>
          </a:p>
          <a:p>
            <a:r>
              <a:rPr lang="en-US" b="1" dirty="0"/>
              <a:t>	</a:t>
            </a:r>
            <a:r>
              <a:rPr lang="en-US" dirty="0"/>
              <a:t>const myInterval=setInterval(</a:t>
            </a:r>
            <a:r>
              <a:rPr lang="en-US" dirty="0" err="1"/>
              <a:t>displayHello</a:t>
            </a:r>
            <a:r>
              <a:rPr lang="en-US" dirty="0"/>
              <a:t>, 1000);</a:t>
            </a:r>
          </a:p>
          <a:p>
            <a:r>
              <a:rPr lang="en-US" dirty="0"/>
              <a:t>		</a:t>
            </a:r>
            <a:endParaRPr lang="en-GB" dirty="0"/>
          </a:p>
          <a:p>
            <a:endParaRPr lang="en-GB" b="1"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pPr algn="ctr"/>
            <a:r>
              <a:rPr lang="en-US" sz="3600" b="1" i="0" u="none" strike="noStrike" baseline="0" dirty="0"/>
              <a:t>Intervals and Timeouts</a:t>
            </a:r>
            <a:endParaRPr lang="en-GB" sz="3600" b="1" dirty="0"/>
          </a:p>
        </p:txBody>
      </p:sp>
      <p:sp>
        <p:nvSpPr>
          <p:cNvPr id="6" name="TextBox 5">
            <a:extLst>
              <a:ext uri="{FF2B5EF4-FFF2-40B4-BE49-F238E27FC236}">
                <a16:creationId xmlns:a16="http://schemas.microsoft.com/office/drawing/2014/main" id="{FBAD5104-D6D1-4DAB-9C19-1DAA896E13DF}"/>
              </a:ext>
            </a:extLst>
          </p:cNvPr>
          <p:cNvSpPr txBox="1"/>
          <p:nvPr/>
        </p:nvSpPr>
        <p:spPr>
          <a:xfrm>
            <a:off x="859887" y="1233898"/>
            <a:ext cx="10078329" cy="1015663"/>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Timeouts execute some code after a specified amount of time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black"/>
                </a:solidFill>
                <a:latin typeface="Times New Roman" panose="02020603050405020304" pitchFamily="18" charset="0"/>
                <a:cs typeface="Times New Roman" panose="02020603050405020304" pitchFamily="18" charset="0"/>
              </a:rPr>
              <a:t>I</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ntervals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execute code repeatedly, waiting a specific amount of time in between each execution.</a:t>
            </a:r>
          </a:p>
        </p:txBody>
      </p:sp>
    </p:spTree>
    <p:extLst>
      <p:ext uri="{BB962C8B-B14F-4D97-AF65-F5344CB8AC3E}">
        <p14:creationId xmlns:p14="http://schemas.microsoft.com/office/powerpoint/2010/main" val="19993728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6395" y="1194269"/>
            <a:ext cx="10529453" cy="5663731"/>
          </a:xfrm>
        </p:spPr>
        <p:txBody>
          <a:bodyPr>
            <a:noAutofit/>
          </a:bodyPr>
          <a:lstStyle/>
          <a:p>
            <a:r>
              <a:rPr lang="en-US" b="1" dirty="0">
                <a:latin typeface="Times New Roman" pitchFamily="18" charset="0"/>
                <a:cs typeface="Times New Roman" pitchFamily="18" charset="0"/>
              </a:rPr>
              <a:t>clearTimeout() method</a:t>
            </a:r>
          </a:p>
          <a:p>
            <a:pPr marL="342900" indent="-342900">
              <a:buFont typeface="Arial" panose="020B0604020202020204" pitchFamily="34" charset="0"/>
              <a:buChar char="•"/>
            </a:pPr>
            <a:r>
              <a:rPr lang="en-US" sz="1800" dirty="0">
                <a:latin typeface="Times New Roman" pitchFamily="18" charset="0"/>
                <a:cs typeface="Times New Roman" pitchFamily="18" charset="0"/>
              </a:rPr>
              <a:t>The clearTimeout() method stops the execution of the function specified in </a:t>
            </a:r>
            <a:r>
              <a:rPr lang="en-US" sz="1800" dirty="0" err="1">
                <a:latin typeface="Times New Roman" pitchFamily="18" charset="0"/>
                <a:cs typeface="Times New Roman" pitchFamily="18" charset="0"/>
              </a:rPr>
              <a:t>setTimeout</a:t>
            </a:r>
            <a:r>
              <a:rPr lang="en-US" sz="1800" dirty="0">
                <a:latin typeface="Times New Roman" pitchFamily="18" charset="0"/>
                <a:cs typeface="Times New Roman" pitchFamily="18" charset="0"/>
              </a:rPr>
              <a:t>() method.</a:t>
            </a:r>
          </a:p>
          <a:p>
            <a:pPr marL="342900" indent="-342900">
              <a:buFont typeface="Arial" panose="020B0604020202020204" pitchFamily="34" charset="0"/>
              <a:buChar char="•"/>
            </a:pPr>
            <a:r>
              <a:rPr lang="en-US" sz="1800" dirty="0">
                <a:latin typeface="Times New Roman" pitchFamily="18" charset="0"/>
                <a:cs typeface="Times New Roman" pitchFamily="18" charset="0"/>
              </a:rPr>
              <a:t>The clearTimeout() method clears a timer set with the </a:t>
            </a:r>
            <a:r>
              <a:rPr lang="en-US" sz="1800" dirty="0" err="1">
                <a:latin typeface="Times New Roman" pitchFamily="18" charset="0"/>
                <a:cs typeface="Times New Roman" pitchFamily="18" charset="0"/>
              </a:rPr>
              <a:t>setTimeout</a:t>
            </a:r>
            <a:r>
              <a:rPr lang="en-US" sz="1800" dirty="0">
                <a:latin typeface="Times New Roman" pitchFamily="18" charset="0"/>
                <a:cs typeface="Times New Roman" pitchFamily="18" charset="0"/>
              </a:rPr>
              <a:t>() method.</a:t>
            </a:r>
          </a:p>
          <a:p>
            <a:r>
              <a:rPr lang="en-US" sz="1800" b="1" dirty="0">
                <a:latin typeface="Times New Roman" pitchFamily="18" charset="0"/>
                <a:cs typeface="Times New Roman" pitchFamily="18" charset="0"/>
              </a:rPr>
              <a:t>Syntax: </a:t>
            </a:r>
            <a:r>
              <a:rPr lang="en-US" sz="1800" dirty="0">
                <a:latin typeface="Times New Roman" pitchFamily="18" charset="0"/>
                <a:cs typeface="Times New Roman" pitchFamily="18" charset="0"/>
              </a:rPr>
              <a:t>		clearTimeout(</a:t>
            </a:r>
            <a:r>
              <a:rPr lang="en-US" sz="1800" dirty="0" err="1">
                <a:latin typeface="Times New Roman" pitchFamily="18" charset="0"/>
                <a:cs typeface="Times New Roman" pitchFamily="18" charset="0"/>
              </a:rPr>
              <a:t>timeoutVariable</a:t>
            </a:r>
            <a:r>
              <a:rPr lang="en-US" sz="1800" dirty="0">
                <a:latin typeface="Times New Roman" pitchFamily="18" charset="0"/>
                <a:cs typeface="Times New Roman" pitchFamily="18" charset="0"/>
              </a:rPr>
              <a:t>)</a:t>
            </a:r>
          </a:p>
          <a:p>
            <a:pPr marL="0" indent="0">
              <a:buNone/>
            </a:pPr>
            <a:r>
              <a:rPr lang="en-US" sz="1800" b="1" dirty="0" err="1"/>
              <a:t>Eg</a:t>
            </a:r>
            <a:r>
              <a:rPr lang="en-US" sz="1800" b="1" dirty="0"/>
              <a:t>: </a:t>
            </a:r>
            <a:endParaRPr lang="en-GB" sz="1800" b="1" dirty="0">
              <a:latin typeface="Times New Roman" pitchFamily="18" charset="0"/>
              <a:cs typeface="Times New Roman" pitchFamily="18" charset="0"/>
            </a:endParaRPr>
          </a:p>
          <a:p>
            <a:r>
              <a:rPr lang="en-US" sz="1800" b="1" dirty="0">
                <a:latin typeface="Times New Roman" pitchFamily="18" charset="0"/>
                <a:cs typeface="Times New Roman" pitchFamily="18" charset="0"/>
              </a:rPr>
              <a:t>		</a:t>
            </a:r>
            <a:r>
              <a:rPr lang="en-US" sz="1800" dirty="0"/>
              <a:t> const myTimeout=</a:t>
            </a:r>
            <a:r>
              <a:rPr lang="en-US" sz="1800" dirty="0" err="1"/>
              <a:t>setTimeout</a:t>
            </a:r>
            <a:r>
              <a:rPr lang="en-US" sz="1800" dirty="0"/>
              <a:t>(myGreeting,5000);</a:t>
            </a:r>
          </a:p>
          <a:p>
            <a:r>
              <a:rPr lang="en-US" sz="1800" dirty="0">
                <a:latin typeface="Times New Roman" pitchFamily="18" charset="0"/>
                <a:cs typeface="Times New Roman" pitchFamily="18" charset="0"/>
              </a:rPr>
              <a:t>		 function </a:t>
            </a:r>
            <a:r>
              <a:rPr lang="en-US" sz="1800" dirty="0" err="1">
                <a:latin typeface="Times New Roman" pitchFamily="18" charset="0"/>
                <a:cs typeface="Times New Roman" pitchFamily="18" charset="0"/>
              </a:rPr>
              <a:t>mystopfunction</a:t>
            </a:r>
            <a:r>
              <a:rPr lang="en-US" sz="1800" dirty="0">
                <a:latin typeface="Times New Roman" pitchFamily="18" charset="0"/>
                <a:cs typeface="Times New Roman" pitchFamily="18" charset="0"/>
              </a:rPr>
              <a:t>(){</a:t>
            </a:r>
          </a:p>
          <a:p>
            <a:r>
              <a:rPr lang="en-US" sz="1800" b="1" dirty="0"/>
              <a:t>			</a:t>
            </a:r>
            <a:r>
              <a:rPr lang="en-US" sz="1800" dirty="0"/>
              <a:t>clearTimeout</a:t>
            </a:r>
            <a:r>
              <a:rPr lang="en-US" sz="1800" b="1" dirty="0"/>
              <a:t>(</a:t>
            </a:r>
            <a:r>
              <a:rPr lang="en-US" sz="1800" dirty="0"/>
              <a:t>myTimeout );}</a:t>
            </a:r>
            <a:r>
              <a:rPr lang="en-US" sz="1800" b="1" dirty="0">
                <a:latin typeface="Times New Roman" pitchFamily="18" charset="0"/>
                <a:cs typeface="Times New Roman" pitchFamily="18" charset="0"/>
              </a:rPr>
              <a:t>	</a:t>
            </a:r>
          </a:p>
          <a:p>
            <a:r>
              <a:rPr lang="en-US" b="1" dirty="0" err="1"/>
              <a:t>clearInterval</a:t>
            </a:r>
            <a:r>
              <a:rPr lang="en-US" b="1" dirty="0"/>
              <a:t>() method</a:t>
            </a:r>
            <a:r>
              <a:rPr lang="en-US" b="1" dirty="0">
                <a:latin typeface="Times New Roman" pitchFamily="18" charset="0"/>
                <a:cs typeface="Times New Roman" pitchFamily="18" charset="0"/>
              </a:rPr>
              <a:t>	</a:t>
            </a:r>
          </a:p>
          <a:p>
            <a:pPr marL="285750" indent="-285750">
              <a:buFont typeface="Arial" panose="020B0604020202020204" pitchFamily="34" charset="0"/>
              <a:buChar char="•"/>
            </a:pPr>
            <a:r>
              <a:rPr lang="en-US" sz="1800" dirty="0">
                <a:latin typeface="Times New Roman" pitchFamily="18" charset="0"/>
                <a:cs typeface="Times New Roman" pitchFamily="18" charset="0"/>
              </a:rPr>
              <a:t>The </a:t>
            </a:r>
            <a:r>
              <a:rPr lang="en-US" sz="1800" dirty="0" err="1">
                <a:latin typeface="Times New Roman" pitchFamily="18" charset="0"/>
                <a:cs typeface="Times New Roman" pitchFamily="18" charset="0"/>
              </a:rPr>
              <a:t>clearInterval</a:t>
            </a:r>
            <a:r>
              <a:rPr lang="en-US" sz="1800" dirty="0">
                <a:latin typeface="Times New Roman" pitchFamily="18" charset="0"/>
                <a:cs typeface="Times New Roman" pitchFamily="18" charset="0"/>
              </a:rPr>
              <a:t>() method clears a timer set with the setInterval() method.</a:t>
            </a:r>
          </a:p>
          <a:p>
            <a:r>
              <a:rPr lang="en-US" sz="1800" b="1" dirty="0"/>
              <a:t>Syntax: 		</a:t>
            </a:r>
            <a:r>
              <a:rPr lang="en-US" sz="1800" dirty="0" err="1"/>
              <a:t>clearInterval</a:t>
            </a:r>
            <a:r>
              <a:rPr lang="en-US" sz="1800" dirty="0"/>
              <a:t>(</a:t>
            </a:r>
            <a:r>
              <a:rPr lang="en-US" sz="1800" dirty="0" err="1"/>
              <a:t>intervalVariable</a:t>
            </a:r>
            <a:r>
              <a:rPr lang="en-US" sz="1800" dirty="0"/>
              <a:t>);</a:t>
            </a:r>
          </a:p>
          <a:p>
            <a:r>
              <a:rPr lang="en-US" sz="1800" b="1" dirty="0" err="1"/>
              <a:t>Eg</a:t>
            </a:r>
            <a:r>
              <a:rPr lang="en-US" sz="1800" b="1" dirty="0"/>
              <a:t>:</a:t>
            </a:r>
          </a:p>
          <a:p>
            <a:r>
              <a:rPr lang="en-US" sz="1800" dirty="0"/>
              <a:t>		const myInterval=setInterval(</a:t>
            </a:r>
            <a:r>
              <a:rPr lang="en-US" sz="1800" dirty="0" err="1"/>
              <a:t>myTimer</a:t>
            </a:r>
            <a:r>
              <a:rPr lang="en-US" sz="1800" dirty="0"/>
              <a:t>, 1000);</a:t>
            </a:r>
          </a:p>
          <a:p>
            <a:r>
              <a:rPr lang="en-US" sz="1800" dirty="0"/>
              <a:t>		function </a:t>
            </a:r>
            <a:r>
              <a:rPr lang="en-US" sz="1800" dirty="0" err="1"/>
              <a:t>myStopFunction</a:t>
            </a:r>
            <a:r>
              <a:rPr lang="en-US" sz="1800" dirty="0"/>
              <a:t>(){</a:t>
            </a:r>
          </a:p>
          <a:p>
            <a:r>
              <a:rPr lang="en-US" sz="1800" dirty="0"/>
              <a:t>			</a:t>
            </a:r>
            <a:r>
              <a:rPr lang="en-US" sz="1800" dirty="0" err="1"/>
              <a:t>clearInterval</a:t>
            </a:r>
            <a:r>
              <a:rPr lang="en-US" sz="1800" dirty="0"/>
              <a:t>(myInterval );}					</a:t>
            </a:r>
            <a:endParaRPr lang="en-GB" sz="1800" dirty="0"/>
          </a:p>
          <a:p>
            <a:r>
              <a:rPr lang="en-US" sz="1800" dirty="0"/>
              <a:t>		</a:t>
            </a:r>
            <a:endParaRPr lang="en-GB" sz="1800" dirty="0"/>
          </a:p>
          <a:p>
            <a:endParaRPr lang="en-GB" sz="1800" b="1" dirty="0"/>
          </a:p>
        </p:txBody>
      </p:sp>
      <p:sp>
        <p:nvSpPr>
          <p:cNvPr id="2" name="Title 1"/>
          <p:cNvSpPr>
            <a:spLocks noGrp="1"/>
          </p:cNvSpPr>
          <p:nvPr>
            <p:ph type="title"/>
          </p:nvPr>
        </p:nvSpPr>
        <p:spPr/>
        <p:txBody>
          <a:bodyPr>
            <a:normAutofit/>
          </a:bodyPr>
          <a:lstStyle/>
          <a:p>
            <a:pPr algn="ctr"/>
            <a:r>
              <a:rPr lang="en-US" sz="3600" b="1" i="0" u="none" strike="noStrike" baseline="0" dirty="0"/>
              <a:t>Intervals and Timeouts (Cont’d)</a:t>
            </a:r>
            <a:endParaRPr lang="en-GB" sz="3600" b="1" dirty="0"/>
          </a:p>
        </p:txBody>
      </p:sp>
    </p:spTree>
    <p:extLst>
      <p:ext uri="{BB962C8B-B14F-4D97-AF65-F5344CB8AC3E}">
        <p14:creationId xmlns:p14="http://schemas.microsoft.com/office/powerpoint/2010/main" val="39850976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873" y="1417320"/>
            <a:ext cx="10196945" cy="5094316"/>
          </a:xfrm>
        </p:spPr>
        <p:txBody>
          <a:bodyPr>
            <a:normAutofit/>
          </a:bodyPr>
          <a:lstStyle/>
          <a:p>
            <a:pPr marL="342900" indent="-342900">
              <a:buFont typeface="Arial" panose="020B0604020202020204" pitchFamily="34" charset="0"/>
              <a:buChar char="•"/>
            </a:pPr>
            <a:r>
              <a:rPr lang="en-US" dirty="0">
                <a:latin typeface="Times New Roman" pitchFamily="18" charset="0"/>
                <a:cs typeface="Times New Roman" pitchFamily="18" charset="0"/>
              </a:rPr>
              <a:t>Method to open a new window with some parameters</a:t>
            </a:r>
          </a:p>
          <a:p>
            <a:endParaRPr lang="en-US" b="1" dirty="0">
              <a:latin typeface="Times New Roman" pitchFamily="18" charset="0"/>
              <a:cs typeface="Times New Roman" pitchFamily="18" charset="0"/>
            </a:endParaRPr>
          </a:p>
          <a:p>
            <a:endParaRPr lang="en-GB" b="1" dirty="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pPr algn="ctr"/>
            <a:r>
              <a:rPr lang="en-US" sz="3600" b="1" i="0" u="none" strike="noStrike" baseline="0" dirty="0"/>
              <a:t>System Dialogs</a:t>
            </a:r>
            <a:endParaRPr lang="en-GB" sz="3200" b="1" dirty="0"/>
          </a:p>
        </p:txBody>
      </p:sp>
      <p:graphicFrame>
        <p:nvGraphicFramePr>
          <p:cNvPr id="5" name="Table 4"/>
          <p:cNvGraphicFramePr>
            <a:graphicFrameLocks noGrp="1"/>
          </p:cNvGraphicFramePr>
          <p:nvPr>
            <p:extLst/>
          </p:nvPr>
        </p:nvGraphicFramePr>
        <p:xfrm>
          <a:off x="1172394" y="2093597"/>
          <a:ext cx="8220988" cy="3212695"/>
        </p:xfrm>
        <a:graphic>
          <a:graphicData uri="http://schemas.openxmlformats.org/drawingml/2006/table">
            <a:tbl>
              <a:tblPr firstRow="1" bandRow="1">
                <a:tableStyleId>{5C22544A-7EE6-4342-B048-85BDC9FD1C3A}</a:tableStyleId>
              </a:tblPr>
              <a:tblGrid>
                <a:gridCol w="2894009">
                  <a:extLst>
                    <a:ext uri="{9D8B030D-6E8A-4147-A177-3AD203B41FA5}">
                      <a16:colId xmlns:a16="http://schemas.microsoft.com/office/drawing/2014/main" val="20000"/>
                    </a:ext>
                  </a:extLst>
                </a:gridCol>
                <a:gridCol w="5326979">
                  <a:extLst>
                    <a:ext uri="{9D8B030D-6E8A-4147-A177-3AD203B41FA5}">
                      <a16:colId xmlns:a16="http://schemas.microsoft.com/office/drawing/2014/main" val="20001"/>
                    </a:ext>
                  </a:extLst>
                </a:gridCol>
              </a:tblGrid>
              <a:tr h="672424">
                <a:tc>
                  <a:txBody>
                    <a:bodyPr/>
                    <a:lstStyle/>
                    <a:p>
                      <a:pPr algn="ctr">
                        <a:lnSpc>
                          <a:spcPct val="150000"/>
                        </a:lnSpc>
                      </a:pPr>
                      <a:r>
                        <a:rPr lang="en-US" dirty="0">
                          <a:solidFill>
                            <a:schemeClr val="tx1"/>
                          </a:solidFill>
                          <a:latin typeface="Times New Roman" panose="02020603050405020304" pitchFamily="18" charset="0"/>
                          <a:cs typeface="Times New Roman" panose="02020603050405020304" pitchFamily="18" charset="0"/>
                        </a:rPr>
                        <a:t>Method</a:t>
                      </a:r>
                      <a:endParaRPr lang="en-GB" dirty="0">
                        <a:solidFill>
                          <a:schemeClr val="tx1"/>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lgn="ctr">
                        <a:lnSpc>
                          <a:spcPct val="150000"/>
                        </a:lnSpc>
                      </a:pPr>
                      <a:r>
                        <a:rPr lang="en-US" dirty="0">
                          <a:solidFill>
                            <a:schemeClr val="tx1"/>
                          </a:solidFill>
                          <a:latin typeface="Times New Roman" panose="02020603050405020304" pitchFamily="18" charset="0"/>
                          <a:cs typeface="Times New Roman" panose="02020603050405020304" pitchFamily="18" charset="0"/>
                        </a:rPr>
                        <a:t>Description</a:t>
                      </a:r>
                      <a:endParaRPr lang="en-GB"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681764">
                <a:tc>
                  <a:txBody>
                    <a:bodyPr/>
                    <a:lstStyle/>
                    <a:p>
                      <a:pPr>
                        <a:lnSpc>
                          <a:spcPct val="150000"/>
                        </a:lnSpc>
                      </a:pPr>
                      <a:r>
                        <a:rPr lang="en-US" dirty="0" err="1">
                          <a:solidFill>
                            <a:schemeClr val="tx1"/>
                          </a:solidFill>
                          <a:latin typeface="Times New Roman" panose="02020603050405020304" pitchFamily="18" charset="0"/>
                          <a:cs typeface="Times New Roman" panose="02020603050405020304" pitchFamily="18" charset="0"/>
                        </a:rPr>
                        <a:t>Window.alert</a:t>
                      </a:r>
                      <a:r>
                        <a:rPr lang="en-US" dirty="0">
                          <a:solidFill>
                            <a:schemeClr val="tx1"/>
                          </a:solidFill>
                          <a:latin typeface="Times New Roman" panose="02020603050405020304" pitchFamily="18" charset="0"/>
                          <a:cs typeface="Times New Roman" panose="02020603050405020304" pitchFamily="18" charset="0"/>
                        </a:rPr>
                        <a:t>(</a:t>
                      </a:r>
                      <a:r>
                        <a:rPr lang="my-MM" dirty="0">
                          <a:solidFill>
                            <a:schemeClr val="tx1"/>
                          </a:solidFill>
                          <a:latin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Display</a:t>
                      </a:r>
                      <a:r>
                        <a:rPr lang="en-US" baseline="0" dirty="0">
                          <a:solidFill>
                            <a:schemeClr val="tx1"/>
                          </a:solidFill>
                          <a:latin typeface="Times New Roman" panose="02020603050405020304" pitchFamily="18" charset="0"/>
                          <a:cs typeface="Times New Roman" panose="02020603050405020304" pitchFamily="18" charset="0"/>
                        </a:rPr>
                        <a:t> alert box with OK button</a:t>
                      </a:r>
                      <a:endParaRPr lang="en-GB"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176743">
                <a:tc>
                  <a:txBody>
                    <a:bodyPr/>
                    <a:lstStyle/>
                    <a:p>
                      <a:pPr>
                        <a:lnSpc>
                          <a:spcPct val="150000"/>
                        </a:lnSpc>
                      </a:pPr>
                      <a:r>
                        <a:rPr lang="en-US" dirty="0" err="1">
                          <a:solidFill>
                            <a:schemeClr val="tx1"/>
                          </a:solidFill>
                          <a:latin typeface="Times New Roman" panose="02020603050405020304" pitchFamily="18" charset="0"/>
                          <a:cs typeface="Times New Roman" panose="02020603050405020304" pitchFamily="18" charset="0"/>
                        </a:rPr>
                        <a:t>Window.confirm</a:t>
                      </a:r>
                      <a:r>
                        <a:rPr lang="en-US" dirty="0">
                          <a:solidFill>
                            <a:schemeClr val="tx1"/>
                          </a:solidFill>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Displays a confirmation</a:t>
                      </a:r>
                      <a:r>
                        <a:rPr lang="en-US" baseline="0" dirty="0">
                          <a:solidFill>
                            <a:schemeClr val="tx1"/>
                          </a:solidFill>
                          <a:latin typeface="Times New Roman" panose="02020603050405020304" pitchFamily="18" charset="0"/>
                          <a:cs typeface="Times New Roman" panose="02020603050405020304" pitchFamily="18" charset="0"/>
                        </a:rPr>
                        <a:t> dialog box with OK and Cancel button</a:t>
                      </a:r>
                      <a:endParaRPr lang="en-GB"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81764">
                <a:tc>
                  <a:txBody>
                    <a:bodyPr/>
                    <a:lstStyle/>
                    <a:p>
                      <a:pPr>
                        <a:lnSpc>
                          <a:spcPct val="150000"/>
                        </a:lnSpc>
                      </a:pPr>
                      <a:r>
                        <a:rPr lang="en-US" dirty="0" err="1">
                          <a:solidFill>
                            <a:schemeClr val="tx1"/>
                          </a:solidFill>
                          <a:latin typeface="Times New Roman" panose="02020603050405020304" pitchFamily="18" charset="0"/>
                          <a:cs typeface="Times New Roman" panose="02020603050405020304" pitchFamily="18" charset="0"/>
                        </a:rPr>
                        <a:t>Window.prompt</a:t>
                      </a:r>
                      <a:r>
                        <a:rPr lang="en-US" dirty="0">
                          <a:solidFill>
                            <a:schemeClr val="tx1"/>
                          </a:solidFill>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lnSpc>
                          <a:spcPct val="150000"/>
                        </a:lnSpc>
                      </a:pPr>
                      <a:r>
                        <a:rPr lang="en-US" dirty="0">
                          <a:solidFill>
                            <a:schemeClr val="tx1"/>
                          </a:solidFill>
                          <a:latin typeface="Times New Roman" panose="02020603050405020304" pitchFamily="18" charset="0"/>
                          <a:cs typeface="Times New Roman" panose="02020603050405020304" pitchFamily="18" charset="0"/>
                        </a:rPr>
                        <a:t>Displays a prompt dialog box to get user input</a:t>
                      </a:r>
                      <a:endParaRPr lang="en-GB"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347528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286" y="1319261"/>
            <a:ext cx="6205986" cy="5187158"/>
          </a:xfrm>
          <a:ln>
            <a:solidFill>
              <a:schemeClr val="accent1"/>
            </a:solidFill>
          </a:ln>
        </p:spPr>
        <p:txBody>
          <a:bodyPr>
            <a:normAutofit/>
          </a:bodyPr>
          <a:lstStyle/>
          <a:p>
            <a:r>
              <a:rPr lang="en-US" sz="1800" b="1" dirty="0">
                <a:latin typeface="Times New Roman" pitchFamily="18" charset="0"/>
                <a:cs typeface="Times New Roman" pitchFamily="18" charset="0"/>
              </a:rPr>
              <a:t>alert () method</a:t>
            </a:r>
          </a:p>
          <a:p>
            <a:r>
              <a:rPr lang="en-US" sz="1600" dirty="0"/>
              <a:t>&lt;html&gt;&lt;head&gt;&lt;title&gt;Alert&lt;/title&gt;&lt;/head&gt;</a:t>
            </a:r>
            <a:endParaRPr lang="en-GB" sz="1600" dirty="0"/>
          </a:p>
          <a:p>
            <a:r>
              <a:rPr lang="en-US" sz="1600" dirty="0"/>
              <a:t>&lt;body&gt;</a:t>
            </a:r>
          </a:p>
          <a:p>
            <a:r>
              <a:rPr lang="en-US" sz="1600" dirty="0"/>
              <a:t>&lt;script type="text/</a:t>
            </a:r>
            <a:r>
              <a:rPr lang="en-US" sz="1600" dirty="0" err="1"/>
              <a:t>javascript</a:t>
            </a:r>
            <a:r>
              <a:rPr lang="en-US" sz="1600" dirty="0"/>
              <a:t>"&gt;</a:t>
            </a:r>
            <a:endParaRPr lang="en-GB" sz="1600" dirty="0"/>
          </a:p>
          <a:p>
            <a:r>
              <a:rPr lang="en-US" sz="1600" dirty="0"/>
              <a:t>      alert("My name is </a:t>
            </a:r>
            <a:r>
              <a:rPr lang="en-US" sz="1600" dirty="0" err="1"/>
              <a:t>Tayza</a:t>
            </a:r>
            <a:r>
              <a:rPr lang="en-US" sz="1600" dirty="0"/>
              <a:t>"); </a:t>
            </a:r>
            <a:endParaRPr lang="en-GB" sz="1600" dirty="0"/>
          </a:p>
          <a:p>
            <a:r>
              <a:rPr lang="en-US" sz="1600" dirty="0"/>
              <a:t>     </a:t>
            </a:r>
            <a:r>
              <a:rPr lang="en-US" sz="1600" dirty="0" err="1"/>
              <a:t>window.alert</a:t>
            </a:r>
            <a:r>
              <a:rPr lang="en-US" sz="1600" dirty="0"/>
              <a:t>("Welcome to programmingknowledge.blogspot.com"); </a:t>
            </a:r>
            <a:endParaRPr lang="en-GB" sz="1600" dirty="0"/>
          </a:p>
          <a:p>
            <a:r>
              <a:rPr lang="en-US" sz="1600" dirty="0"/>
              <a:t> &lt;/script&gt;&lt;/body&gt;&lt;/html&gt;</a:t>
            </a:r>
          </a:p>
          <a:p>
            <a:endParaRPr lang="en-US" sz="1800" b="1" dirty="0"/>
          </a:p>
          <a:p>
            <a:endParaRPr lang="en-US" sz="1800" b="1" dirty="0"/>
          </a:p>
          <a:p>
            <a:endParaRPr lang="en-GB" sz="1800" b="1" dirty="0"/>
          </a:p>
        </p:txBody>
      </p:sp>
      <p:sp>
        <p:nvSpPr>
          <p:cNvPr id="2" name="Title 1"/>
          <p:cNvSpPr>
            <a:spLocks noGrp="1"/>
          </p:cNvSpPr>
          <p:nvPr>
            <p:ph type="title"/>
          </p:nvPr>
        </p:nvSpPr>
        <p:spPr/>
        <p:txBody>
          <a:bodyPr>
            <a:normAutofit/>
          </a:bodyPr>
          <a:lstStyle/>
          <a:p>
            <a:pPr algn="ctr"/>
            <a:r>
              <a:rPr lang="en-US" sz="3600" b="1" i="0" u="none" strike="noStrike" baseline="0" dirty="0"/>
              <a:t>System Dialogs (Cont’d)</a:t>
            </a:r>
            <a:endParaRPr lang="en-GB" sz="3600" b="1"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23436" y="4068757"/>
            <a:ext cx="2540635" cy="125768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443279" y="5217019"/>
            <a:ext cx="2902585" cy="1167537"/>
          </a:xfrm>
          <a:prstGeom prst="rect">
            <a:avLst/>
          </a:prstGeom>
          <a:noFill/>
          <a:ln>
            <a:noFill/>
          </a:ln>
        </p:spPr>
      </p:pic>
      <p:sp>
        <p:nvSpPr>
          <p:cNvPr id="8" name="Content Placeholder 2">
            <a:extLst>
              <a:ext uri="{FF2B5EF4-FFF2-40B4-BE49-F238E27FC236}">
                <a16:creationId xmlns:a16="http://schemas.microsoft.com/office/drawing/2014/main" id="{321BCD7F-9117-941B-1078-DBC88279C907}"/>
              </a:ext>
            </a:extLst>
          </p:cNvPr>
          <p:cNvSpPr txBox="1">
            <a:spLocks/>
          </p:cNvSpPr>
          <p:nvPr/>
        </p:nvSpPr>
        <p:spPr>
          <a:xfrm>
            <a:off x="6643257" y="1319261"/>
            <a:ext cx="5340926" cy="5372702"/>
          </a:xfrm>
          <a:prstGeom prst="rect">
            <a:avLst/>
          </a:prstGeom>
          <a:ln>
            <a:solidFill>
              <a:schemeClr val="accent1">
                <a:lumMod val="75000"/>
              </a:schemeClr>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Prompt box</a:t>
            </a:r>
            <a:endParaRPr lang="en-GB" sz="1800" dirty="0"/>
          </a:p>
          <a:p>
            <a:r>
              <a:rPr lang="en-US" sz="1600" dirty="0"/>
              <a:t>&lt;html&gt;&lt;head&gt;&lt;title&gt;Prompt Dialog box&lt;/title&gt;&lt;/head&gt;</a:t>
            </a:r>
            <a:endParaRPr lang="en-GB" sz="1600" dirty="0"/>
          </a:p>
          <a:p>
            <a:r>
              <a:rPr lang="en-US" sz="1600" dirty="0"/>
              <a:t>&lt;body&gt;</a:t>
            </a:r>
          </a:p>
          <a:p>
            <a:r>
              <a:rPr lang="en-US" sz="1600" dirty="0"/>
              <a:t>&lt;script type="text/</a:t>
            </a:r>
            <a:r>
              <a:rPr lang="en-US" sz="1600" dirty="0" err="1"/>
              <a:t>javascript</a:t>
            </a:r>
            <a:r>
              <a:rPr lang="en-US" sz="1600" dirty="0"/>
              <a:t>"&gt;</a:t>
            </a:r>
            <a:endParaRPr lang="en-GB" sz="1600" dirty="0"/>
          </a:p>
          <a:p>
            <a:r>
              <a:rPr lang="en-US" sz="1600" dirty="0"/>
              <a:t>       var y=</a:t>
            </a:r>
            <a:r>
              <a:rPr lang="en-US" sz="1600" dirty="0" err="1"/>
              <a:t>window.prompt</a:t>
            </a:r>
            <a:r>
              <a:rPr lang="en-US" sz="1600" dirty="0"/>
              <a:t>("Please enter your name:")</a:t>
            </a:r>
            <a:endParaRPr lang="en-GB" sz="1600" dirty="0"/>
          </a:p>
          <a:p>
            <a:r>
              <a:rPr lang="en-US" sz="1600" dirty="0"/>
              <a:t>      if(y) </a:t>
            </a:r>
            <a:r>
              <a:rPr lang="en-US" sz="1600" dirty="0" err="1"/>
              <a:t>window.alert</a:t>
            </a:r>
            <a:r>
              <a:rPr lang="en-US" sz="1600" dirty="0"/>
              <a:t>(“your name is ” +y) </a:t>
            </a:r>
            <a:endParaRPr lang="en-GB" sz="1600" dirty="0"/>
          </a:p>
          <a:p>
            <a:r>
              <a:rPr lang="en-US" sz="1600" dirty="0"/>
              <a:t>      else </a:t>
            </a:r>
            <a:r>
              <a:rPr lang="en-US" sz="1600" dirty="0" err="1"/>
              <a:t>window.alert</a:t>
            </a:r>
            <a:r>
              <a:rPr lang="en-US" sz="1600" dirty="0"/>
              <a:t>("You are Nameless man.");</a:t>
            </a:r>
            <a:endParaRPr lang="en-GB" sz="1600" dirty="0"/>
          </a:p>
          <a:p>
            <a:r>
              <a:rPr lang="en-US" sz="1600" dirty="0"/>
              <a:t>&lt;/script&gt;&lt;/body&gt;&lt;/html&gt;</a:t>
            </a:r>
          </a:p>
          <a:p>
            <a:endParaRPr lang="en-US" sz="1800" b="1" dirty="0"/>
          </a:p>
          <a:p>
            <a:endParaRPr lang="en-US" sz="1800" b="1" dirty="0"/>
          </a:p>
          <a:p>
            <a:endParaRPr lang="en-GB" sz="1800" b="1" dirty="0"/>
          </a:p>
        </p:txBody>
      </p:sp>
      <p:pic>
        <p:nvPicPr>
          <p:cNvPr id="9" name="Picture 8">
            <a:extLst>
              <a:ext uri="{FF2B5EF4-FFF2-40B4-BE49-F238E27FC236}">
                <a16:creationId xmlns:a16="http://schemas.microsoft.com/office/drawing/2014/main" id="{1FBF9659-FB8E-2C80-1B75-AA2641BE7B4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97701" y="4121020"/>
            <a:ext cx="1955800" cy="1153160"/>
          </a:xfrm>
          <a:prstGeom prst="rect">
            <a:avLst/>
          </a:prstGeom>
          <a:noFill/>
          <a:ln>
            <a:solidFill>
              <a:schemeClr val="accent1"/>
            </a:solidFill>
          </a:ln>
        </p:spPr>
      </p:pic>
      <p:pic>
        <p:nvPicPr>
          <p:cNvPr id="10" name="Picture 9">
            <a:extLst>
              <a:ext uri="{FF2B5EF4-FFF2-40B4-BE49-F238E27FC236}">
                <a16:creationId xmlns:a16="http://schemas.microsoft.com/office/drawing/2014/main" id="{64873F9B-6358-B672-A9A8-85DEB2AE4E0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697645" y="5317121"/>
            <a:ext cx="3232150" cy="1265555"/>
          </a:xfrm>
          <a:prstGeom prst="rect">
            <a:avLst/>
          </a:prstGeom>
          <a:noFill/>
          <a:ln>
            <a:solidFill>
              <a:schemeClr val="accent1"/>
            </a:solidFill>
          </a:ln>
        </p:spPr>
      </p:pic>
    </p:spTree>
    <p:extLst>
      <p:ext uri="{BB962C8B-B14F-4D97-AF65-F5344CB8AC3E}">
        <p14:creationId xmlns:p14="http://schemas.microsoft.com/office/powerpoint/2010/main" val="37423676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946" y="1269609"/>
            <a:ext cx="10520991" cy="5422354"/>
          </a:xfrm>
        </p:spPr>
        <p:txBody>
          <a:bodyPr>
            <a:normAutofit/>
          </a:bodyPr>
          <a:lstStyle/>
          <a:p>
            <a:r>
              <a:rPr lang="en-US" b="1" dirty="0">
                <a:latin typeface="Times New Roman" pitchFamily="18" charset="0"/>
                <a:cs typeface="Times New Roman" pitchFamily="18" charset="0"/>
              </a:rPr>
              <a:t>Confirm box</a:t>
            </a:r>
          </a:p>
          <a:p>
            <a:r>
              <a:rPr lang="en-US" dirty="0"/>
              <a:t>&lt;html&gt;&lt;head&gt;&lt;title&gt;CONFIRM&lt;/title&gt;&lt;/head&gt;</a:t>
            </a:r>
            <a:endParaRPr lang="en-GB" dirty="0"/>
          </a:p>
          <a:p>
            <a:r>
              <a:rPr lang="en-US" dirty="0"/>
              <a:t>&lt;body&gt;</a:t>
            </a:r>
          </a:p>
          <a:p>
            <a:r>
              <a:rPr lang="en-US" dirty="0"/>
              <a:t>&lt;script type="text/</a:t>
            </a:r>
            <a:r>
              <a:rPr lang="en-US" dirty="0" err="1"/>
              <a:t>javascript</a:t>
            </a:r>
            <a:r>
              <a:rPr lang="en-US" dirty="0"/>
              <a:t>"&gt;</a:t>
            </a:r>
            <a:endParaRPr lang="en-GB" dirty="0"/>
          </a:p>
          <a:p>
            <a:r>
              <a:rPr lang="en-US" dirty="0"/>
              <a:t>             var x=</a:t>
            </a:r>
            <a:r>
              <a:rPr lang="en-US" dirty="0" err="1"/>
              <a:t>window.confirm</a:t>
            </a:r>
            <a:r>
              <a:rPr lang="en-US" dirty="0"/>
              <a:t>("Are you sure you are ok?")</a:t>
            </a:r>
            <a:endParaRPr lang="en-GB" dirty="0"/>
          </a:p>
          <a:p>
            <a:r>
              <a:rPr lang="en-US" dirty="0"/>
              <a:t>            if (x)</a:t>
            </a:r>
            <a:endParaRPr lang="en-GB" dirty="0"/>
          </a:p>
          <a:p>
            <a:r>
              <a:rPr lang="en-US" dirty="0"/>
              <a:t>           </a:t>
            </a:r>
            <a:r>
              <a:rPr lang="en-US" dirty="0" err="1"/>
              <a:t>window.alert</a:t>
            </a:r>
            <a:r>
              <a:rPr lang="en-US" dirty="0"/>
              <a:t>("Thank you so much for reading my Confirm lesson. !") </a:t>
            </a:r>
            <a:endParaRPr lang="en-GB" dirty="0"/>
          </a:p>
          <a:p>
            <a:r>
              <a:rPr lang="en-US" dirty="0"/>
              <a:t>           else </a:t>
            </a:r>
            <a:endParaRPr lang="en-GB" dirty="0"/>
          </a:p>
          <a:p>
            <a:r>
              <a:rPr lang="en-US" dirty="0"/>
              <a:t>           </a:t>
            </a:r>
            <a:r>
              <a:rPr lang="en-US" dirty="0" err="1"/>
              <a:t>window.alert</a:t>
            </a:r>
            <a:r>
              <a:rPr lang="en-US" dirty="0"/>
              <a:t>("See you next time, welcome to my website.") </a:t>
            </a:r>
            <a:endParaRPr lang="en-GB" dirty="0"/>
          </a:p>
          <a:p>
            <a:r>
              <a:rPr lang="en-US" dirty="0"/>
              <a:t>&lt;/script&gt;&lt;/body&gt;&lt;/html&gt;</a:t>
            </a:r>
            <a:endParaRPr lang="en-GB" dirty="0"/>
          </a:p>
          <a:p>
            <a:endParaRPr lang="en-US" sz="1600" b="1" dirty="0"/>
          </a:p>
          <a:p>
            <a:endParaRPr lang="en-US" sz="1600" b="1" dirty="0"/>
          </a:p>
          <a:p>
            <a:endParaRPr lang="en-US" sz="1600" b="1" dirty="0"/>
          </a:p>
          <a:p>
            <a:endParaRPr lang="en-GB" sz="1800" b="1" dirty="0"/>
          </a:p>
        </p:txBody>
      </p:sp>
      <p:sp>
        <p:nvSpPr>
          <p:cNvPr id="2" name="Title 1"/>
          <p:cNvSpPr>
            <a:spLocks noGrp="1"/>
          </p:cNvSpPr>
          <p:nvPr>
            <p:ph type="title"/>
          </p:nvPr>
        </p:nvSpPr>
        <p:spPr/>
        <p:txBody>
          <a:bodyPr>
            <a:normAutofit/>
          </a:bodyPr>
          <a:lstStyle/>
          <a:p>
            <a:pPr algn="ctr"/>
            <a:r>
              <a:rPr lang="en-US" sz="3600" b="1" i="0" u="none" strike="noStrike" baseline="0" dirty="0"/>
              <a:t>System Dialogs (Cont’d)</a:t>
            </a:r>
            <a:endParaRPr lang="en-GB" sz="3600" dirty="0"/>
          </a:p>
        </p:txBody>
      </p:sp>
      <p:pic>
        <p:nvPicPr>
          <p:cNvPr id="8" name="Picture 7"/>
          <p:cNvPicPr/>
          <p:nvPr/>
        </p:nvPicPr>
        <p:blipFill rotWithShape="1">
          <a:blip r:embed="rId2">
            <a:extLst>
              <a:ext uri="{28A0092B-C50C-407E-A947-70E740481C1C}">
                <a14:useLocalDpi xmlns:a14="http://schemas.microsoft.com/office/drawing/2010/main" val="0"/>
              </a:ext>
            </a:extLst>
          </a:blip>
          <a:srcRect l="25603" t="49045" r="55598" b="29299"/>
          <a:stretch/>
        </p:blipFill>
        <p:spPr bwMode="auto">
          <a:xfrm>
            <a:off x="8427933" y="1269609"/>
            <a:ext cx="3288643" cy="23119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17791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12745" y="1155701"/>
            <a:ext cx="10366510" cy="5702298"/>
          </a:xfrm>
        </p:spPr>
        <p:txBody>
          <a:bodyPr>
            <a:noAutofit/>
          </a:bodyPr>
          <a:lstStyle/>
          <a:p>
            <a:pPr marL="342900" indent="-342900">
              <a:buFont typeface="Arial" panose="020B0604020202020204" pitchFamily="34" charset="0"/>
              <a:buChar char="•"/>
            </a:pPr>
            <a:r>
              <a:rPr lang="en-US" dirty="0"/>
              <a:t>To define a variable, use the </a:t>
            </a:r>
            <a:r>
              <a:rPr lang="en-US" b="1" dirty="0"/>
              <a:t>var</a:t>
            </a:r>
            <a:r>
              <a:rPr lang="en-US" dirty="0"/>
              <a:t> keyword followed by the variable name, </a:t>
            </a:r>
          </a:p>
          <a:p>
            <a:r>
              <a:rPr lang="en-US" dirty="0"/>
              <a:t>	Syntax:</a:t>
            </a:r>
            <a:r>
              <a:rPr lang="en-US" b="1" dirty="0"/>
              <a:t>	var</a:t>
            </a:r>
            <a:r>
              <a:rPr lang="en-US" dirty="0"/>
              <a:t> </a:t>
            </a:r>
            <a:r>
              <a:rPr lang="en-US" dirty="0" err="1"/>
              <a:t>variablename</a:t>
            </a:r>
            <a:r>
              <a:rPr lang="en-US" dirty="0"/>
              <a:t>;</a:t>
            </a:r>
          </a:p>
          <a:p>
            <a:pPr marL="342900" indent="-342900">
              <a:buFont typeface="Arial" panose="020B0604020202020204" pitchFamily="34" charset="0"/>
              <a:buChar char="•"/>
            </a:pPr>
            <a:r>
              <a:rPr lang="en-US" dirty="0"/>
              <a:t>Variables can hold different data types: numbers, strings, objects, </a:t>
            </a:r>
            <a:r>
              <a:rPr lang="en-US" dirty="0" err="1"/>
              <a:t>boolean</a:t>
            </a:r>
            <a:r>
              <a:rPr lang="en-US" dirty="0"/>
              <a:t>, undefined and Null</a:t>
            </a:r>
          </a:p>
          <a:p>
            <a:pPr>
              <a:spcBef>
                <a:spcPts val="600"/>
              </a:spcBef>
            </a:pPr>
            <a:r>
              <a:rPr lang="en-US" dirty="0"/>
              <a:t>     	 </a:t>
            </a:r>
            <a:r>
              <a:rPr lang="en-US" dirty="0" err="1"/>
              <a:t>eg</a:t>
            </a:r>
            <a:r>
              <a:rPr lang="en-US" dirty="0"/>
              <a:t>:	</a:t>
            </a:r>
            <a:r>
              <a:rPr lang="en-US" sz="1800" b="1" dirty="0"/>
              <a:t>var</a:t>
            </a:r>
            <a:r>
              <a:rPr lang="en-US" sz="1800" dirty="0"/>
              <a:t> name=“</a:t>
            </a:r>
            <a:r>
              <a:rPr lang="en-US" sz="1800" dirty="0" err="1"/>
              <a:t>hla</a:t>
            </a:r>
            <a:r>
              <a:rPr lang="en-US" sz="1800" dirty="0"/>
              <a:t>”; 		// string type</a:t>
            </a:r>
          </a:p>
          <a:p>
            <a:pPr>
              <a:spcBef>
                <a:spcPts val="600"/>
              </a:spcBef>
            </a:pPr>
            <a:r>
              <a:rPr lang="en-US" sz="1800" dirty="0"/>
              <a:t>		</a:t>
            </a:r>
            <a:r>
              <a:rPr lang="en-US" sz="1800" b="1" dirty="0"/>
              <a:t>var</a:t>
            </a:r>
            <a:r>
              <a:rPr lang="en-US" sz="1800" dirty="0"/>
              <a:t> num=100;		// Number type</a:t>
            </a:r>
          </a:p>
          <a:p>
            <a:pPr>
              <a:spcBef>
                <a:spcPts val="600"/>
              </a:spcBef>
            </a:pPr>
            <a:r>
              <a:rPr lang="en-US" sz="1800" dirty="0"/>
              <a:t>		</a:t>
            </a:r>
            <a:r>
              <a:rPr lang="en-US" sz="1800" b="1" dirty="0"/>
              <a:t>var</a:t>
            </a:r>
            <a:r>
              <a:rPr lang="en-US" sz="1800" dirty="0"/>
              <a:t> found=true;		// Boolean type</a:t>
            </a:r>
          </a:p>
          <a:p>
            <a:pPr>
              <a:spcBef>
                <a:spcPts val="600"/>
              </a:spcBef>
            </a:pPr>
            <a:r>
              <a:rPr lang="en-US" sz="1800" dirty="0"/>
              <a:t>		</a:t>
            </a:r>
            <a:r>
              <a:rPr lang="en-US" sz="1800" b="1" dirty="0"/>
              <a:t>var</a:t>
            </a:r>
            <a:r>
              <a:rPr lang="en-US" sz="1800" dirty="0"/>
              <a:t> name;		// undefined type</a:t>
            </a:r>
          </a:p>
          <a:p>
            <a:pPr>
              <a:spcBef>
                <a:spcPts val="600"/>
              </a:spcBef>
            </a:pPr>
            <a:endParaRPr lang="en-US" sz="1800" dirty="0"/>
          </a:p>
          <a:p>
            <a:pPr lvl="1"/>
            <a:r>
              <a:rPr lang="en-US" sz="1800" dirty="0">
                <a:solidFill>
                  <a:schemeClr val="tx1"/>
                </a:solidFill>
              </a:rPr>
              <a:t>       </a:t>
            </a:r>
            <a:r>
              <a:rPr lang="en-US" sz="1800" dirty="0" err="1">
                <a:solidFill>
                  <a:schemeClr val="tx1"/>
                </a:solidFill>
              </a:rPr>
              <a:t>eg</a:t>
            </a:r>
            <a:r>
              <a:rPr lang="en-US" sz="1800" dirty="0">
                <a:solidFill>
                  <a:schemeClr val="tx1"/>
                </a:solidFill>
              </a:rPr>
              <a:t>: 	function test() {</a:t>
            </a:r>
          </a:p>
          <a:p>
            <a:pPr lvl="1"/>
            <a:r>
              <a:rPr lang="en-US" sz="1800" dirty="0">
                <a:solidFill>
                  <a:schemeClr val="tx1"/>
                </a:solidFill>
              </a:rPr>
              <a:t>		 </a:t>
            </a:r>
            <a:r>
              <a:rPr lang="en-US" sz="1800" b="1" dirty="0">
                <a:solidFill>
                  <a:schemeClr val="tx1"/>
                </a:solidFill>
              </a:rPr>
              <a:t>var</a:t>
            </a:r>
            <a:r>
              <a:rPr lang="en-US" sz="1800" dirty="0">
                <a:solidFill>
                  <a:schemeClr val="tx1"/>
                </a:solidFill>
              </a:rPr>
              <a:t> message = “hi”; // local variable   }</a:t>
            </a:r>
          </a:p>
          <a:p>
            <a:pPr lvl="1"/>
            <a:r>
              <a:rPr lang="en-US" sz="1800" dirty="0">
                <a:solidFill>
                  <a:schemeClr val="tx1"/>
                </a:solidFill>
              </a:rPr>
              <a:t>		test();</a:t>
            </a:r>
          </a:p>
          <a:p>
            <a:pPr lvl="1"/>
            <a:r>
              <a:rPr lang="en-US" sz="1800" dirty="0">
                <a:solidFill>
                  <a:schemeClr val="tx1"/>
                </a:solidFill>
              </a:rPr>
              <a:t>		alert(message);//error(variable is destroyed when the function exits)</a:t>
            </a:r>
          </a:p>
          <a:p>
            <a:pPr lvl="1"/>
            <a:endParaRPr lang="en-US" sz="1800" dirty="0">
              <a:solidFill>
                <a:schemeClr val="tx1"/>
              </a:solidFill>
            </a:endParaRPr>
          </a:p>
          <a:p>
            <a:pPr lvl="1"/>
            <a:r>
              <a:rPr lang="en-US" sz="1800" dirty="0">
                <a:solidFill>
                  <a:schemeClr val="tx1"/>
                </a:solidFill>
              </a:rPr>
              <a:t>	</a:t>
            </a:r>
            <a:r>
              <a:rPr lang="en-US" sz="1800" dirty="0" err="1">
                <a:solidFill>
                  <a:schemeClr val="tx1"/>
                </a:solidFill>
              </a:rPr>
              <a:t>eg</a:t>
            </a:r>
            <a:r>
              <a:rPr lang="en-US" sz="1800" dirty="0">
                <a:solidFill>
                  <a:schemeClr val="tx1"/>
                </a:solidFill>
              </a:rPr>
              <a:t>: 	function test() {</a:t>
            </a:r>
          </a:p>
          <a:p>
            <a:pPr lvl="1"/>
            <a:r>
              <a:rPr lang="en-US" sz="1800" dirty="0">
                <a:solidFill>
                  <a:schemeClr val="tx1"/>
                </a:solidFill>
              </a:rPr>
              <a:t>		 message = “hi”; //global variable      }</a:t>
            </a:r>
          </a:p>
          <a:p>
            <a:pPr lvl="1"/>
            <a:r>
              <a:rPr lang="en-US" sz="1800" dirty="0">
                <a:solidFill>
                  <a:schemeClr val="tx1"/>
                </a:solidFill>
              </a:rPr>
              <a:t>		test();</a:t>
            </a:r>
          </a:p>
          <a:p>
            <a:pPr lvl="1"/>
            <a:r>
              <a:rPr lang="en-US" sz="1800" dirty="0">
                <a:solidFill>
                  <a:schemeClr val="tx1"/>
                </a:solidFill>
              </a:rPr>
              <a:t>		alert(message);//”hi” </a:t>
            </a:r>
          </a:p>
          <a:p>
            <a:pPr lvl="1"/>
            <a:r>
              <a:rPr lang="en-US" dirty="0"/>
              <a:t>			</a:t>
            </a:r>
          </a:p>
        </p:txBody>
      </p:sp>
      <p:sp>
        <p:nvSpPr>
          <p:cNvPr id="3" name="Title 2"/>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12615539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726" y="1319260"/>
            <a:ext cx="10741092" cy="5178521"/>
          </a:xfrm>
        </p:spPr>
        <p:txBody>
          <a:bodyPr>
            <a:noAutofit/>
          </a:bodyPr>
          <a:lstStyle/>
          <a:p>
            <a:r>
              <a:rPr lang="en-US" b="1" dirty="0">
                <a:latin typeface="Times New Roman" pitchFamily="18" charset="0"/>
                <a:cs typeface="Times New Roman" pitchFamily="18" charset="0"/>
              </a:rPr>
              <a:t>print Dialogs</a:t>
            </a:r>
          </a:p>
          <a:p>
            <a:r>
              <a:rPr lang="en-US" dirty="0"/>
              <a:t>&lt;html&gt;&lt;head&gt;&lt;title&gt;Window Printing&lt;/title&gt;&lt;/head&gt;</a:t>
            </a:r>
            <a:endParaRPr lang="en-GB" dirty="0"/>
          </a:p>
          <a:p>
            <a:r>
              <a:rPr lang="en-US" dirty="0"/>
              <a:t>&lt;body&gt;</a:t>
            </a:r>
            <a:endParaRPr lang="en-GB" dirty="0"/>
          </a:p>
          <a:p>
            <a:r>
              <a:rPr lang="en-US" dirty="0"/>
              <a:t>&lt;script type="text/</a:t>
            </a:r>
            <a:r>
              <a:rPr lang="en-US" dirty="0" err="1"/>
              <a:t>javascript</a:t>
            </a:r>
            <a:r>
              <a:rPr lang="en-US" dirty="0"/>
              <a:t>"&gt;</a:t>
            </a:r>
            <a:endParaRPr lang="en-GB" dirty="0"/>
          </a:p>
          <a:p>
            <a:r>
              <a:rPr lang="en-US" dirty="0"/>
              <a:t>	if(</a:t>
            </a:r>
            <a:r>
              <a:rPr lang="en-US" b="1" i="1" dirty="0"/>
              <a:t>confirm</a:t>
            </a:r>
            <a:r>
              <a:rPr lang="en-US" dirty="0"/>
              <a:t>("Are you sure to print?")){</a:t>
            </a:r>
            <a:endParaRPr lang="en-GB" dirty="0"/>
          </a:p>
          <a:p>
            <a:r>
              <a:rPr lang="en-US" dirty="0"/>
              <a:t>	</a:t>
            </a:r>
            <a:r>
              <a:rPr lang="en-US" dirty="0" err="1"/>
              <a:t>window.print</a:t>
            </a:r>
            <a:r>
              <a:rPr lang="en-US" dirty="0"/>
              <a:t>();</a:t>
            </a:r>
            <a:endParaRPr lang="en-GB" dirty="0"/>
          </a:p>
          <a:p>
            <a:r>
              <a:rPr lang="en-US" dirty="0"/>
              <a:t>	}else{</a:t>
            </a:r>
            <a:endParaRPr lang="en-GB" dirty="0"/>
          </a:p>
          <a:p>
            <a:r>
              <a:rPr lang="en-US" dirty="0"/>
              <a:t>	alert("Sorry, Not printing...");</a:t>
            </a:r>
            <a:endParaRPr lang="en-GB" dirty="0"/>
          </a:p>
          <a:p>
            <a:r>
              <a:rPr lang="en-US" dirty="0"/>
              <a:t>	}</a:t>
            </a:r>
            <a:endParaRPr lang="en-GB" dirty="0"/>
          </a:p>
          <a:p>
            <a:r>
              <a:rPr lang="en-US" dirty="0"/>
              <a:t>&lt;/script&gt;&lt;/body&gt;&lt;/html&gt;</a:t>
            </a:r>
            <a:endParaRPr lang="en-GB" dirty="0"/>
          </a:p>
          <a:p>
            <a:endParaRPr lang="en-US" b="1" dirty="0"/>
          </a:p>
          <a:p>
            <a:endParaRPr lang="en-GB" sz="1800" b="1" dirty="0"/>
          </a:p>
        </p:txBody>
      </p:sp>
      <p:sp>
        <p:nvSpPr>
          <p:cNvPr id="2" name="Title 1"/>
          <p:cNvSpPr>
            <a:spLocks noGrp="1"/>
          </p:cNvSpPr>
          <p:nvPr>
            <p:ph type="title"/>
          </p:nvPr>
        </p:nvSpPr>
        <p:spPr/>
        <p:txBody>
          <a:bodyPr>
            <a:normAutofit/>
          </a:bodyPr>
          <a:lstStyle/>
          <a:p>
            <a:pPr algn="ctr"/>
            <a:r>
              <a:rPr lang="en-US" sz="3600" b="1" i="0" u="none" strike="noStrike" baseline="0" dirty="0"/>
              <a:t>System Dialogs (Cont’d)</a:t>
            </a:r>
            <a:endParaRPr lang="en-GB" sz="3600" dirty="0"/>
          </a:p>
        </p:txBody>
      </p:sp>
      <p:pic>
        <p:nvPicPr>
          <p:cNvPr id="4" name="Picture 3">
            <a:extLst>
              <a:ext uri="{FF2B5EF4-FFF2-40B4-BE49-F238E27FC236}">
                <a16:creationId xmlns:a16="http://schemas.microsoft.com/office/drawing/2014/main" id="{CBD75370-B574-E846-E8B2-6DCA91E6F182}"/>
              </a:ext>
            </a:extLst>
          </p:cNvPr>
          <p:cNvPicPr/>
          <p:nvPr/>
        </p:nvPicPr>
        <p:blipFill>
          <a:blip r:embed="rId2">
            <a:extLst>
              <a:ext uri="{28A0092B-C50C-407E-A947-70E740481C1C}">
                <a14:useLocalDpi xmlns:a14="http://schemas.microsoft.com/office/drawing/2010/main" val="0"/>
              </a:ext>
            </a:extLst>
          </a:blip>
          <a:stretch>
            <a:fillRect/>
          </a:stretch>
        </p:blipFill>
        <p:spPr>
          <a:xfrm>
            <a:off x="6585848" y="1380882"/>
            <a:ext cx="3070225" cy="1387622"/>
          </a:xfrm>
          <a:prstGeom prst="rect">
            <a:avLst/>
          </a:prstGeom>
        </p:spPr>
      </p:pic>
      <p:pic>
        <p:nvPicPr>
          <p:cNvPr id="5" name="Picture 4">
            <a:extLst>
              <a:ext uri="{FF2B5EF4-FFF2-40B4-BE49-F238E27FC236}">
                <a16:creationId xmlns:a16="http://schemas.microsoft.com/office/drawing/2014/main" id="{069838D5-3E92-9D5E-740A-CC2FFAA6A098}"/>
              </a:ext>
            </a:extLst>
          </p:cNvPr>
          <p:cNvPicPr/>
          <p:nvPr/>
        </p:nvPicPr>
        <p:blipFill>
          <a:blip r:embed="rId3">
            <a:extLst>
              <a:ext uri="{28A0092B-C50C-407E-A947-70E740481C1C}">
                <a14:useLocalDpi xmlns:a14="http://schemas.microsoft.com/office/drawing/2010/main" val="0"/>
              </a:ext>
            </a:extLst>
          </a:blip>
          <a:stretch>
            <a:fillRect/>
          </a:stretch>
        </p:blipFill>
        <p:spPr>
          <a:xfrm>
            <a:off x="8858539" y="3183437"/>
            <a:ext cx="3070225" cy="1449705"/>
          </a:xfrm>
          <a:prstGeom prst="rect">
            <a:avLst/>
          </a:prstGeom>
        </p:spPr>
      </p:pic>
      <p:pic>
        <p:nvPicPr>
          <p:cNvPr id="6" name="Picture 5">
            <a:extLst>
              <a:ext uri="{FF2B5EF4-FFF2-40B4-BE49-F238E27FC236}">
                <a16:creationId xmlns:a16="http://schemas.microsoft.com/office/drawing/2014/main" id="{CFA148CA-B68E-9064-F38C-708CC27B7A44}"/>
              </a:ext>
            </a:extLst>
          </p:cNvPr>
          <p:cNvPicPr/>
          <p:nvPr/>
        </p:nvPicPr>
        <p:blipFill>
          <a:blip r:embed="rId4">
            <a:extLst>
              <a:ext uri="{28A0092B-C50C-407E-A947-70E740481C1C}">
                <a14:useLocalDpi xmlns:a14="http://schemas.microsoft.com/office/drawing/2010/main" val="0"/>
              </a:ext>
            </a:extLst>
          </a:blip>
          <a:stretch>
            <a:fillRect/>
          </a:stretch>
        </p:blipFill>
        <p:spPr>
          <a:xfrm>
            <a:off x="5285131" y="3606470"/>
            <a:ext cx="3282462" cy="3098777"/>
          </a:xfrm>
          <a:prstGeom prst="rect">
            <a:avLst/>
          </a:prstGeom>
        </p:spPr>
      </p:pic>
    </p:spTree>
    <p:extLst>
      <p:ext uri="{BB962C8B-B14F-4D97-AF65-F5344CB8AC3E}">
        <p14:creationId xmlns:p14="http://schemas.microsoft.com/office/powerpoint/2010/main" val="39457858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2872" y="1347567"/>
            <a:ext cx="10450146" cy="5177923"/>
          </a:xfrm>
        </p:spPr>
        <p:txBody>
          <a:bodyPr>
            <a:noAutofit/>
          </a:bodyPr>
          <a:lstStyle/>
          <a:p>
            <a:r>
              <a:rPr lang="en-US" b="1" dirty="0"/>
              <a:t>Find Dialogs</a:t>
            </a:r>
          </a:p>
          <a:p>
            <a:r>
              <a:rPr lang="en-US" dirty="0"/>
              <a:t>&lt;html&gt;&lt;head&gt;&lt;title&gt;Window Printing&lt;/title&gt;&lt;/head&gt;</a:t>
            </a:r>
            <a:endParaRPr lang="en-GB" dirty="0"/>
          </a:p>
          <a:p>
            <a:r>
              <a:rPr lang="en-US" dirty="0"/>
              <a:t>&lt;body&gt;</a:t>
            </a:r>
            <a:endParaRPr lang="en-GB" dirty="0"/>
          </a:p>
          <a:p>
            <a:r>
              <a:rPr lang="en-US" dirty="0"/>
              <a:t>&lt;script type="text/</a:t>
            </a:r>
            <a:r>
              <a:rPr lang="en-US" dirty="0" err="1"/>
              <a:t>javascript</a:t>
            </a:r>
            <a:r>
              <a:rPr lang="en-US" dirty="0"/>
              <a:t>"&gt;</a:t>
            </a:r>
            <a:endParaRPr lang="en-GB" dirty="0"/>
          </a:p>
          <a:p>
            <a:r>
              <a:rPr lang="en-US" dirty="0"/>
              <a:t>	if(</a:t>
            </a:r>
            <a:r>
              <a:rPr lang="en-US" b="1" i="1" dirty="0"/>
              <a:t>confirm</a:t>
            </a:r>
            <a:r>
              <a:rPr lang="en-US" dirty="0"/>
              <a:t>("Do you want to find any word?")){</a:t>
            </a:r>
            <a:endParaRPr lang="en-GB" dirty="0"/>
          </a:p>
          <a:p>
            <a:r>
              <a:rPr lang="en-US" dirty="0"/>
              <a:t>	</a:t>
            </a:r>
            <a:r>
              <a:rPr lang="en-US" dirty="0" err="1"/>
              <a:t>window.find</a:t>
            </a:r>
            <a:r>
              <a:rPr lang="en-US" dirty="0"/>
              <a:t>( );</a:t>
            </a:r>
            <a:endParaRPr lang="en-GB" dirty="0"/>
          </a:p>
          <a:p>
            <a:r>
              <a:rPr lang="en-US" dirty="0"/>
              <a:t>	}else{</a:t>
            </a:r>
            <a:endParaRPr lang="en-GB" dirty="0"/>
          </a:p>
          <a:p>
            <a:r>
              <a:rPr lang="en-US" dirty="0"/>
              <a:t>	alert("Sorry, Not printing...");</a:t>
            </a:r>
            <a:endParaRPr lang="en-GB" dirty="0"/>
          </a:p>
          <a:p>
            <a:r>
              <a:rPr lang="en-US" dirty="0"/>
              <a:t>	}</a:t>
            </a:r>
          </a:p>
          <a:p>
            <a:r>
              <a:rPr lang="en-US" dirty="0"/>
              <a:t>&lt;/script&gt;&lt;/body&gt;&lt;/html&gt;</a:t>
            </a:r>
            <a:endParaRPr lang="en-GB" dirty="0"/>
          </a:p>
          <a:p>
            <a:endParaRPr lang="en-GB" sz="1800" b="1" dirty="0"/>
          </a:p>
        </p:txBody>
      </p:sp>
      <p:sp>
        <p:nvSpPr>
          <p:cNvPr id="2" name="Title 1"/>
          <p:cNvSpPr>
            <a:spLocks noGrp="1"/>
          </p:cNvSpPr>
          <p:nvPr>
            <p:ph type="title"/>
          </p:nvPr>
        </p:nvSpPr>
        <p:spPr/>
        <p:txBody>
          <a:bodyPr>
            <a:normAutofit/>
          </a:bodyPr>
          <a:lstStyle/>
          <a:p>
            <a:pPr algn="ctr"/>
            <a:r>
              <a:rPr lang="en-US" sz="3600" b="1" i="0" u="none" strike="noStrike" baseline="0" dirty="0"/>
              <a:t>System Dialogs (Cont’d)</a:t>
            </a:r>
            <a:endParaRPr lang="en-GB" sz="3600" dirty="0"/>
          </a:p>
        </p:txBody>
      </p:sp>
      <p:pic>
        <p:nvPicPr>
          <p:cNvPr id="2049" name="Picture 3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327" y="1870150"/>
            <a:ext cx="3219450" cy="155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451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36" y="1875994"/>
            <a:ext cx="11980668" cy="2166238"/>
          </a:xfrm>
        </p:spPr>
        <p:txBody>
          <a:bodyPr>
            <a:normAutofit fontScale="90000"/>
          </a:bodyPr>
          <a:lstStyle/>
          <a:p>
            <a:r>
              <a:rPr lang="en-US" dirty="0"/>
              <a:t>Web Technology JavaScript programming</a:t>
            </a:r>
            <a:br>
              <a:rPr lang="en-US" dirty="0"/>
            </a:br>
            <a:br>
              <a:rPr lang="en-US" dirty="0"/>
            </a:br>
            <a:r>
              <a:rPr lang="en-US" sz="3600" dirty="0"/>
              <a:t>Chapter 10 : The Document Object Model</a:t>
            </a:r>
            <a:br>
              <a:rPr lang="en-US" sz="3600" dirty="0"/>
            </a:br>
            <a:r>
              <a:rPr lang="en-US" sz="3600" dirty="0"/>
              <a:t>          (Hierarchy of Nodes)</a:t>
            </a:r>
          </a:p>
        </p:txBody>
      </p:sp>
      <p:sp>
        <p:nvSpPr>
          <p:cNvPr id="3" name="Subtitle 2"/>
          <p:cNvSpPr>
            <a:spLocks noGrp="1"/>
          </p:cNvSpPr>
          <p:nvPr>
            <p:ph type="subTitle" idx="1"/>
          </p:nvPr>
        </p:nvSpPr>
        <p:spPr>
          <a:xfrm>
            <a:off x="3445487" y="5570358"/>
            <a:ext cx="8646017" cy="98284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34093638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9037B-F339-4A00-91E2-31BE2364B540}"/>
              </a:ext>
            </a:extLst>
          </p:cNvPr>
          <p:cNvSpPr>
            <a:spLocks noGrp="1"/>
          </p:cNvSpPr>
          <p:nvPr>
            <p:ph idx="1"/>
          </p:nvPr>
        </p:nvSpPr>
        <p:spPr>
          <a:xfrm>
            <a:off x="838200" y="1253330"/>
            <a:ext cx="10515600" cy="5355287"/>
          </a:xfrm>
        </p:spPr>
        <p:txBody>
          <a:bodyPr>
            <a:normAutofit/>
          </a:bodyPr>
          <a:lstStyle/>
          <a:p>
            <a:pPr algn="just">
              <a:lnSpc>
                <a:spcPct val="100000"/>
              </a:lnSpc>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Document Object Model</a:t>
            </a:r>
            <a:r>
              <a:rPr lang="en-US" dirty="0">
                <a:latin typeface="Times New Roman" panose="02020603050405020304" pitchFamily="18" charset="0"/>
                <a:cs typeface="Times New Roman" panose="02020603050405020304" pitchFamily="18" charset="0"/>
              </a:rPr>
              <a:t> (DOM) is an application programming interface (</a:t>
            </a:r>
            <a:r>
              <a:rPr lang="en-US" b="1" dirty="0">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for HTML and XML documents.</a:t>
            </a:r>
          </a:p>
          <a:p>
            <a:pPr algn="just">
              <a:lnSpc>
                <a:spcPct val="100000"/>
              </a:lnSpc>
            </a:pPr>
            <a:r>
              <a:rPr lang="en-US" dirty="0">
                <a:latin typeface="Times New Roman" panose="02020603050405020304" pitchFamily="18" charset="0"/>
                <a:cs typeface="Times New Roman" panose="02020603050405020304" pitchFamily="18" charset="0"/>
              </a:rPr>
              <a:t>When a web page loading, the browser creates a Document Object Model of the page.</a:t>
            </a:r>
          </a:p>
          <a:p>
            <a:pPr algn="just">
              <a:lnSpc>
                <a:spcPct val="100000"/>
              </a:lnSpc>
            </a:pPr>
            <a:r>
              <a:rPr lang="en-US" dirty="0">
                <a:latin typeface="Times New Roman" panose="02020603050405020304" pitchFamily="18" charset="0"/>
                <a:cs typeface="Times New Roman" panose="02020603050405020304" pitchFamily="18" charset="0"/>
              </a:rPr>
              <a:t>DOM represents a document as a </a:t>
            </a:r>
            <a:r>
              <a:rPr lang="en-US" b="1" dirty="0">
                <a:latin typeface="Times New Roman" panose="02020603050405020304" pitchFamily="18" charset="0"/>
                <a:cs typeface="Times New Roman" panose="02020603050405020304" pitchFamily="18" charset="0"/>
              </a:rPr>
              <a:t>hierarchical tree of nodes</a:t>
            </a:r>
            <a:r>
              <a:rPr lang="en-US" dirty="0">
                <a:latin typeface="Times New Roman" panose="02020603050405020304" pitchFamily="18" charset="0"/>
                <a:cs typeface="Times New Roman" panose="02020603050405020304" pitchFamily="18" charset="0"/>
              </a:rPr>
              <a:t>.</a:t>
            </a:r>
          </a:p>
          <a:p>
            <a:pPr algn="just">
              <a:lnSpc>
                <a:spcPct val="100000"/>
              </a:lnSpc>
            </a:pPr>
            <a:r>
              <a:rPr lang="en-US" dirty="0">
                <a:latin typeface="Times New Roman" panose="02020603050405020304" pitchFamily="18" charset="0"/>
                <a:cs typeface="Times New Roman" panose="02020603050405020304" pitchFamily="18" charset="0"/>
              </a:rPr>
              <a:t>In the HTML DOM ,</a:t>
            </a:r>
            <a:r>
              <a:rPr lang="en-US" b="1" dirty="0">
                <a:latin typeface="Times New Roman" panose="02020603050405020304" pitchFamily="18" charset="0"/>
                <a:cs typeface="Times New Roman" panose="02020603050405020304" pitchFamily="18" charset="0"/>
              </a:rPr>
              <a:t>everything is a node</a:t>
            </a:r>
            <a:r>
              <a:rPr lang="en-US" dirty="0">
                <a:latin typeface="Times New Roman" panose="02020603050405020304" pitchFamily="18" charset="0"/>
                <a:cs typeface="Times New Roman" panose="02020603050405020304" pitchFamily="18" charset="0"/>
              </a:rPr>
              <a:t>.</a:t>
            </a:r>
          </a:p>
          <a:p>
            <a:pPr algn="just">
              <a:lnSpc>
                <a:spcPct val="100000"/>
              </a:lnSpc>
            </a:pPr>
            <a:r>
              <a:rPr lang="en-US" dirty="0">
                <a:latin typeface="Times New Roman" panose="02020603050405020304" pitchFamily="18" charset="0"/>
                <a:cs typeface="Times New Roman" panose="02020603050405020304" pitchFamily="18" charset="0"/>
              </a:rPr>
              <a:t>To add, remove, and modify individual parts of the page.</a:t>
            </a:r>
          </a:p>
          <a:p>
            <a:pPr marL="457200" lvl="1" indent="0" algn="just">
              <a:lnSpc>
                <a:spcPct val="100000"/>
              </a:lnSpc>
              <a:buNone/>
            </a:pPr>
            <a:r>
              <a:rPr lang="en-US" sz="2000" dirty="0">
                <a:latin typeface="Times New Roman" panose="02020603050405020304" pitchFamily="18" charset="0"/>
                <a:cs typeface="Times New Roman" panose="02020603050405020304" pitchFamily="18" charset="0"/>
              </a:rPr>
              <a:t>- The document itself is a document node.</a:t>
            </a:r>
          </a:p>
          <a:p>
            <a:pPr marL="457200" lvl="1" indent="0" algn="just">
              <a:lnSpc>
                <a:spcPct val="100000"/>
              </a:lnSpc>
              <a:buNone/>
            </a:pPr>
            <a:r>
              <a:rPr lang="en-US" sz="2000" dirty="0">
                <a:latin typeface="Times New Roman" panose="02020603050405020304" pitchFamily="18" charset="0"/>
                <a:cs typeface="Times New Roman" panose="02020603050405020304" pitchFamily="18" charset="0"/>
              </a:rPr>
              <a:t>- All HTML elements are element nodes.</a:t>
            </a:r>
          </a:p>
          <a:p>
            <a:pPr marL="457200" lvl="1" indent="0" algn="just">
              <a:lnSpc>
                <a:spcPct val="100000"/>
              </a:lnSpc>
              <a:buNone/>
            </a:pPr>
            <a:r>
              <a:rPr lang="en-US" sz="2000" dirty="0">
                <a:latin typeface="Times New Roman" panose="02020603050405020304" pitchFamily="18" charset="0"/>
                <a:cs typeface="Times New Roman" panose="02020603050405020304" pitchFamily="18" charset="0"/>
              </a:rPr>
              <a:t>- All HTML attributes are attribute nodes.</a:t>
            </a:r>
          </a:p>
          <a:p>
            <a:pPr marL="457200" lvl="1" indent="0" algn="just">
              <a:lnSpc>
                <a:spcPct val="100000"/>
              </a:lnSpc>
              <a:buNone/>
            </a:pPr>
            <a:r>
              <a:rPr lang="en-US" sz="2000" dirty="0">
                <a:latin typeface="Times New Roman" panose="02020603050405020304" pitchFamily="18" charset="0"/>
                <a:cs typeface="Times New Roman" panose="02020603050405020304" pitchFamily="18" charset="0"/>
              </a:rPr>
              <a:t>- Text inside HTML elements are text nodes.</a:t>
            </a:r>
          </a:p>
          <a:p>
            <a:pPr marL="457200" lvl="1" indent="0" algn="just">
              <a:lnSpc>
                <a:spcPct val="100000"/>
              </a:lnSpc>
              <a:buNone/>
            </a:pPr>
            <a:r>
              <a:rPr lang="en-US" sz="2000" dirty="0">
                <a:latin typeface="Times New Roman" panose="02020603050405020304" pitchFamily="18" charset="0"/>
                <a:cs typeface="Times New Roman" panose="02020603050405020304" pitchFamily="18" charset="0"/>
              </a:rPr>
              <a:t>- Comments are comment nodes.</a:t>
            </a:r>
          </a:p>
          <a:p>
            <a:pPr algn="just">
              <a:lnSpc>
                <a:spcPct val="1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0392CE60-8EA8-4957-9E33-57468321DE0B}"/>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What is DOM ?</a:t>
            </a:r>
            <a:endParaRPr lang="en-US" dirty="0"/>
          </a:p>
        </p:txBody>
      </p:sp>
    </p:spTree>
    <p:extLst>
      <p:ext uri="{BB962C8B-B14F-4D97-AF65-F5344CB8AC3E}">
        <p14:creationId xmlns:p14="http://schemas.microsoft.com/office/powerpoint/2010/main" val="26394288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Hierarchy of Node</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733425" y="1533525"/>
            <a:ext cx="4943475" cy="3611245"/>
          </a:xfrm>
          <a:prstGeom prst="rect">
            <a:avLst/>
          </a:prstGeom>
        </p:spPr>
        <p:txBody>
          <a:bodyPr wrap="square">
            <a:spAutoFit/>
          </a:bodyPr>
          <a:lstStyle/>
          <a:p>
            <a:pPr marL="0" indent="0">
              <a:buNone/>
            </a:pPr>
            <a:r>
              <a:rPr lang="en-US" sz="2000" dirty="0">
                <a:latin typeface="Times New Roman" panose="02020603050405020304" pitchFamily="18" charset="0"/>
                <a:cs typeface="Times New Roman" panose="02020603050405020304" pitchFamily="18" charset="0"/>
              </a:rPr>
              <a:t>&lt;!DOCTYPE html&gt;</a:t>
            </a:r>
          </a:p>
          <a:p>
            <a:pPr marL="0" indent="0">
              <a:buNone/>
            </a:pPr>
            <a:r>
              <a:rPr lang="en-US" sz="2000" dirty="0">
                <a:latin typeface="Times New Roman" panose="02020603050405020304" pitchFamily="18" charset="0"/>
                <a:cs typeface="Times New Roman" panose="02020603050405020304" pitchFamily="18" charset="0"/>
              </a:rPr>
              <a:t>&lt;html&gt;   </a:t>
            </a:r>
          </a:p>
          <a:p>
            <a:pPr marL="0" indent="0">
              <a:buNone/>
            </a:pPr>
            <a:r>
              <a:rPr lang="en-US" sz="2000" dirty="0">
                <a:latin typeface="Times New Roman" panose="02020603050405020304" pitchFamily="18" charset="0"/>
                <a:cs typeface="Times New Roman" panose="02020603050405020304" pitchFamily="18" charset="0"/>
              </a:rPr>
              <a:t>     &lt;head&gt;      </a:t>
            </a:r>
          </a:p>
          <a:p>
            <a:pPr marL="0" indent="0">
              <a:buNone/>
            </a:pPr>
            <a:r>
              <a:rPr lang="en-US" sz="2000" dirty="0">
                <a:latin typeface="Times New Roman" panose="02020603050405020304" pitchFamily="18" charset="0"/>
                <a:cs typeface="Times New Roman" panose="02020603050405020304" pitchFamily="18" charset="0"/>
              </a:rPr>
              <a:t>  	&lt;title&gt;Sample Page&lt;/title&gt;   </a:t>
            </a:r>
          </a:p>
          <a:p>
            <a:pPr marL="0" indent="0">
              <a:buNone/>
            </a:pPr>
            <a:r>
              <a:rPr lang="en-US" sz="2000" dirty="0">
                <a:latin typeface="Times New Roman" panose="02020603050405020304" pitchFamily="18" charset="0"/>
                <a:cs typeface="Times New Roman" panose="02020603050405020304" pitchFamily="18" charset="0"/>
              </a:rPr>
              <a:t>     &lt;/head&gt;   </a:t>
            </a:r>
          </a:p>
          <a:p>
            <a:pPr marL="0" indent="0">
              <a:buNone/>
            </a:pPr>
            <a:r>
              <a:rPr lang="en-US" sz="2000" dirty="0">
                <a:latin typeface="Times New Roman" panose="02020603050405020304" pitchFamily="18" charset="0"/>
                <a:cs typeface="Times New Roman" panose="02020603050405020304" pitchFamily="18" charset="0"/>
              </a:rPr>
              <a:t>      &lt;body&gt;    </a:t>
            </a:r>
          </a:p>
          <a:p>
            <a:pPr marL="0" indent="0">
              <a:buNone/>
            </a:pPr>
            <a:r>
              <a:rPr lang="en-US" sz="2000" dirty="0">
                <a:latin typeface="Times New Roman" panose="02020603050405020304" pitchFamily="18" charset="0"/>
                <a:cs typeface="Times New Roman" panose="02020603050405020304" pitchFamily="18" charset="0"/>
              </a:rPr>
              <a:t>	&lt;p&gt;Hello World!&lt;/p&gt;  </a:t>
            </a:r>
          </a:p>
          <a:p>
            <a:pPr marL="0" indent="0">
              <a:buNone/>
            </a:pPr>
            <a:r>
              <a:rPr lang="en-US" sz="2000" dirty="0">
                <a:latin typeface="Times New Roman" panose="02020603050405020304" pitchFamily="18" charset="0"/>
                <a:cs typeface="Times New Roman" panose="02020603050405020304" pitchFamily="18" charset="0"/>
              </a:rPr>
              <a:t>    &lt;/body&gt; </a:t>
            </a:r>
          </a:p>
          <a:p>
            <a:pPr marL="0" indent="0">
              <a:buNone/>
            </a:pPr>
            <a:r>
              <a:rPr lang="en-US" sz="2000" dirty="0">
                <a:latin typeface="Times New Roman" panose="02020603050405020304" pitchFamily="18" charset="0"/>
                <a:cs typeface="Times New Roman" panose="02020603050405020304" pitchFamily="18" charset="0"/>
              </a:rPr>
              <a:t>&lt;/html&gt;</a:t>
            </a:r>
          </a:p>
        </p:txBody>
      </p:sp>
      <p:pic>
        <p:nvPicPr>
          <p:cNvPr id="5" name="Content Placeholder 4">
            <a:extLst>
              <a:ext uri="{FF2B5EF4-FFF2-40B4-BE49-F238E27FC236}">
                <a16:creationId xmlns:a16="http://schemas.microsoft.com/office/drawing/2014/main" id="{39DCE131-D210-4B98-8D73-9D4D27BA1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070" y="1304925"/>
            <a:ext cx="6315075" cy="5219700"/>
          </a:xfrm>
          <a:prstGeom prst="rect">
            <a:avLst/>
          </a:prstGeom>
        </p:spPr>
      </p:pic>
    </p:spTree>
    <p:extLst>
      <p:ext uri="{BB962C8B-B14F-4D97-AF65-F5344CB8AC3E}">
        <p14:creationId xmlns:p14="http://schemas.microsoft.com/office/powerpoint/2010/main" val="30440425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8EC5F-472E-449C-BFB5-AA15F74D7BAA}"/>
              </a:ext>
            </a:extLst>
          </p:cNvPr>
          <p:cNvPicPr>
            <a:picLocks noChangeAspect="1"/>
          </p:cNvPicPr>
          <p:nvPr/>
        </p:nvPicPr>
        <p:blipFill>
          <a:blip r:embed="rId2"/>
          <a:stretch>
            <a:fillRect/>
          </a:stretch>
        </p:blipFill>
        <p:spPr>
          <a:xfrm>
            <a:off x="7115175" y="1257301"/>
            <a:ext cx="4905375" cy="3438524"/>
          </a:xfrm>
          <a:prstGeom prst="rect">
            <a:avLst/>
          </a:prstGeom>
        </p:spPr>
      </p:pic>
      <p:sp>
        <p:nvSpPr>
          <p:cNvPr id="2" name="Content Placeholder 1">
            <a:extLst>
              <a:ext uri="{FF2B5EF4-FFF2-40B4-BE49-F238E27FC236}">
                <a16:creationId xmlns:a16="http://schemas.microsoft.com/office/drawing/2014/main" id="{B834B311-80F7-4FCA-A54F-D72C46EEB655}"/>
              </a:ext>
            </a:extLst>
          </p:cNvPr>
          <p:cNvSpPr>
            <a:spLocks noGrp="1"/>
          </p:cNvSpPr>
          <p:nvPr>
            <p:ph idx="1"/>
          </p:nvPr>
        </p:nvSpPr>
        <p:spPr>
          <a:xfrm>
            <a:off x="838199" y="1257301"/>
            <a:ext cx="11115676" cy="5448300"/>
          </a:xfrm>
        </p:spPr>
        <p:txBody>
          <a:bodyPr>
            <a:normAutofit fontScale="92500" lnSpcReduction="10000"/>
          </a:bodyPr>
          <a:lstStyle/>
          <a:p>
            <a:pPr marL="0" indent="0">
              <a:buNone/>
            </a:pPr>
            <a:r>
              <a:rPr lang="en-SG" sz="2000" dirty="0">
                <a:latin typeface="Times New Roman" panose="02020603050405020304" pitchFamily="18" charset="0"/>
                <a:cs typeface="Times New Roman" panose="02020603050405020304" pitchFamily="18" charset="0"/>
              </a:rPr>
              <a:t>&lt;html&gt;</a:t>
            </a:r>
          </a:p>
          <a:p>
            <a:pPr marL="0" indent="0">
              <a:buNone/>
            </a:pPr>
            <a:r>
              <a:rPr lang="en-SG" dirty="0"/>
              <a:t>     </a:t>
            </a:r>
            <a:r>
              <a:rPr lang="en-SG" sz="2000" dirty="0">
                <a:latin typeface="Times New Roman" panose="02020603050405020304" pitchFamily="18" charset="0"/>
                <a:cs typeface="Times New Roman" panose="02020603050405020304" pitchFamily="18" charset="0"/>
              </a:rPr>
              <a:t>&lt;head&gt;</a:t>
            </a:r>
          </a:p>
          <a:p>
            <a:pPr marL="0" indent="0">
              <a:buNone/>
            </a:pPr>
            <a:r>
              <a:rPr lang="en-SG" sz="2000" dirty="0">
                <a:latin typeface="Times New Roman" panose="02020603050405020304" pitchFamily="18" charset="0"/>
                <a:cs typeface="Times New Roman" panose="02020603050405020304" pitchFamily="18" charset="0"/>
              </a:rPr>
              <a:t>	&lt;title&gt;Document title&lt;/title&gt;</a:t>
            </a:r>
          </a:p>
          <a:p>
            <a:pPr marL="0" indent="0">
              <a:buNone/>
            </a:pPr>
            <a:r>
              <a:rPr lang="en-SG" sz="2000" dirty="0">
                <a:latin typeface="Times New Roman" panose="02020603050405020304" pitchFamily="18" charset="0"/>
                <a:cs typeface="Times New Roman" panose="02020603050405020304" pitchFamily="18" charset="0"/>
              </a:rPr>
              <a:t>	&lt;meta charset="utf-8"&gt;</a:t>
            </a:r>
          </a:p>
          <a:p>
            <a:pPr marL="0" indent="0">
              <a:buNone/>
            </a:pPr>
            <a:r>
              <a:rPr lang="en-SG" sz="2000" dirty="0">
                <a:latin typeface="Times New Roman" panose="02020603050405020304" pitchFamily="18" charset="0"/>
                <a:cs typeface="Times New Roman" panose="02020603050405020304" pitchFamily="18" charset="0"/>
              </a:rPr>
              <a:t>     &lt;/head&gt;</a:t>
            </a:r>
          </a:p>
          <a:p>
            <a:pPr marL="0" indent="0">
              <a:buNone/>
            </a:pPr>
            <a:r>
              <a:rPr lang="en-SG" sz="2000" dirty="0">
                <a:latin typeface="Times New Roman" panose="02020603050405020304" pitchFamily="18" charset="0"/>
                <a:cs typeface="Times New Roman" panose="02020603050405020304" pitchFamily="18" charset="0"/>
              </a:rPr>
              <a:t>     &lt;body&gt;</a:t>
            </a:r>
          </a:p>
          <a:p>
            <a:pPr marL="0" indent="0">
              <a:buNone/>
            </a:pPr>
            <a:r>
              <a:rPr lang="en-SG" sz="2000" dirty="0">
                <a:latin typeface="Times New Roman" panose="02020603050405020304" pitchFamily="18" charset="0"/>
                <a:cs typeface="Times New Roman" panose="02020603050405020304" pitchFamily="18" charset="0"/>
              </a:rPr>
              <a:t>	&lt;div&gt;</a:t>
            </a:r>
          </a:p>
          <a:p>
            <a:pPr marL="0" indent="0">
              <a:buNone/>
            </a:pPr>
            <a:r>
              <a:rPr lang="en-SG" sz="2000" dirty="0">
                <a:latin typeface="Times New Roman" panose="02020603050405020304" pitchFamily="18" charset="0"/>
                <a:cs typeface="Times New Roman" panose="02020603050405020304" pitchFamily="18" charset="0"/>
              </a:rPr>
              <a:t>		&lt;h2&gt;Subhead&lt;/h2&gt;</a:t>
            </a:r>
          </a:p>
          <a:p>
            <a:pPr marL="0" indent="0">
              <a:buNone/>
            </a:pPr>
            <a:r>
              <a:rPr lang="en-SG" sz="2000" dirty="0">
                <a:latin typeface="Times New Roman" panose="02020603050405020304" pitchFamily="18" charset="0"/>
                <a:cs typeface="Times New Roman" panose="02020603050405020304" pitchFamily="18" charset="0"/>
              </a:rPr>
              <a:t>		&lt;p&gt;Paragraph text with a &lt;a </a:t>
            </a:r>
            <a:r>
              <a:rPr lang="en-SG" sz="2000" dirty="0" err="1">
                <a:latin typeface="Times New Roman" panose="02020603050405020304" pitchFamily="18" charset="0"/>
                <a:cs typeface="Times New Roman" panose="02020603050405020304" pitchFamily="18" charset="0"/>
              </a:rPr>
              <a:t>href</a:t>
            </a:r>
            <a:r>
              <a:rPr lang="en-SG" sz="2000" dirty="0">
                <a:latin typeface="Times New Roman" panose="02020603050405020304" pitchFamily="18" charset="0"/>
                <a:cs typeface="Times New Roman" panose="02020603050405020304" pitchFamily="18" charset="0"/>
              </a:rPr>
              <a:t>="foo.html"&gt;link&lt;/a&gt; here.&lt;/p&gt;</a:t>
            </a:r>
          </a:p>
          <a:p>
            <a:pPr marL="0" indent="0">
              <a:buNone/>
            </a:pPr>
            <a:r>
              <a:rPr lang="en-SG" sz="2000" dirty="0">
                <a:latin typeface="Times New Roman" panose="02020603050405020304" pitchFamily="18" charset="0"/>
                <a:cs typeface="Times New Roman" panose="02020603050405020304" pitchFamily="18" charset="0"/>
              </a:rPr>
              <a:t>    	&lt;/div&gt;</a:t>
            </a:r>
          </a:p>
          <a:p>
            <a:pPr marL="0" indent="0">
              <a:buNone/>
            </a:pPr>
            <a:r>
              <a:rPr lang="en-SG" sz="2000" dirty="0">
                <a:latin typeface="Times New Roman" panose="02020603050405020304" pitchFamily="18" charset="0"/>
                <a:cs typeface="Times New Roman" panose="02020603050405020304" pitchFamily="18" charset="0"/>
              </a:rPr>
              <a:t>	&lt;div&gt;</a:t>
            </a:r>
          </a:p>
          <a:p>
            <a:pPr marL="0" indent="0">
              <a:buNone/>
            </a:pPr>
            <a:r>
              <a:rPr lang="en-SG" sz="2000" dirty="0">
                <a:latin typeface="Times New Roman" panose="02020603050405020304" pitchFamily="18" charset="0"/>
                <a:cs typeface="Times New Roman" panose="02020603050405020304" pitchFamily="18" charset="0"/>
              </a:rPr>
              <a:t>		&lt;p&gt;More text here.&lt;/p&gt;</a:t>
            </a:r>
          </a:p>
          <a:p>
            <a:pPr marL="0" indent="0">
              <a:buNone/>
            </a:pPr>
            <a:r>
              <a:rPr lang="en-SG" sz="2000" dirty="0">
                <a:latin typeface="Times New Roman" panose="02020603050405020304" pitchFamily="18" charset="0"/>
                <a:cs typeface="Times New Roman" panose="02020603050405020304" pitchFamily="18" charset="0"/>
              </a:rPr>
              <a:t>	&lt;/div&gt;</a:t>
            </a:r>
          </a:p>
          <a:p>
            <a:pPr marL="0" indent="0">
              <a:buNone/>
            </a:pPr>
            <a:r>
              <a:rPr lang="en-SG" sz="2000" dirty="0">
                <a:latin typeface="Times New Roman" panose="02020603050405020304" pitchFamily="18" charset="0"/>
                <a:cs typeface="Times New Roman" panose="02020603050405020304" pitchFamily="18" charset="0"/>
              </a:rPr>
              <a:t>     &lt;/body&gt;</a:t>
            </a:r>
          </a:p>
          <a:p>
            <a:pPr marL="0" indent="0">
              <a:buNone/>
            </a:pPr>
            <a:r>
              <a:rPr lang="en-SG" sz="2000" dirty="0">
                <a:latin typeface="Times New Roman" panose="02020603050405020304" pitchFamily="18" charset="0"/>
                <a:cs typeface="Times New Roman" panose="02020603050405020304" pitchFamily="18" charset="0"/>
              </a:rPr>
              <a:t>&lt;/html&gt;</a:t>
            </a:r>
          </a:p>
          <a:p>
            <a:endParaRPr lang="en-US" dirty="0"/>
          </a:p>
        </p:txBody>
      </p:sp>
      <p:sp>
        <p:nvSpPr>
          <p:cNvPr id="3" name="Title 2">
            <a:extLst>
              <a:ext uri="{FF2B5EF4-FFF2-40B4-BE49-F238E27FC236}">
                <a16:creationId xmlns:a16="http://schemas.microsoft.com/office/drawing/2014/main" id="{12098BA4-1805-4559-BB1E-55C225FC4FE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Hierarchy of Node (Cont’d0</a:t>
            </a:r>
            <a:endParaRPr lang="en-US" dirty="0"/>
          </a:p>
        </p:txBody>
      </p:sp>
    </p:spTree>
    <p:extLst>
      <p:ext uri="{BB962C8B-B14F-4D97-AF65-F5344CB8AC3E}">
        <p14:creationId xmlns:p14="http://schemas.microsoft.com/office/powerpoint/2010/main" val="7205871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4B311-80F7-4FCA-A54F-D72C46EEB655}"/>
              </a:ext>
            </a:extLst>
          </p:cNvPr>
          <p:cNvSpPr>
            <a:spLocks noGrp="1"/>
          </p:cNvSpPr>
          <p:nvPr>
            <p:ph idx="1"/>
          </p:nvPr>
        </p:nvSpPr>
        <p:spPr>
          <a:xfrm>
            <a:off x="838199" y="1257301"/>
            <a:ext cx="10730346" cy="5448300"/>
          </a:xfrm>
        </p:spPr>
        <p:txBody>
          <a:bodyPr>
            <a:normAutofit fontScale="92500" lnSpcReduction="10000"/>
          </a:bodyPr>
          <a:lstStyle/>
          <a:p>
            <a:pPr marL="0" indent="0" algn="l">
              <a:buNone/>
            </a:pPr>
            <a:r>
              <a:rPr lang="en-US" b="0" i="0" dirty="0">
                <a:effectLst/>
                <a:latin typeface="+mj-lt"/>
              </a:rPr>
              <a:t>&lt;!DOCTYPE html&gt;</a:t>
            </a:r>
          </a:p>
          <a:p>
            <a:pPr marL="0" indent="0" algn="l">
              <a:buNone/>
            </a:pPr>
            <a:r>
              <a:rPr lang="en-US" b="0" i="0" dirty="0">
                <a:effectLst/>
                <a:latin typeface="+mj-lt"/>
              </a:rPr>
              <a:t>&lt;html&gt;</a:t>
            </a:r>
          </a:p>
          <a:p>
            <a:pPr marL="0" indent="0" algn="l">
              <a:buNone/>
            </a:pPr>
            <a:r>
              <a:rPr lang="en-US" b="0" i="0" dirty="0">
                <a:effectLst/>
                <a:latin typeface="+mj-lt"/>
              </a:rPr>
              <a:t>  &lt;head&gt;</a:t>
            </a:r>
          </a:p>
          <a:p>
            <a:pPr marL="0" indent="0" algn="l">
              <a:buNone/>
            </a:pPr>
            <a:r>
              <a:rPr lang="en-US" b="0" i="0" dirty="0">
                <a:effectLst/>
                <a:latin typeface="+mj-lt"/>
              </a:rPr>
              <a:t>    &lt;title&gt;My Page&lt;/title&gt;</a:t>
            </a:r>
          </a:p>
          <a:p>
            <a:pPr marL="0" indent="0" algn="l">
              <a:buNone/>
            </a:pPr>
            <a:r>
              <a:rPr lang="en-US" b="0" i="0" dirty="0">
                <a:effectLst/>
                <a:latin typeface="+mj-lt"/>
              </a:rPr>
              <a:t>  &lt;/head&gt;</a:t>
            </a:r>
          </a:p>
          <a:p>
            <a:pPr marL="0" indent="0" algn="l">
              <a:buNone/>
            </a:pPr>
            <a:r>
              <a:rPr lang="en-US" b="0" i="0" dirty="0">
                <a:effectLst/>
                <a:latin typeface="+mj-lt"/>
              </a:rPr>
              <a:t>  &lt;body&gt;</a:t>
            </a:r>
          </a:p>
          <a:p>
            <a:pPr marL="0" indent="0" algn="l">
              <a:buNone/>
            </a:pPr>
            <a:r>
              <a:rPr lang="en-US" b="0" i="0" dirty="0">
                <a:effectLst/>
                <a:latin typeface="+mj-lt"/>
              </a:rPr>
              <a:t>    &lt;div id="div"&gt;</a:t>
            </a:r>
          </a:p>
          <a:p>
            <a:pPr marL="0" indent="0" algn="l">
              <a:buNone/>
            </a:pPr>
            <a:r>
              <a:rPr lang="en-US" b="0" i="0" dirty="0">
                <a:effectLst/>
                <a:latin typeface="+mj-lt"/>
              </a:rPr>
              <a:t>      &lt;h1&gt;Mobile OS&lt;/h1&gt;</a:t>
            </a:r>
          </a:p>
          <a:p>
            <a:pPr marL="0" indent="0" algn="l">
              <a:buNone/>
            </a:pPr>
            <a:r>
              <a:rPr lang="en-US" b="0" i="0" dirty="0">
                <a:effectLst/>
                <a:latin typeface="+mj-lt"/>
              </a:rPr>
              <a:t>    &lt;/div&gt;</a:t>
            </a:r>
          </a:p>
          <a:p>
            <a:pPr marL="0" indent="0" algn="l">
              <a:buNone/>
            </a:pPr>
            <a:r>
              <a:rPr lang="en-US" b="0" i="0" dirty="0">
                <a:effectLst/>
                <a:latin typeface="+mj-lt"/>
              </a:rPr>
              <a:t>      &lt;</a:t>
            </a:r>
            <a:r>
              <a:rPr lang="en-US" b="0" i="0" dirty="0" err="1">
                <a:effectLst/>
                <a:latin typeface="+mj-lt"/>
              </a:rPr>
              <a:t>ul</a:t>
            </a:r>
            <a:r>
              <a:rPr lang="en-US" b="0" i="0" dirty="0">
                <a:effectLst/>
                <a:latin typeface="+mj-lt"/>
              </a:rPr>
              <a:t>&gt;</a:t>
            </a:r>
          </a:p>
          <a:p>
            <a:pPr marL="0" indent="0" algn="l">
              <a:buNone/>
            </a:pPr>
            <a:r>
              <a:rPr lang="en-US" b="0" i="0" dirty="0">
                <a:effectLst/>
                <a:latin typeface="+mj-lt"/>
              </a:rPr>
              <a:t>        &lt;li&gt;Android&lt;/li&gt;</a:t>
            </a:r>
          </a:p>
          <a:p>
            <a:pPr marL="0" indent="0" algn="l">
              <a:buNone/>
            </a:pPr>
            <a:r>
              <a:rPr lang="en-US" b="0" i="0" dirty="0">
                <a:effectLst/>
                <a:latin typeface="+mj-lt"/>
              </a:rPr>
              <a:t>        &lt;li&gt;iOS&lt;/li&gt;</a:t>
            </a:r>
          </a:p>
          <a:p>
            <a:pPr marL="0" indent="0" algn="l">
              <a:buNone/>
            </a:pPr>
            <a:r>
              <a:rPr lang="en-US" b="0" i="0" dirty="0">
                <a:effectLst/>
                <a:latin typeface="+mj-lt"/>
              </a:rPr>
              <a:t>      &lt;/</a:t>
            </a:r>
            <a:r>
              <a:rPr lang="en-US" b="0" i="0" dirty="0" err="1">
                <a:effectLst/>
                <a:latin typeface="+mj-lt"/>
              </a:rPr>
              <a:t>ul</a:t>
            </a:r>
            <a:r>
              <a:rPr lang="en-US" b="0" i="0" dirty="0">
                <a:effectLst/>
                <a:latin typeface="+mj-lt"/>
              </a:rPr>
              <a:t>&gt;   </a:t>
            </a:r>
          </a:p>
          <a:p>
            <a:pPr marL="0" indent="0" algn="l">
              <a:buNone/>
            </a:pPr>
            <a:r>
              <a:rPr lang="en-US" b="0" i="0" dirty="0">
                <a:effectLst/>
                <a:latin typeface="+mj-lt"/>
              </a:rPr>
              <a:t>    &lt;/body&gt;</a:t>
            </a:r>
          </a:p>
          <a:p>
            <a:pPr marL="0" indent="0" algn="l">
              <a:buNone/>
            </a:pPr>
            <a:r>
              <a:rPr lang="en-US" b="0" i="0" dirty="0">
                <a:effectLst/>
                <a:latin typeface="+mj-lt"/>
              </a:rPr>
              <a:t>&lt;/html&gt;</a:t>
            </a:r>
          </a:p>
          <a:p>
            <a:endParaRPr lang="en-US" dirty="0"/>
          </a:p>
        </p:txBody>
      </p:sp>
      <p:sp>
        <p:nvSpPr>
          <p:cNvPr id="3" name="Title 2">
            <a:extLst>
              <a:ext uri="{FF2B5EF4-FFF2-40B4-BE49-F238E27FC236}">
                <a16:creationId xmlns:a16="http://schemas.microsoft.com/office/drawing/2014/main" id="{12098BA4-1805-4559-BB1E-55C225FC4FE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Hierarchy of Node (Cont’d0</a:t>
            </a:r>
            <a:endParaRPr lang="en-US" dirty="0"/>
          </a:p>
        </p:txBody>
      </p:sp>
      <p:pic>
        <p:nvPicPr>
          <p:cNvPr id="6" name="Picture 5">
            <a:extLst>
              <a:ext uri="{FF2B5EF4-FFF2-40B4-BE49-F238E27FC236}">
                <a16:creationId xmlns:a16="http://schemas.microsoft.com/office/drawing/2014/main" id="{B2C4D7A4-CAA0-D3F8-2ABC-62C720980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509" y="1461737"/>
            <a:ext cx="6612036" cy="5039428"/>
          </a:xfrm>
          <a:prstGeom prst="rect">
            <a:avLst/>
          </a:prstGeom>
        </p:spPr>
      </p:pic>
    </p:spTree>
    <p:extLst>
      <p:ext uri="{BB962C8B-B14F-4D97-AF65-F5344CB8AC3E}">
        <p14:creationId xmlns:p14="http://schemas.microsoft.com/office/powerpoint/2010/main" val="7060471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21246-1430-4ED8-B6F4-882D5975D869}"/>
              </a:ext>
            </a:extLst>
          </p:cNvPr>
          <p:cNvSpPr>
            <a:spLocks noGrp="1"/>
          </p:cNvSpPr>
          <p:nvPr>
            <p:ph idx="1"/>
          </p:nvPr>
        </p:nvSpPr>
        <p:spPr>
          <a:xfrm>
            <a:off x="947724" y="1253330"/>
            <a:ext cx="10515600" cy="5396851"/>
          </a:xfrm>
        </p:spPr>
        <p:txBody>
          <a:bodyPr>
            <a:normAutofit lnSpcReduction="10000"/>
          </a:bodyPr>
          <a:lstStyle/>
          <a:p>
            <a:pPr algn="just"/>
            <a:r>
              <a:rPr lang="en-US" dirty="0">
                <a:latin typeface="+mj-lt"/>
                <a:cs typeface="Times New Roman" panose="02020603050405020304" pitchFamily="18" charset="0"/>
              </a:rPr>
              <a:t>Every node has a </a:t>
            </a:r>
            <a:r>
              <a:rPr lang="en-US" dirty="0" err="1">
                <a:latin typeface="+mj-lt"/>
                <a:cs typeface="Times New Roman" panose="02020603050405020304" pitchFamily="18" charset="0"/>
              </a:rPr>
              <a:t>nodeType</a:t>
            </a:r>
            <a:r>
              <a:rPr lang="en-US" dirty="0">
                <a:latin typeface="+mj-lt"/>
                <a:cs typeface="Times New Roman" panose="02020603050405020304" pitchFamily="18" charset="0"/>
              </a:rPr>
              <a:t> property that indicates the type of node that it is.</a:t>
            </a:r>
          </a:p>
          <a:p>
            <a:pPr algn="just"/>
            <a:r>
              <a:rPr lang="en-US" b="0" i="0" dirty="0">
                <a:solidFill>
                  <a:srgbClr val="000000"/>
                </a:solidFill>
                <a:effectLst/>
                <a:latin typeface="+mj-lt"/>
              </a:rPr>
              <a:t>The </a:t>
            </a:r>
            <a:r>
              <a:rPr lang="en-US" b="0" i="0" dirty="0" err="1">
                <a:solidFill>
                  <a:srgbClr val="000000"/>
                </a:solidFill>
                <a:effectLst/>
                <a:latin typeface="+mj-lt"/>
              </a:rPr>
              <a:t>nodeType</a:t>
            </a:r>
            <a:r>
              <a:rPr lang="en-US" b="0" i="0" dirty="0">
                <a:solidFill>
                  <a:srgbClr val="000000"/>
                </a:solidFill>
                <a:effectLst/>
                <a:latin typeface="+mj-lt"/>
              </a:rPr>
              <a:t> property returns the node type, as a number, of the specified node.</a:t>
            </a:r>
          </a:p>
          <a:p>
            <a:pPr algn="just"/>
            <a:r>
              <a:rPr lang="en-US" b="0" i="0" dirty="0">
                <a:solidFill>
                  <a:srgbClr val="000000"/>
                </a:solidFill>
                <a:effectLst/>
                <a:latin typeface="+mj-lt"/>
              </a:rPr>
              <a:t>If the node is an element node, the </a:t>
            </a:r>
            <a:r>
              <a:rPr lang="en-US" b="0" i="0" dirty="0" err="1">
                <a:solidFill>
                  <a:srgbClr val="000000"/>
                </a:solidFill>
                <a:effectLst/>
                <a:latin typeface="+mj-lt"/>
              </a:rPr>
              <a:t>nodeType</a:t>
            </a:r>
            <a:r>
              <a:rPr lang="en-US" b="0" i="0" dirty="0">
                <a:solidFill>
                  <a:srgbClr val="000000"/>
                </a:solidFill>
                <a:effectLst/>
                <a:latin typeface="+mj-lt"/>
              </a:rPr>
              <a:t> property will return 1.</a:t>
            </a:r>
          </a:p>
          <a:p>
            <a:pPr algn="just"/>
            <a:r>
              <a:rPr lang="en-US" b="0" i="0" dirty="0">
                <a:solidFill>
                  <a:srgbClr val="000000"/>
                </a:solidFill>
                <a:effectLst/>
                <a:latin typeface="+mj-lt"/>
              </a:rPr>
              <a:t>If the node is an attribute node, the </a:t>
            </a:r>
            <a:r>
              <a:rPr lang="en-US" b="0" i="0" dirty="0" err="1">
                <a:solidFill>
                  <a:srgbClr val="000000"/>
                </a:solidFill>
                <a:effectLst/>
                <a:latin typeface="+mj-lt"/>
              </a:rPr>
              <a:t>nodeType</a:t>
            </a:r>
            <a:r>
              <a:rPr lang="en-US" b="0" i="0" dirty="0">
                <a:solidFill>
                  <a:srgbClr val="000000"/>
                </a:solidFill>
                <a:effectLst/>
                <a:latin typeface="+mj-lt"/>
              </a:rPr>
              <a:t> property will return 2.</a:t>
            </a:r>
          </a:p>
          <a:p>
            <a:pPr algn="just"/>
            <a:r>
              <a:rPr lang="en-US" b="0" i="0" dirty="0">
                <a:solidFill>
                  <a:srgbClr val="000000"/>
                </a:solidFill>
                <a:effectLst/>
                <a:latin typeface="+mj-lt"/>
              </a:rPr>
              <a:t>If the node is a text node, the </a:t>
            </a:r>
            <a:r>
              <a:rPr lang="en-US" b="0" i="0" dirty="0" err="1">
                <a:solidFill>
                  <a:srgbClr val="000000"/>
                </a:solidFill>
                <a:effectLst/>
                <a:latin typeface="+mj-lt"/>
              </a:rPr>
              <a:t>nodeType</a:t>
            </a:r>
            <a:r>
              <a:rPr lang="en-US" b="0" i="0" dirty="0">
                <a:solidFill>
                  <a:srgbClr val="000000"/>
                </a:solidFill>
                <a:effectLst/>
                <a:latin typeface="+mj-lt"/>
              </a:rPr>
              <a:t> property will return 3.</a:t>
            </a:r>
          </a:p>
          <a:p>
            <a:pPr algn="just"/>
            <a:r>
              <a:rPr lang="en-US" b="0" i="0" dirty="0">
                <a:solidFill>
                  <a:srgbClr val="000000"/>
                </a:solidFill>
                <a:effectLst/>
                <a:latin typeface="+mj-lt"/>
              </a:rPr>
              <a:t>If the node is a comment node, the </a:t>
            </a:r>
            <a:r>
              <a:rPr lang="en-US" b="0" i="0" dirty="0" err="1">
                <a:solidFill>
                  <a:srgbClr val="000000"/>
                </a:solidFill>
                <a:effectLst/>
                <a:latin typeface="+mj-lt"/>
              </a:rPr>
              <a:t>nodeType</a:t>
            </a:r>
            <a:r>
              <a:rPr lang="en-US" b="0" i="0" dirty="0">
                <a:solidFill>
                  <a:srgbClr val="000000"/>
                </a:solidFill>
                <a:effectLst/>
                <a:latin typeface="+mj-lt"/>
              </a:rPr>
              <a:t> property will return 8.</a:t>
            </a:r>
          </a:p>
          <a:p>
            <a:pPr algn="just"/>
            <a:r>
              <a:rPr lang="en-US" b="0" i="0" dirty="0">
                <a:solidFill>
                  <a:srgbClr val="000000"/>
                </a:solidFill>
                <a:effectLst/>
                <a:latin typeface="+mj-lt"/>
              </a:rPr>
              <a:t>Node types are represented with 12 numeric constants on the </a:t>
            </a:r>
            <a:r>
              <a:rPr lang="en-US" b="1" i="1" dirty="0">
                <a:solidFill>
                  <a:srgbClr val="000000"/>
                </a:solidFill>
                <a:effectLst/>
                <a:latin typeface="+mj-lt"/>
              </a:rPr>
              <a:t>Node</a:t>
            </a:r>
            <a:r>
              <a:rPr lang="en-US" b="0" i="0" dirty="0">
                <a:solidFill>
                  <a:srgbClr val="000000"/>
                </a:solidFill>
                <a:effectLst/>
                <a:latin typeface="+mj-lt"/>
              </a:rPr>
              <a:t> type.</a:t>
            </a:r>
          </a:p>
          <a:p>
            <a:pPr marL="0" indent="0" algn="just">
              <a:buNone/>
            </a:pPr>
            <a:endParaRPr lang="en-US" dirty="0">
              <a:latin typeface="+mj-lt"/>
              <a:cs typeface="Times New Roman" panose="02020603050405020304" pitchFamily="18" charset="0"/>
            </a:endParaRPr>
          </a:p>
          <a:p>
            <a:pPr marL="0" indent="0" algn="just">
              <a:buNone/>
            </a:pPr>
            <a:r>
              <a:rPr lang="en-US" dirty="0">
                <a:latin typeface="+mj-lt"/>
                <a:cs typeface="Times New Roman" panose="02020603050405020304" pitchFamily="18" charset="0"/>
              </a:rPr>
              <a:t>		Node.ELEMENT_NODE (1) </a:t>
            </a:r>
          </a:p>
          <a:p>
            <a:pPr marL="0" indent="0" algn="just">
              <a:buNone/>
            </a:pPr>
            <a:r>
              <a:rPr lang="en-US" dirty="0">
                <a:latin typeface="+mj-lt"/>
                <a:cs typeface="Times New Roman" panose="02020603050405020304" pitchFamily="18" charset="0"/>
              </a:rPr>
              <a:t>		</a:t>
            </a:r>
            <a:r>
              <a:rPr lang="en-US" dirty="0" err="1">
                <a:latin typeface="+mj-lt"/>
                <a:cs typeface="Times New Roman" panose="02020603050405020304" pitchFamily="18" charset="0"/>
              </a:rPr>
              <a:t>Node.ATTRIBUTE_NODE</a:t>
            </a:r>
            <a:r>
              <a:rPr lang="en-US" dirty="0">
                <a:latin typeface="+mj-lt"/>
                <a:cs typeface="Times New Roman" panose="02020603050405020304" pitchFamily="18" charset="0"/>
              </a:rPr>
              <a:t> (2)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Node.TEXT_NODE</a:t>
            </a:r>
            <a:r>
              <a:rPr lang="en-US" dirty="0">
                <a:latin typeface="Times New Roman" panose="02020603050405020304" pitchFamily="18" charset="0"/>
                <a:cs typeface="Times New Roman" panose="02020603050405020304" pitchFamily="18" charset="0"/>
              </a:rPr>
              <a:t> (3)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Node.COMMENT_NODE</a:t>
            </a:r>
            <a:r>
              <a:rPr lang="en-US" dirty="0">
                <a:latin typeface="Times New Roman" panose="02020603050405020304" pitchFamily="18" charset="0"/>
                <a:cs typeface="Times New Roman" panose="02020603050405020304" pitchFamily="18" charset="0"/>
              </a:rPr>
              <a:t> (8)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Node.DOCUMENT_NODE</a:t>
            </a:r>
            <a:r>
              <a:rPr lang="en-US" dirty="0">
                <a:latin typeface="Times New Roman" panose="02020603050405020304" pitchFamily="18" charset="0"/>
                <a:cs typeface="Times New Roman" panose="02020603050405020304" pitchFamily="18" charset="0"/>
              </a:rPr>
              <a:t> (9)</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Node.DOCUMENT_TYPE_NODE</a:t>
            </a:r>
            <a:r>
              <a:rPr lang="en-US" dirty="0">
                <a:latin typeface="Times New Roman" panose="02020603050405020304" pitchFamily="18" charset="0"/>
                <a:cs typeface="Times New Roman" panose="02020603050405020304" pitchFamily="18" charset="0"/>
              </a:rPr>
              <a:t> (10)</a:t>
            </a:r>
          </a:p>
          <a:p>
            <a:endParaRPr lang="en-US" dirty="0"/>
          </a:p>
        </p:txBody>
      </p:sp>
      <p:sp>
        <p:nvSpPr>
          <p:cNvPr id="3" name="Title 2">
            <a:extLst>
              <a:ext uri="{FF2B5EF4-FFF2-40B4-BE49-F238E27FC236}">
                <a16:creationId xmlns:a16="http://schemas.microsoft.com/office/drawing/2014/main" id="{6890F9A3-B951-4062-87EE-D144B0A529DD}"/>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The Node Type</a:t>
            </a:r>
            <a:endParaRPr lang="en-US" dirty="0"/>
          </a:p>
        </p:txBody>
      </p:sp>
    </p:spTree>
    <p:extLst>
      <p:ext uri="{BB962C8B-B14F-4D97-AF65-F5344CB8AC3E}">
        <p14:creationId xmlns:p14="http://schemas.microsoft.com/office/powerpoint/2010/main" val="12444224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1FE266-C579-40AD-B9C6-7C3BDD083D31}"/>
              </a:ext>
            </a:extLst>
          </p:cNvPr>
          <p:cNvSpPr>
            <a:spLocks noGrp="1"/>
          </p:cNvSpPr>
          <p:nvPr>
            <p:ph idx="1"/>
          </p:nvPr>
        </p:nvSpPr>
        <p:spPr>
          <a:xfrm>
            <a:off x="838200" y="1302327"/>
            <a:ext cx="10515600" cy="539374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The Document Type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nodeName</a:t>
            </a:r>
            <a:r>
              <a:rPr lang="en-US" dirty="0">
                <a:latin typeface="Times New Roman" panose="02020603050405020304" pitchFamily="18" charset="0"/>
                <a:cs typeface="Times New Roman" panose="02020603050405020304" pitchFamily="18" charset="0"/>
              </a:rPr>
              <a:t> is “#document”.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nodeValue</a:t>
            </a:r>
            <a:r>
              <a:rPr lang="en-US" dirty="0">
                <a:latin typeface="Times New Roman" panose="02020603050405020304" pitchFamily="18" charset="0"/>
                <a:cs typeface="Times New Roman" panose="02020603050405020304" pitchFamily="18" charset="0"/>
              </a:rPr>
              <a:t> is null.</a:t>
            </a:r>
          </a:p>
          <a:p>
            <a:pPr marL="0" indent="0">
              <a:buNone/>
            </a:pPr>
            <a:r>
              <a:rPr lang="en-US" b="1" dirty="0">
                <a:latin typeface="Times New Roman" panose="02020603050405020304" pitchFamily="18" charset="0"/>
                <a:cs typeface="Times New Roman" panose="02020603050405020304" pitchFamily="18" charset="0"/>
              </a:rPr>
              <a:t>The Element Type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nodeName</a:t>
            </a:r>
            <a:r>
              <a:rPr lang="en-US" dirty="0">
                <a:latin typeface="Times New Roman" panose="02020603050405020304" pitchFamily="18" charset="0"/>
                <a:cs typeface="Times New Roman" panose="02020603050405020304" pitchFamily="18" charset="0"/>
              </a:rPr>
              <a:t> is the element’s tag name.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nodeValue</a:t>
            </a:r>
            <a:r>
              <a:rPr lang="en-US" dirty="0">
                <a:latin typeface="Times New Roman" panose="02020603050405020304" pitchFamily="18" charset="0"/>
                <a:cs typeface="Times New Roman" panose="02020603050405020304" pitchFamily="18" charset="0"/>
              </a:rPr>
              <a:t> is null.</a:t>
            </a:r>
          </a:p>
          <a:p>
            <a:pPr marL="0" indent="0">
              <a:buNone/>
            </a:pPr>
            <a:r>
              <a:rPr lang="en-US" b="1" dirty="0">
                <a:latin typeface="Times New Roman" panose="02020603050405020304" pitchFamily="18" charset="0"/>
                <a:cs typeface="Times New Roman" panose="02020603050405020304" pitchFamily="18" charset="0"/>
              </a:rPr>
              <a:t>The Text Type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nodeName</a:t>
            </a:r>
            <a:r>
              <a:rPr lang="en-US" dirty="0">
                <a:latin typeface="Times New Roman" panose="02020603050405020304" pitchFamily="18" charset="0"/>
                <a:cs typeface="Times New Roman" panose="02020603050405020304" pitchFamily="18" charset="0"/>
              </a:rPr>
              <a:t> is “#text”.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nodeValue</a:t>
            </a:r>
            <a:r>
              <a:rPr lang="en-US" dirty="0">
                <a:latin typeface="Times New Roman" panose="02020603050405020304" pitchFamily="18" charset="0"/>
                <a:cs typeface="Times New Roman" panose="02020603050405020304" pitchFamily="18" charset="0"/>
              </a:rPr>
              <a:t> is text contained in the node.</a:t>
            </a:r>
          </a:p>
          <a:p>
            <a:pPr marL="0" indent="0">
              <a:buNone/>
            </a:pPr>
            <a:r>
              <a:rPr lang="en-US" b="1" dirty="0">
                <a:latin typeface="Times New Roman" panose="02020603050405020304" pitchFamily="18" charset="0"/>
                <a:cs typeface="Times New Roman" panose="02020603050405020304" pitchFamily="18" charset="0"/>
              </a:rPr>
              <a:t>The </a:t>
            </a:r>
            <a:r>
              <a:rPr lang="en-US" b="1" dirty="0" err="1">
                <a:latin typeface="Times New Roman" panose="02020603050405020304" pitchFamily="18" charset="0"/>
                <a:cs typeface="Times New Roman" panose="02020603050405020304" pitchFamily="18" charset="0"/>
              </a:rPr>
              <a:t>Attr</a:t>
            </a:r>
            <a:r>
              <a:rPr lang="en-US" b="1" dirty="0">
                <a:latin typeface="Times New Roman" panose="02020603050405020304" pitchFamily="18" charset="0"/>
                <a:cs typeface="Times New Roman" panose="02020603050405020304" pitchFamily="18" charset="0"/>
              </a:rPr>
              <a:t> Type</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nodeName</a:t>
            </a:r>
            <a:r>
              <a:rPr lang="en-US" dirty="0">
                <a:latin typeface="Times New Roman" panose="02020603050405020304" pitchFamily="18" charset="0"/>
                <a:cs typeface="Times New Roman" panose="02020603050405020304" pitchFamily="18" charset="0"/>
              </a:rPr>
              <a:t> is the attribute name.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nodeValue</a:t>
            </a:r>
            <a:r>
              <a:rPr lang="en-US" dirty="0">
                <a:latin typeface="Times New Roman" panose="02020603050405020304" pitchFamily="18" charset="0"/>
                <a:cs typeface="Times New Roman" panose="02020603050405020304" pitchFamily="18" charset="0"/>
              </a:rPr>
              <a:t> is the attribute value.</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F21EA0F1-3165-4CA9-A841-5D4A248ED195}"/>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The </a:t>
            </a:r>
            <a:r>
              <a:rPr lang="en-US" sz="3600" b="1" dirty="0" err="1">
                <a:latin typeface="Times New Roman" panose="02020603050405020304" pitchFamily="18" charset="0"/>
                <a:cs typeface="Times New Roman" panose="02020603050405020304" pitchFamily="18" charset="0"/>
              </a:rPr>
              <a:t>nodeName</a:t>
            </a:r>
            <a:r>
              <a:rPr lang="en-US" sz="3600" b="1" dirty="0">
                <a:latin typeface="Times New Roman" panose="02020603050405020304" pitchFamily="18" charset="0"/>
                <a:cs typeface="Times New Roman" panose="02020603050405020304" pitchFamily="18" charset="0"/>
              </a:rPr>
              <a:t> and </a:t>
            </a:r>
            <a:r>
              <a:rPr lang="en-US" sz="3600" b="1" dirty="0" err="1">
                <a:latin typeface="Times New Roman" panose="02020603050405020304" pitchFamily="18" charset="0"/>
                <a:cs typeface="Times New Roman" panose="02020603050405020304" pitchFamily="18" charset="0"/>
              </a:rPr>
              <a:t>nodeValue</a:t>
            </a:r>
            <a:r>
              <a:rPr lang="en-US" sz="3600" b="1" dirty="0">
                <a:latin typeface="Times New Roman" panose="02020603050405020304" pitchFamily="18" charset="0"/>
                <a:cs typeface="Times New Roman" panose="02020603050405020304" pitchFamily="18" charset="0"/>
              </a:rPr>
              <a:t> Properties</a:t>
            </a:r>
            <a:endParaRPr lang="en-US" dirty="0"/>
          </a:p>
        </p:txBody>
      </p:sp>
    </p:spTree>
    <p:extLst>
      <p:ext uri="{BB962C8B-B14F-4D97-AF65-F5344CB8AC3E}">
        <p14:creationId xmlns:p14="http://schemas.microsoft.com/office/powerpoint/2010/main" val="31250581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7684CB-58AA-4ACF-8C74-7174CB324FCE}"/>
              </a:ext>
            </a:extLst>
          </p:cNvPr>
          <p:cNvSpPr>
            <a:spLocks noGrp="1"/>
          </p:cNvSpPr>
          <p:nvPr>
            <p:ph idx="1"/>
          </p:nvPr>
        </p:nvSpPr>
        <p:spPr>
          <a:xfrm>
            <a:off x="838199" y="1295401"/>
            <a:ext cx="11096625" cy="5391150"/>
          </a:xfrm>
        </p:spPr>
        <p:txBody>
          <a:bodyPr>
            <a:normAutofit/>
          </a:bodyPr>
          <a:lstStyle/>
          <a:p>
            <a:r>
              <a:rPr lang="en-US" dirty="0">
                <a:latin typeface="Times New Roman" panose="02020603050405020304" pitchFamily="18" charset="0"/>
                <a:cs typeface="Times New Roman" panose="02020603050405020304" pitchFamily="18" charset="0"/>
              </a:rPr>
              <a:t>Each node has a </a:t>
            </a:r>
            <a:r>
              <a:rPr lang="en-US" dirty="0" err="1">
                <a:latin typeface="Times New Roman" panose="02020603050405020304" pitchFamily="18" charset="0"/>
                <a:cs typeface="Times New Roman" panose="02020603050405020304" pitchFamily="18" charset="0"/>
              </a:rPr>
              <a:t>childNodes</a:t>
            </a:r>
            <a:r>
              <a:rPr lang="en-US" dirty="0">
                <a:latin typeface="Times New Roman" panose="02020603050405020304" pitchFamily="18" charset="0"/>
                <a:cs typeface="Times New Roman" panose="02020603050405020304" pitchFamily="18" charset="0"/>
              </a:rPr>
              <a:t> property containing a </a:t>
            </a:r>
            <a:r>
              <a:rPr lang="en-US" dirty="0" err="1">
                <a:latin typeface="Times New Roman" panose="02020603050405020304" pitchFamily="18" charset="0"/>
                <a:cs typeface="Times New Roman" panose="02020603050405020304" pitchFamily="18" charset="0"/>
              </a:rPr>
              <a:t>NodeList</a:t>
            </a:r>
            <a:r>
              <a:rPr lang="en-US" dirty="0">
                <a:latin typeface="Times New Roman" panose="02020603050405020304" pitchFamily="18" charset="0"/>
                <a:cs typeface="Times New Roman" panose="02020603050405020304" pitchFamily="18" charset="0"/>
              </a:rPr>
              <a:t>.</a:t>
            </a:r>
          </a:p>
          <a:p>
            <a:r>
              <a:rPr lang="en-US" dirty="0"/>
              <a:t>A </a:t>
            </a:r>
            <a:r>
              <a:rPr lang="en-US" dirty="0" err="1"/>
              <a:t>NodeList</a:t>
            </a:r>
            <a:r>
              <a:rPr lang="en-US" dirty="0"/>
              <a:t> is an array-like object used to store an ordered list of nodes that are accessible by position.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NodeList</a:t>
            </a:r>
            <a:r>
              <a:rPr lang="en-US" dirty="0">
                <a:latin typeface="Times New Roman" panose="02020603050405020304" pitchFamily="18" charset="0"/>
                <a:cs typeface="Times New Roman" panose="02020603050405020304" pitchFamily="18" charset="0"/>
              </a:rPr>
              <a:t> object is a list (collection) of nodes extracted from a document.</a:t>
            </a:r>
          </a:p>
          <a:p>
            <a:r>
              <a:rPr lang="en-US" b="1" dirty="0">
                <a:latin typeface="Times New Roman" panose="02020603050405020304" pitchFamily="18" charset="0"/>
                <a:cs typeface="Times New Roman" panose="02020603050405020304" pitchFamily="18" charset="0"/>
              </a:rPr>
              <a:t>Accessing </a:t>
            </a:r>
            <a:r>
              <a:rPr lang="en-US" b="1" dirty="0" err="1">
                <a:latin typeface="Times New Roman" panose="02020603050405020304" pitchFamily="18" charset="0"/>
                <a:cs typeface="Times New Roman" panose="02020603050405020304" pitchFamily="18" charset="0"/>
              </a:rPr>
              <a:t>childNodes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firstChild 	(or) 	</a:t>
            </a:r>
            <a:r>
              <a:rPr lang="en-US" sz="2000" dirty="0" err="1">
                <a:latin typeface="Times New Roman" panose="02020603050405020304" pitchFamily="18" charset="0"/>
                <a:cs typeface="Times New Roman" panose="02020603050405020304" pitchFamily="18" charset="0"/>
              </a:rPr>
              <a:t>childNodes</a:t>
            </a:r>
            <a:r>
              <a:rPr lang="en-US" sz="2000" dirty="0">
                <a:latin typeface="Times New Roman" panose="02020603050405020304" pitchFamily="18" charset="0"/>
                <a:cs typeface="Times New Roman" panose="02020603050405020304" pitchFamily="18" charset="0"/>
              </a:rPr>
              <a:t> [0] 	(or) </a:t>
            </a:r>
            <a:r>
              <a:rPr lang="en-US" sz="2000" dirty="0" err="1">
                <a:latin typeface="Times New Roman" panose="02020603050405020304" pitchFamily="18" charset="0"/>
                <a:cs typeface="Times New Roman" panose="02020603050405020304" pitchFamily="18" charset="0"/>
              </a:rPr>
              <a:t>childNodes.item</a:t>
            </a:r>
            <a:r>
              <a:rPr lang="en-US" sz="2000" dirty="0">
                <a:latin typeface="Times New Roman" panose="02020603050405020304" pitchFamily="18" charset="0"/>
                <a:cs typeface="Times New Roman" panose="02020603050405020304" pitchFamily="18" charset="0"/>
              </a:rPr>
              <a:t> (0)</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childNodes</a:t>
            </a:r>
            <a:r>
              <a:rPr lang="en-US" sz="2000" dirty="0">
                <a:latin typeface="Times New Roman" panose="02020603050405020304" pitchFamily="18" charset="0"/>
                <a:cs typeface="Times New Roman" panose="02020603050405020304" pitchFamily="18" charset="0"/>
              </a:rPr>
              <a:t> [1] 	(or) 	</a:t>
            </a:r>
            <a:r>
              <a:rPr lang="en-US" sz="2000" dirty="0" err="1">
                <a:latin typeface="Times New Roman" panose="02020603050405020304" pitchFamily="18" charset="0"/>
                <a:cs typeface="Times New Roman" panose="02020603050405020304" pitchFamily="18" charset="0"/>
              </a:rPr>
              <a:t>childNodes.item</a:t>
            </a:r>
            <a:r>
              <a:rPr lang="en-US" sz="2000" dirty="0">
                <a:latin typeface="Times New Roman" panose="02020603050405020304" pitchFamily="18" charset="0"/>
                <a:cs typeface="Times New Roman" panose="02020603050405020304" pitchFamily="18" charset="0"/>
              </a:rPr>
              <a:t> (1)</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lastChild</a:t>
            </a:r>
            <a:r>
              <a:rPr lang="en-US" sz="2000" dirty="0">
                <a:latin typeface="Times New Roman" panose="02020603050405020304" pitchFamily="18" charset="0"/>
                <a:cs typeface="Times New Roman" panose="02020603050405020304" pitchFamily="18" charset="0"/>
              </a:rPr>
              <a:t>           (or)    	</a:t>
            </a:r>
            <a:r>
              <a:rPr lang="en-US" sz="2000" dirty="0" err="1">
                <a:latin typeface="Times New Roman" panose="02020603050405020304" pitchFamily="18" charset="0"/>
                <a:cs typeface="Times New Roman" panose="02020603050405020304" pitchFamily="18" charset="0"/>
              </a:rPr>
              <a:t>childNodes</a:t>
            </a:r>
            <a:r>
              <a:rPr lang="en-US" sz="2000" dirty="0">
                <a:latin typeface="Times New Roman" panose="02020603050405020304" pitchFamily="18" charset="0"/>
                <a:cs typeface="Times New Roman" panose="02020603050405020304" pitchFamily="18" charset="0"/>
              </a:rPr>
              <a:t> [childNodes.length-1]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previousSibling</a:t>
            </a:r>
            <a:endParaRPr lang="en-US" sz="2000" dirty="0">
              <a:latin typeface="Times New Roman" panose="02020603050405020304" pitchFamily="18" charset="0"/>
              <a:cs typeface="Times New Roman" panose="02020603050405020304" pitchFamily="18" charset="0"/>
            </a:endParaRP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nextSibling</a:t>
            </a:r>
            <a:endParaRPr lang="en-US" sz="2000" dirty="0">
              <a:latin typeface="Times New Roman" panose="02020603050405020304" pitchFamily="18" charset="0"/>
              <a:cs typeface="Times New Roman" panose="02020603050405020304" pitchFamily="18" charset="0"/>
            </a:endParaRPr>
          </a:p>
          <a:p>
            <a:pPr lvl="1"/>
            <a:endParaRPr lang="en-US" sz="2000" b="1"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No.of</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childNodes</a:t>
            </a:r>
            <a:r>
              <a:rPr lang="en-US" b="1" dirty="0">
                <a:latin typeface="Times New Roman" panose="02020603050405020304" pitchFamily="18" charset="0"/>
                <a:cs typeface="Times New Roman" panose="02020603050405020304" pitchFamily="18" charset="0"/>
              </a:rPr>
              <a:t> :</a:t>
            </a:r>
          </a:p>
          <a:p>
            <a:pPr marL="749808" lvl="4" indent="0">
              <a:buNone/>
            </a:pPr>
            <a:r>
              <a:rPr lang="en-US" sz="2000" b="1" dirty="0"/>
              <a:t>    </a:t>
            </a:r>
            <a:r>
              <a:rPr lang="en-US" sz="2000" dirty="0"/>
              <a:t>- </a:t>
            </a:r>
            <a:r>
              <a:rPr lang="en-US" sz="2000" dirty="0" err="1">
                <a:latin typeface="Times New Roman" panose="02020603050405020304" pitchFamily="18" charset="0"/>
                <a:cs typeface="Times New Roman" panose="02020603050405020304" pitchFamily="18" charset="0"/>
              </a:rPr>
              <a:t>childNodes.length</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338210D0-5441-4DB4-9C64-1C197B2BD9EE}"/>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Node Relationships</a:t>
            </a:r>
            <a:endParaRPr lang="en-US" dirty="0"/>
          </a:p>
        </p:txBody>
      </p:sp>
    </p:spTree>
    <p:extLst>
      <p:ext uri="{BB962C8B-B14F-4D97-AF65-F5344CB8AC3E}">
        <p14:creationId xmlns:p14="http://schemas.microsoft.com/office/powerpoint/2010/main" val="151123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2350" y="1309254"/>
            <a:ext cx="10366510" cy="4825999"/>
          </a:xfrm>
        </p:spPr>
        <p:txBody>
          <a:bodyPr>
            <a:normAutofit/>
          </a:bodyPr>
          <a:lstStyle/>
          <a:p>
            <a:pPr marL="342900" indent="-342900">
              <a:buFont typeface="Arial" panose="020B0604020202020204" pitchFamily="34" charset="0"/>
              <a:buChar char="•"/>
            </a:pPr>
            <a:r>
              <a:rPr lang="en-US" dirty="0"/>
              <a:t>There are five simple data types (primitive types) in ECMAScript: </a:t>
            </a:r>
            <a:r>
              <a:rPr lang="en-US" b="1" dirty="0"/>
              <a:t>Undefined; Boolean, Number, String,  Null.</a:t>
            </a:r>
          </a:p>
          <a:p>
            <a:pPr marL="342900" indent="-342900">
              <a:buFont typeface="Arial" panose="020B0604020202020204" pitchFamily="34" charset="0"/>
              <a:buChar char="•"/>
            </a:pPr>
            <a:r>
              <a:rPr lang="en-US" dirty="0"/>
              <a:t>There is one complex data type called </a:t>
            </a:r>
            <a:r>
              <a:rPr lang="en-US" b="1" dirty="0"/>
              <a:t>Object</a:t>
            </a:r>
            <a:r>
              <a:rPr lang="en-US" dirty="0"/>
              <a:t> (an unordered list of name-value pairs).</a:t>
            </a:r>
          </a:p>
          <a:p>
            <a:pPr marL="342900" indent="-342900">
              <a:buFont typeface="Arial" panose="020B0604020202020204" pitchFamily="34" charset="0"/>
              <a:buChar char="•"/>
            </a:pPr>
            <a:r>
              <a:rPr lang="en-US" dirty="0"/>
              <a:t>To determine the </a:t>
            </a:r>
            <a:r>
              <a:rPr lang="en-US" b="1" dirty="0"/>
              <a:t>data type</a:t>
            </a:r>
            <a:r>
              <a:rPr lang="en-US" dirty="0"/>
              <a:t> of a given variable : the </a:t>
            </a:r>
            <a:r>
              <a:rPr lang="en-US" b="1" i="1" dirty="0" err="1"/>
              <a:t>typeof</a:t>
            </a:r>
            <a:r>
              <a:rPr lang="en-US" i="1" dirty="0"/>
              <a:t> </a:t>
            </a:r>
            <a:r>
              <a:rPr lang="en-US" dirty="0"/>
              <a:t>operator needs to be used.</a:t>
            </a:r>
          </a:p>
          <a:p>
            <a:pPr marL="342900" indent="-342900">
              <a:buFont typeface="Arial" panose="020B0604020202020204" pitchFamily="34" charset="0"/>
              <a:buChar char="•"/>
            </a:pPr>
            <a:r>
              <a:rPr lang="en-US" dirty="0"/>
              <a:t>The </a:t>
            </a:r>
            <a:r>
              <a:rPr lang="en-US" b="1" i="1" dirty="0" err="1"/>
              <a:t>typeof</a:t>
            </a:r>
            <a:r>
              <a:rPr lang="en-US" b="1" i="1" dirty="0"/>
              <a:t> </a:t>
            </a:r>
            <a:r>
              <a:rPr lang="en-US" dirty="0"/>
              <a:t>operator provides that information.</a:t>
            </a:r>
          </a:p>
          <a:p>
            <a:r>
              <a:rPr lang="en-US" dirty="0"/>
              <a:t>	</a:t>
            </a:r>
          </a:p>
          <a:p>
            <a:r>
              <a:rPr lang="en-US" dirty="0"/>
              <a:t>		</a:t>
            </a:r>
            <a:r>
              <a:rPr lang="en-US" dirty="0" err="1"/>
              <a:t>eg.</a:t>
            </a:r>
            <a:r>
              <a:rPr lang="en-US" dirty="0"/>
              <a:t>	</a:t>
            </a:r>
            <a:r>
              <a:rPr lang="en-US" dirty="0" err="1"/>
              <a:t>var</a:t>
            </a:r>
            <a:r>
              <a:rPr lang="en-US" dirty="0"/>
              <a:t> name=“</a:t>
            </a:r>
            <a:r>
              <a:rPr lang="en-US" dirty="0" err="1"/>
              <a:t>hla</a:t>
            </a:r>
            <a:r>
              <a:rPr lang="en-US" dirty="0"/>
              <a:t>”;</a:t>
            </a:r>
          </a:p>
          <a:p>
            <a:r>
              <a:rPr lang="en-US" dirty="0"/>
              <a:t>			alert(</a:t>
            </a:r>
            <a:r>
              <a:rPr lang="en-US" i="1" dirty="0" err="1"/>
              <a:t>typeOf</a:t>
            </a:r>
            <a:r>
              <a:rPr lang="en-US" dirty="0"/>
              <a:t>  name);   //string</a:t>
            </a:r>
          </a:p>
          <a:p>
            <a:r>
              <a:rPr lang="en-US" dirty="0"/>
              <a:t>			alert(</a:t>
            </a:r>
            <a:r>
              <a:rPr lang="en-US" i="1" dirty="0" err="1"/>
              <a:t>typeOf</a:t>
            </a:r>
            <a:r>
              <a:rPr lang="en-US" i="1" dirty="0"/>
              <a:t> </a:t>
            </a:r>
            <a:r>
              <a:rPr lang="en-US" dirty="0"/>
              <a:t> 95);	     //number</a:t>
            </a:r>
            <a:endParaRPr lang="en-US" b="1" dirty="0"/>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Data Type</a:t>
            </a:r>
          </a:p>
        </p:txBody>
      </p:sp>
    </p:spTree>
    <p:extLst>
      <p:ext uri="{BB962C8B-B14F-4D97-AF65-F5344CB8AC3E}">
        <p14:creationId xmlns:p14="http://schemas.microsoft.com/office/powerpoint/2010/main" val="22718434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B0A6F8-A748-44F7-BE8D-751FB6D07FBB}"/>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Node Relationships (Cont’d</a:t>
            </a:r>
            <a:r>
              <a:rPr lang="en-US" dirty="0"/>
              <a:t>)</a:t>
            </a:r>
          </a:p>
        </p:txBody>
      </p:sp>
      <p:sp>
        <p:nvSpPr>
          <p:cNvPr id="4" name="Content Placeholder 2">
            <a:extLst>
              <a:ext uri="{FF2B5EF4-FFF2-40B4-BE49-F238E27FC236}">
                <a16:creationId xmlns:a16="http://schemas.microsoft.com/office/drawing/2014/main" id="{99CAFC6C-EF4C-4272-B58C-402D2335EE49}"/>
              </a:ext>
            </a:extLst>
          </p:cNvPr>
          <p:cNvSpPr>
            <a:spLocks noGrp="1"/>
          </p:cNvSpPr>
          <p:nvPr>
            <p:ph idx="1"/>
          </p:nvPr>
        </p:nvSpPr>
        <p:spPr>
          <a:xfrm>
            <a:off x="838200" y="1825625"/>
            <a:ext cx="10515600" cy="4351338"/>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ABABD6E-6207-4DD4-A929-6FB08002A261}"/>
              </a:ext>
            </a:extLst>
          </p:cNvPr>
          <p:cNvSpPr/>
          <p:nvPr/>
        </p:nvSpPr>
        <p:spPr>
          <a:xfrm>
            <a:off x="824677" y="1657411"/>
            <a:ext cx="2125981" cy="1621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&lt;</a:t>
            </a:r>
            <a:r>
              <a:rPr lang="en-US" sz="2000" dirty="0" err="1">
                <a:solidFill>
                  <a:schemeClr val="tx1"/>
                </a:solidFill>
              </a:rPr>
              <a:t>ul</a:t>
            </a:r>
            <a:r>
              <a:rPr lang="en-US" sz="2000" dirty="0">
                <a:solidFill>
                  <a:schemeClr val="tx1"/>
                </a:solidFill>
              </a:rPr>
              <a:t>&gt;</a:t>
            </a:r>
          </a:p>
          <a:p>
            <a:pPr algn="ctr"/>
            <a:r>
              <a:rPr lang="en-US" sz="2000" dirty="0">
                <a:solidFill>
                  <a:schemeClr val="tx1"/>
                </a:solidFill>
              </a:rPr>
              <a:t>&lt;li&gt; One&lt;/li&gt;</a:t>
            </a:r>
          </a:p>
          <a:p>
            <a:pPr algn="ctr"/>
            <a:r>
              <a:rPr lang="en-US" sz="2000" dirty="0">
                <a:solidFill>
                  <a:schemeClr val="tx1"/>
                </a:solidFill>
              </a:rPr>
              <a:t>&lt;li&gt;Two&lt;/li&gt;</a:t>
            </a:r>
          </a:p>
          <a:p>
            <a:pPr algn="ctr"/>
            <a:r>
              <a:rPr lang="en-US" sz="2000" dirty="0">
                <a:solidFill>
                  <a:schemeClr val="tx1"/>
                </a:solidFill>
              </a:rPr>
              <a:t>&lt;li&gt;Three&lt;/li&gt;</a:t>
            </a:r>
          </a:p>
          <a:p>
            <a:r>
              <a:rPr lang="en-US" sz="2000" dirty="0">
                <a:solidFill>
                  <a:schemeClr val="tx1"/>
                </a:solidFill>
              </a:rPr>
              <a:t>&lt;/</a:t>
            </a:r>
            <a:r>
              <a:rPr lang="en-US" sz="2000" dirty="0" err="1">
                <a:solidFill>
                  <a:schemeClr val="tx1"/>
                </a:solidFill>
              </a:rPr>
              <a:t>ul</a:t>
            </a:r>
            <a:r>
              <a:rPr lang="en-US" sz="2000" dirty="0">
                <a:solidFill>
                  <a:schemeClr val="tx1"/>
                </a:solidFill>
              </a:rPr>
              <a:t>&gt;</a:t>
            </a:r>
          </a:p>
        </p:txBody>
      </p:sp>
      <p:grpSp>
        <p:nvGrpSpPr>
          <p:cNvPr id="6" name="Group 5">
            <a:extLst>
              <a:ext uri="{FF2B5EF4-FFF2-40B4-BE49-F238E27FC236}">
                <a16:creationId xmlns:a16="http://schemas.microsoft.com/office/drawing/2014/main" id="{826CBA05-5404-4509-AA5B-4C4B78ADFFAC}"/>
              </a:ext>
            </a:extLst>
          </p:cNvPr>
          <p:cNvGrpSpPr/>
          <p:nvPr/>
        </p:nvGrpSpPr>
        <p:grpSpPr>
          <a:xfrm>
            <a:off x="3124200" y="1476375"/>
            <a:ext cx="8489512" cy="4142877"/>
            <a:chOff x="525620" y="2423505"/>
            <a:chExt cx="7749719" cy="3005440"/>
          </a:xfrm>
        </p:grpSpPr>
        <p:sp>
          <p:nvSpPr>
            <p:cNvPr id="24" name="Rectangle 23">
              <a:extLst>
                <a:ext uri="{FF2B5EF4-FFF2-40B4-BE49-F238E27FC236}">
                  <a16:creationId xmlns:a16="http://schemas.microsoft.com/office/drawing/2014/main" id="{85EAA655-F910-4CB5-9ACB-18CB4A37A0EF}"/>
                </a:ext>
              </a:extLst>
            </p:cNvPr>
            <p:cNvSpPr/>
            <p:nvPr/>
          </p:nvSpPr>
          <p:spPr>
            <a:xfrm>
              <a:off x="4942050" y="5118657"/>
              <a:ext cx="1714128" cy="31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previousSibling</a:t>
              </a:r>
              <a:endParaRPr lang="en-US" dirty="0">
                <a:solidFill>
                  <a:schemeClr val="tx1"/>
                </a:solidFill>
              </a:endParaRPr>
            </a:p>
          </p:txBody>
        </p:sp>
        <p:sp>
          <p:nvSpPr>
            <p:cNvPr id="23" name="Rectangle 22">
              <a:extLst>
                <a:ext uri="{FF2B5EF4-FFF2-40B4-BE49-F238E27FC236}">
                  <a16:creationId xmlns:a16="http://schemas.microsoft.com/office/drawing/2014/main" id="{58372434-DAF0-4997-B460-CA5E3E67513E}"/>
                </a:ext>
              </a:extLst>
            </p:cNvPr>
            <p:cNvSpPr/>
            <p:nvPr/>
          </p:nvSpPr>
          <p:spPr>
            <a:xfrm>
              <a:off x="2008790" y="5103811"/>
              <a:ext cx="1714128" cy="31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previousSibling</a:t>
              </a:r>
              <a:endParaRPr lang="en-US" dirty="0">
                <a:solidFill>
                  <a:schemeClr val="tx1"/>
                </a:solidFill>
              </a:endParaRPr>
            </a:p>
          </p:txBody>
        </p:sp>
        <p:sp>
          <p:nvSpPr>
            <p:cNvPr id="7" name="Rectangle 6">
              <a:extLst>
                <a:ext uri="{FF2B5EF4-FFF2-40B4-BE49-F238E27FC236}">
                  <a16:creationId xmlns:a16="http://schemas.microsoft.com/office/drawing/2014/main" id="{B2586E8A-6C88-405D-8ECA-061939A6C014}"/>
                </a:ext>
              </a:extLst>
            </p:cNvPr>
            <p:cNvSpPr/>
            <p:nvPr/>
          </p:nvSpPr>
          <p:spPr>
            <a:xfrm>
              <a:off x="3125006" y="2423505"/>
              <a:ext cx="2253802" cy="6697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ul</a:t>
              </a:r>
              <a:endParaRPr lang="en-US" dirty="0">
                <a:solidFill>
                  <a:schemeClr val="tx1"/>
                </a:solidFill>
              </a:endParaRPr>
            </a:p>
          </p:txBody>
        </p:sp>
        <p:sp>
          <p:nvSpPr>
            <p:cNvPr id="8" name="Rectangle 7">
              <a:extLst>
                <a:ext uri="{FF2B5EF4-FFF2-40B4-BE49-F238E27FC236}">
                  <a16:creationId xmlns:a16="http://schemas.microsoft.com/office/drawing/2014/main" id="{2FEB4A82-59A7-4716-84BE-9708DA8B78B5}"/>
                </a:ext>
              </a:extLst>
            </p:cNvPr>
            <p:cNvSpPr/>
            <p:nvPr/>
          </p:nvSpPr>
          <p:spPr>
            <a:xfrm>
              <a:off x="546830" y="4569852"/>
              <a:ext cx="1492575" cy="6697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a:t>
              </a:r>
            </a:p>
          </p:txBody>
        </p:sp>
        <p:sp>
          <p:nvSpPr>
            <p:cNvPr id="9" name="Rectangle 8">
              <a:extLst>
                <a:ext uri="{FF2B5EF4-FFF2-40B4-BE49-F238E27FC236}">
                  <a16:creationId xmlns:a16="http://schemas.microsoft.com/office/drawing/2014/main" id="{11FDD644-543C-410E-A6D3-402F3B34EBD5}"/>
                </a:ext>
              </a:extLst>
            </p:cNvPr>
            <p:cNvSpPr/>
            <p:nvPr/>
          </p:nvSpPr>
          <p:spPr>
            <a:xfrm>
              <a:off x="3580327" y="4569853"/>
              <a:ext cx="1492575" cy="6697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a:t>
              </a:r>
            </a:p>
          </p:txBody>
        </p:sp>
        <p:sp>
          <p:nvSpPr>
            <p:cNvPr id="10" name="Rectangle 9">
              <a:extLst>
                <a:ext uri="{FF2B5EF4-FFF2-40B4-BE49-F238E27FC236}">
                  <a16:creationId xmlns:a16="http://schemas.microsoft.com/office/drawing/2014/main" id="{C63D3E93-1204-4270-8861-A4B16D1B8CD5}"/>
                </a:ext>
              </a:extLst>
            </p:cNvPr>
            <p:cNvSpPr/>
            <p:nvPr/>
          </p:nvSpPr>
          <p:spPr>
            <a:xfrm>
              <a:off x="6501848" y="4544095"/>
              <a:ext cx="1492575" cy="6697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a:t>
              </a:r>
            </a:p>
          </p:txBody>
        </p:sp>
        <p:cxnSp>
          <p:nvCxnSpPr>
            <p:cNvPr id="11" name="Straight Arrow Connector 10">
              <a:extLst>
                <a:ext uri="{FF2B5EF4-FFF2-40B4-BE49-F238E27FC236}">
                  <a16:creationId xmlns:a16="http://schemas.microsoft.com/office/drawing/2014/main" id="{E2EA547D-AB6D-4C19-AF00-B0563EE95FEF}"/>
                </a:ext>
              </a:extLst>
            </p:cNvPr>
            <p:cNvCxnSpPr>
              <a:stCxn id="9" idx="0"/>
              <a:endCxn id="7" idx="2"/>
            </p:cNvCxnSpPr>
            <p:nvPr/>
          </p:nvCxnSpPr>
          <p:spPr>
            <a:xfrm flipH="1" flipV="1">
              <a:off x="4251907" y="3093206"/>
              <a:ext cx="74708" cy="14766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451785-EAF2-446C-B684-CF2E3AB7DED5}"/>
                </a:ext>
              </a:extLst>
            </p:cNvPr>
            <p:cNvCxnSpPr/>
            <p:nvPr/>
          </p:nvCxnSpPr>
          <p:spPr>
            <a:xfrm>
              <a:off x="5425419" y="2438411"/>
              <a:ext cx="2507280" cy="2105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A33072-11DD-410D-97EC-4A2D7612AF49}"/>
                </a:ext>
              </a:extLst>
            </p:cNvPr>
            <p:cNvCxnSpPr/>
            <p:nvPr/>
          </p:nvCxnSpPr>
          <p:spPr>
            <a:xfrm flipH="1" flipV="1">
              <a:off x="5427759" y="2846231"/>
              <a:ext cx="2064441" cy="1709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8237C4-7602-4606-951D-1D114007C4C7}"/>
                </a:ext>
              </a:extLst>
            </p:cNvPr>
            <p:cNvCxnSpPr/>
            <p:nvPr/>
          </p:nvCxnSpPr>
          <p:spPr>
            <a:xfrm flipH="1">
              <a:off x="1100230" y="2443341"/>
              <a:ext cx="2055095" cy="2126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30921D-94B4-439E-A7B9-1F88F2D4074F}"/>
                </a:ext>
              </a:extLst>
            </p:cNvPr>
            <p:cNvCxnSpPr/>
            <p:nvPr/>
          </p:nvCxnSpPr>
          <p:spPr>
            <a:xfrm flipV="1">
              <a:off x="1547420" y="2846231"/>
              <a:ext cx="1607905" cy="17385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069120-1103-47C4-92AA-7C48100A6EBB}"/>
                </a:ext>
              </a:extLst>
            </p:cNvPr>
            <p:cNvCxnSpPr/>
            <p:nvPr/>
          </p:nvCxnSpPr>
          <p:spPr>
            <a:xfrm flipH="1" flipV="1">
              <a:off x="5072902" y="5070138"/>
              <a:ext cx="1414108" cy="84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4C24FF-5C18-4ED9-9F1A-91B8233994B9}"/>
                </a:ext>
              </a:extLst>
            </p:cNvPr>
            <p:cNvCxnSpPr/>
            <p:nvPr/>
          </p:nvCxnSpPr>
          <p:spPr>
            <a:xfrm flipH="1">
              <a:off x="2039405" y="5106626"/>
              <a:ext cx="15680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D19A7B7-9741-4ACD-8011-A74CA9ED7BB4}"/>
                </a:ext>
              </a:extLst>
            </p:cNvPr>
            <p:cNvCxnSpPr/>
            <p:nvPr/>
          </p:nvCxnSpPr>
          <p:spPr>
            <a:xfrm>
              <a:off x="2039405" y="4770408"/>
              <a:ext cx="15557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9A04862-A80E-441F-89A7-30FBA66A71AD}"/>
                </a:ext>
              </a:extLst>
            </p:cNvPr>
            <p:cNvCxnSpPr/>
            <p:nvPr/>
          </p:nvCxnSpPr>
          <p:spPr>
            <a:xfrm>
              <a:off x="5100619" y="4737814"/>
              <a:ext cx="1414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65D307A-9257-4155-8F4F-DF6B1F9A54C1}"/>
                </a:ext>
              </a:extLst>
            </p:cNvPr>
            <p:cNvSpPr/>
            <p:nvPr/>
          </p:nvSpPr>
          <p:spPr>
            <a:xfrm>
              <a:off x="525620" y="3472999"/>
              <a:ext cx="1045601" cy="399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firstChild</a:t>
              </a:r>
            </a:p>
          </p:txBody>
        </p:sp>
        <p:sp>
          <p:nvSpPr>
            <p:cNvPr id="21" name="Rectangle 20">
              <a:extLst>
                <a:ext uri="{FF2B5EF4-FFF2-40B4-BE49-F238E27FC236}">
                  <a16:creationId xmlns:a16="http://schemas.microsoft.com/office/drawing/2014/main" id="{187672E9-2B90-4150-A482-D09ACE2D88B4}"/>
                </a:ext>
              </a:extLst>
            </p:cNvPr>
            <p:cNvSpPr/>
            <p:nvPr/>
          </p:nvSpPr>
          <p:spPr>
            <a:xfrm>
              <a:off x="7038199" y="3438932"/>
              <a:ext cx="1237140" cy="291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lastChild</a:t>
              </a:r>
              <a:endParaRPr lang="en-US" dirty="0">
                <a:solidFill>
                  <a:schemeClr val="tx1"/>
                </a:solidFill>
              </a:endParaRPr>
            </a:p>
          </p:txBody>
        </p:sp>
        <p:sp>
          <p:nvSpPr>
            <p:cNvPr id="22" name="Rectangle 21">
              <a:extLst>
                <a:ext uri="{FF2B5EF4-FFF2-40B4-BE49-F238E27FC236}">
                  <a16:creationId xmlns:a16="http://schemas.microsoft.com/office/drawing/2014/main" id="{BEAFB9FC-2AF8-4151-BAF2-A5483688291B}"/>
                </a:ext>
              </a:extLst>
            </p:cNvPr>
            <p:cNvSpPr/>
            <p:nvPr/>
          </p:nvSpPr>
          <p:spPr>
            <a:xfrm>
              <a:off x="5163055" y="4319823"/>
              <a:ext cx="1214464" cy="31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nextSibling</a:t>
              </a:r>
              <a:endParaRPr lang="en-US" dirty="0">
                <a:solidFill>
                  <a:schemeClr val="tx1"/>
                </a:solidFill>
              </a:endParaRPr>
            </a:p>
          </p:txBody>
        </p:sp>
        <p:sp>
          <p:nvSpPr>
            <p:cNvPr id="25" name="Rectangle 24">
              <a:extLst>
                <a:ext uri="{FF2B5EF4-FFF2-40B4-BE49-F238E27FC236}">
                  <a16:creationId xmlns:a16="http://schemas.microsoft.com/office/drawing/2014/main" id="{A60026EF-468D-4DB8-A9CD-BE62C830EC08}"/>
                </a:ext>
              </a:extLst>
            </p:cNvPr>
            <p:cNvSpPr/>
            <p:nvPr/>
          </p:nvSpPr>
          <p:spPr>
            <a:xfrm rot="16200000">
              <a:off x="4034774" y="3687382"/>
              <a:ext cx="1347468" cy="26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parentNode</a:t>
              </a:r>
              <a:endParaRPr lang="en-US" dirty="0">
                <a:solidFill>
                  <a:schemeClr val="tx1"/>
                </a:solidFill>
              </a:endParaRPr>
            </a:p>
          </p:txBody>
        </p:sp>
        <p:sp>
          <p:nvSpPr>
            <p:cNvPr id="26" name="Rectangle 25">
              <a:extLst>
                <a:ext uri="{FF2B5EF4-FFF2-40B4-BE49-F238E27FC236}">
                  <a16:creationId xmlns:a16="http://schemas.microsoft.com/office/drawing/2014/main" id="{DDC059B8-DF57-4A2E-ACCC-103CE96A5C42}"/>
                </a:ext>
              </a:extLst>
            </p:cNvPr>
            <p:cNvSpPr/>
            <p:nvPr/>
          </p:nvSpPr>
          <p:spPr>
            <a:xfrm rot="2805495">
              <a:off x="5526751" y="3438273"/>
              <a:ext cx="1088283" cy="493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parentNode</a:t>
              </a:r>
              <a:endParaRPr lang="en-US" dirty="0">
                <a:solidFill>
                  <a:schemeClr val="tx1"/>
                </a:solidFill>
              </a:endParaRPr>
            </a:p>
          </p:txBody>
        </p:sp>
        <p:sp>
          <p:nvSpPr>
            <p:cNvPr id="27" name="Rectangle 26">
              <a:extLst>
                <a:ext uri="{FF2B5EF4-FFF2-40B4-BE49-F238E27FC236}">
                  <a16:creationId xmlns:a16="http://schemas.microsoft.com/office/drawing/2014/main" id="{AF6E3928-7DF8-4143-AECF-354AB239397F}"/>
                </a:ext>
              </a:extLst>
            </p:cNvPr>
            <p:cNvSpPr/>
            <p:nvPr/>
          </p:nvSpPr>
          <p:spPr>
            <a:xfrm rot="18607469">
              <a:off x="1920870" y="3701641"/>
              <a:ext cx="1432408" cy="25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parentNode</a:t>
              </a:r>
              <a:endParaRPr lang="en-US" dirty="0">
                <a:solidFill>
                  <a:schemeClr val="tx1"/>
                </a:solidFill>
              </a:endParaRPr>
            </a:p>
          </p:txBody>
        </p:sp>
      </p:grpSp>
      <p:sp>
        <p:nvSpPr>
          <p:cNvPr id="28" name="Rectangle 27">
            <a:extLst>
              <a:ext uri="{FF2B5EF4-FFF2-40B4-BE49-F238E27FC236}">
                <a16:creationId xmlns:a16="http://schemas.microsoft.com/office/drawing/2014/main" id="{26BE9389-8547-4A44-A7D1-FF42F85AF303}"/>
              </a:ext>
            </a:extLst>
          </p:cNvPr>
          <p:cNvSpPr/>
          <p:nvPr/>
        </p:nvSpPr>
        <p:spPr>
          <a:xfrm>
            <a:off x="4923360" y="4195974"/>
            <a:ext cx="1330398" cy="427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nextSibling</a:t>
            </a:r>
            <a:endParaRPr lang="en-US" dirty="0">
              <a:solidFill>
                <a:schemeClr val="tx1"/>
              </a:solidFill>
            </a:endParaRPr>
          </a:p>
        </p:txBody>
      </p:sp>
    </p:spTree>
    <p:extLst>
      <p:ext uri="{BB962C8B-B14F-4D97-AF65-F5344CB8AC3E}">
        <p14:creationId xmlns:p14="http://schemas.microsoft.com/office/powerpoint/2010/main" val="7298696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6EE20-CA8C-4EEC-8CA8-A342508B29C1}"/>
              </a:ext>
            </a:extLst>
          </p:cNvPr>
          <p:cNvSpPr>
            <a:spLocks noGrp="1"/>
          </p:cNvSpPr>
          <p:nvPr>
            <p:ph idx="1"/>
          </p:nvPr>
        </p:nvSpPr>
        <p:spPr>
          <a:xfrm>
            <a:off x="838200" y="1253330"/>
            <a:ext cx="10515600" cy="5355287"/>
          </a:xfrm>
        </p:spPr>
        <p:txBody>
          <a:bodyPr/>
          <a:lstStyle/>
          <a:p>
            <a:pPr>
              <a:lnSpc>
                <a:spcPct val="100000"/>
              </a:lnSpc>
            </a:pPr>
            <a:r>
              <a:rPr lang="en-US" dirty="0"/>
              <a:t>W</a:t>
            </a:r>
            <a:r>
              <a:rPr lang="en-US" dirty="0">
                <a:latin typeface="Times New Roman" panose="02020603050405020304" pitchFamily="18" charset="0"/>
                <a:cs typeface="Times New Roman" panose="02020603050405020304" pitchFamily="18" charset="0"/>
              </a:rPr>
              <a:t>hen an HTML document is loaded into a web browser, it becomes </a:t>
            </a:r>
            <a:r>
              <a:rPr lang="en-US" b="1" dirty="0">
                <a:latin typeface="Times New Roman" panose="02020603050405020304" pitchFamily="18" charset="0"/>
                <a:cs typeface="Times New Roman" panose="02020603050405020304" pitchFamily="18" charset="0"/>
              </a:rPr>
              <a:t>a document object.</a:t>
            </a:r>
          </a:p>
          <a:p>
            <a:pPr>
              <a:lnSpc>
                <a:spcPct val="100000"/>
              </a:lnSpc>
            </a:pPr>
            <a:r>
              <a:rPr lang="en-US" b="1" dirty="0">
                <a:latin typeface="Times New Roman" panose="02020603050405020304" pitchFamily="18" charset="0"/>
                <a:cs typeface="Times New Roman" panose="02020603050405020304" pitchFamily="18" charset="0"/>
              </a:rPr>
              <a:t>A document object </a:t>
            </a:r>
            <a:r>
              <a:rPr lang="en-US" dirty="0">
                <a:latin typeface="Times New Roman" panose="02020603050405020304" pitchFamily="18" charset="0"/>
                <a:cs typeface="Times New Roman" panose="02020603050405020304" pitchFamily="18" charset="0"/>
              </a:rPr>
              <a:t>is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the root node of the HTML document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 the “owner” of all other nodes:( element nodes, text nodes, attribute nodes, and comment     </a:t>
            </a:r>
          </a:p>
          <a:p>
            <a:pPr marL="457200" lvl="1" indent="0">
              <a:lnSpc>
                <a:spcPct val="100000"/>
              </a:lnSpc>
              <a:buNone/>
            </a:pPr>
            <a:r>
              <a:rPr lang="en-US" sz="2000" dirty="0"/>
              <a:t>    </a:t>
            </a:r>
            <a:r>
              <a:rPr lang="en-US" sz="2000" dirty="0">
                <a:latin typeface="Times New Roman" panose="02020603050405020304" pitchFamily="18" charset="0"/>
                <a:cs typeface="Times New Roman" panose="02020603050405020304" pitchFamily="18" charset="0"/>
              </a:rPr>
              <a:t>nodes)</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provides properties and methods to access all nodes objects, from within JavaScript</a:t>
            </a:r>
          </a:p>
          <a:p>
            <a:endParaRPr lang="en-US" dirty="0"/>
          </a:p>
        </p:txBody>
      </p:sp>
      <p:sp>
        <p:nvSpPr>
          <p:cNvPr id="3" name="Title 2">
            <a:extLst>
              <a:ext uri="{FF2B5EF4-FFF2-40B4-BE49-F238E27FC236}">
                <a16:creationId xmlns:a16="http://schemas.microsoft.com/office/drawing/2014/main" id="{B1B72009-DD1A-48E2-821A-E9ABC8AACEC3}"/>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The Document Object</a:t>
            </a:r>
            <a:endParaRPr lang="en-US" dirty="0"/>
          </a:p>
        </p:txBody>
      </p:sp>
    </p:spTree>
    <p:extLst>
      <p:ext uri="{BB962C8B-B14F-4D97-AF65-F5344CB8AC3E}">
        <p14:creationId xmlns:p14="http://schemas.microsoft.com/office/powerpoint/2010/main" val="14140713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ECEC9F-ECD0-47A3-B4E5-2973910F51C3}"/>
              </a:ext>
            </a:extLst>
          </p:cNvPr>
          <p:cNvSpPr>
            <a:spLocks noGrp="1"/>
          </p:cNvSpPr>
          <p:nvPr>
            <p:ph idx="1"/>
          </p:nvPr>
        </p:nvSpPr>
        <p:spPr>
          <a:xfrm>
            <a:off x="638161" y="1315315"/>
            <a:ext cx="11134725" cy="526732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Methods /Property</a:t>
            </a:r>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Description</a:t>
            </a:r>
          </a:p>
          <a:p>
            <a:pPr marL="0" indent="0">
              <a:buNone/>
            </a:pPr>
            <a:endParaRPr lang="en-US" b="1" u="sng"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document.</a:t>
            </a:r>
            <a:r>
              <a:rPr lang="en-US" b="1" dirty="0">
                <a:latin typeface="Times New Roman" panose="02020603050405020304" pitchFamily="18" charset="0"/>
                <a:cs typeface="Times New Roman" panose="02020603050405020304" pitchFamily="18" charset="0"/>
              </a:rPr>
              <a:t>getElementById</a:t>
            </a:r>
            <a:r>
              <a:rPr lang="en-US" dirty="0">
                <a:latin typeface="Times New Roman" panose="02020603050405020304" pitchFamily="18" charset="0"/>
                <a:cs typeface="Times New Roman" panose="02020603050405020304" pitchFamily="18" charset="0"/>
              </a:rPr>
              <a:t>() 			finding an element by element id</a:t>
            </a:r>
          </a:p>
          <a:p>
            <a:pPr marL="0" indent="0">
              <a:buNone/>
            </a:pPr>
            <a:r>
              <a:rPr lang="en-US" dirty="0" err="1">
                <a:latin typeface="Times New Roman" panose="02020603050405020304" pitchFamily="18" charset="0"/>
                <a:cs typeface="Times New Roman" panose="02020603050405020304" pitchFamily="18" charset="0"/>
              </a:rPr>
              <a:t>document.</a:t>
            </a:r>
            <a:r>
              <a:rPr lang="en-US" b="1" dirty="0" err="1">
                <a:latin typeface="Times New Roman" panose="02020603050405020304" pitchFamily="18" charset="0"/>
                <a:cs typeface="Times New Roman" panose="02020603050405020304" pitchFamily="18" charset="0"/>
              </a:rPr>
              <a:t>getElementsByTagName</a:t>
            </a:r>
            <a:r>
              <a:rPr lang="en-US" dirty="0">
                <a:latin typeface="Times New Roman" panose="02020603050405020304" pitchFamily="18" charset="0"/>
                <a:cs typeface="Times New Roman" panose="02020603050405020304" pitchFamily="18" charset="0"/>
              </a:rPr>
              <a:t>()		finding an elements by tag name</a:t>
            </a:r>
          </a:p>
          <a:p>
            <a:pPr marL="0" indent="0">
              <a:buNone/>
            </a:pPr>
            <a:r>
              <a:rPr lang="en-US" dirty="0" err="1">
                <a:latin typeface="Times New Roman" panose="02020603050405020304" pitchFamily="18" charset="0"/>
                <a:cs typeface="Times New Roman" panose="02020603050405020304" pitchFamily="18" charset="0"/>
              </a:rPr>
              <a:t>document.</a:t>
            </a:r>
            <a:r>
              <a:rPr lang="en-US" b="1" dirty="0" err="1">
                <a:latin typeface="Times New Roman" panose="02020603050405020304" pitchFamily="18" charset="0"/>
                <a:cs typeface="Times New Roman" panose="02020603050405020304" pitchFamily="18" charset="0"/>
              </a:rPr>
              <a:t>getElementsByClassName</a:t>
            </a:r>
            <a:r>
              <a:rPr lang="en-US" dirty="0">
                <a:latin typeface="Times New Roman" panose="02020603050405020304" pitchFamily="18" charset="0"/>
                <a:cs typeface="Times New Roman" panose="02020603050405020304" pitchFamily="18" charset="0"/>
              </a:rPr>
              <a:t>()		finding an elements by class name</a:t>
            </a:r>
          </a:p>
          <a:p>
            <a:pPr marL="0" indent="0">
              <a:buNone/>
            </a:pPr>
            <a:r>
              <a:rPr lang="en-US" dirty="0" err="1">
                <a:latin typeface="Times New Roman" panose="02020603050405020304" pitchFamily="18" charset="0"/>
                <a:cs typeface="Times New Roman" panose="02020603050405020304" pitchFamily="18" charset="0"/>
              </a:rPr>
              <a:t>element.</a:t>
            </a:r>
            <a:r>
              <a:rPr lang="en-US" b="1" dirty="0" err="1">
                <a:latin typeface="Times New Roman" panose="02020603050405020304" pitchFamily="18" charset="0"/>
                <a:cs typeface="Times New Roman" panose="02020603050405020304" pitchFamily="18" charset="0"/>
              </a:rPr>
              <a:t>setAttribute</a:t>
            </a:r>
            <a:r>
              <a:rPr lang="en-US" dirty="0">
                <a:latin typeface="Times New Roman" panose="02020603050405020304" pitchFamily="18" charset="0"/>
                <a:cs typeface="Times New Roman" panose="02020603050405020304" pitchFamily="18" charset="0"/>
              </a:rPr>
              <a:t>(attribute, value)		Change the attribute value of an HTML element</a:t>
            </a:r>
          </a:p>
          <a:p>
            <a:pPr marL="0" indent="0">
              <a:buNone/>
            </a:pPr>
            <a:r>
              <a:rPr lang="en-US" dirty="0" err="1">
                <a:latin typeface="Times New Roman" panose="02020603050405020304" pitchFamily="18" charset="0"/>
                <a:cs typeface="Times New Roman" panose="02020603050405020304" pitchFamily="18" charset="0"/>
              </a:rPr>
              <a:t>element.</a:t>
            </a:r>
            <a:r>
              <a:rPr lang="en-US" b="1" dirty="0" err="1">
                <a:latin typeface="Times New Roman" panose="02020603050405020304" pitchFamily="18" charset="0"/>
                <a:cs typeface="Times New Roman" panose="02020603050405020304" pitchFamily="18" charset="0"/>
              </a:rPr>
              <a:t>getAttribute</a:t>
            </a:r>
            <a:r>
              <a:rPr lang="en-US" dirty="0">
                <a:latin typeface="Times New Roman" panose="02020603050405020304" pitchFamily="18" charset="0"/>
                <a:cs typeface="Times New Roman" panose="02020603050405020304" pitchFamily="18" charset="0"/>
              </a:rPr>
              <a:t>(attribute)			Retrieve the attribute value of an HTML element</a:t>
            </a:r>
          </a:p>
          <a:p>
            <a:pPr marL="0" indent="0">
              <a:buNone/>
            </a:pPr>
            <a:r>
              <a:rPr lang="en-US" dirty="0" err="1">
                <a:latin typeface="Times New Roman" panose="02020603050405020304" pitchFamily="18" charset="0"/>
                <a:cs typeface="Times New Roman" panose="02020603050405020304" pitchFamily="18" charset="0"/>
              </a:rPr>
              <a:t>document.</a:t>
            </a:r>
            <a:r>
              <a:rPr lang="en-US" b="1" dirty="0" err="1">
                <a:latin typeface="Times New Roman" panose="02020603050405020304" pitchFamily="18" charset="0"/>
                <a:cs typeface="Times New Roman" panose="02020603050405020304" pitchFamily="18" charset="0"/>
              </a:rPr>
              <a:t>createElement</a:t>
            </a:r>
            <a:r>
              <a:rPr lang="en-US" dirty="0">
                <a:latin typeface="Times New Roman" panose="02020603050405020304" pitchFamily="18" charset="0"/>
                <a:cs typeface="Times New Roman" panose="02020603050405020304" pitchFamily="18" charset="0"/>
              </a:rPr>
              <a:t>() 			Create an HTML element</a:t>
            </a:r>
          </a:p>
          <a:p>
            <a:pPr marL="0" indent="0">
              <a:buNone/>
            </a:pPr>
            <a:r>
              <a:rPr lang="en-US" dirty="0" err="1">
                <a:latin typeface="Times New Roman" panose="02020603050405020304" pitchFamily="18" charset="0"/>
                <a:cs typeface="Times New Roman" panose="02020603050405020304" pitchFamily="18" charset="0"/>
              </a:rPr>
              <a:t>document.</a:t>
            </a:r>
            <a:r>
              <a:rPr lang="en-US" b="1" dirty="0" err="1">
                <a:latin typeface="Times New Roman" panose="02020603050405020304" pitchFamily="18" charset="0"/>
                <a:cs typeface="Times New Roman" panose="02020603050405020304" pitchFamily="18" charset="0"/>
              </a:rPr>
              <a:t>createAttribute</a:t>
            </a:r>
            <a:r>
              <a:rPr lang="en-US" dirty="0">
                <a:latin typeface="Times New Roman" panose="02020603050405020304" pitchFamily="18" charset="0"/>
                <a:cs typeface="Times New Roman" panose="02020603050405020304" pitchFamily="18" charset="0"/>
              </a:rPr>
              <a:t>()			Create an HTML attribute</a:t>
            </a:r>
          </a:p>
          <a:p>
            <a:pPr marL="0" indent="0">
              <a:buNone/>
            </a:pPr>
            <a:r>
              <a:rPr lang="en-US" dirty="0" err="1">
                <a:latin typeface="Times New Roman" panose="02020603050405020304" pitchFamily="18" charset="0"/>
                <a:cs typeface="Times New Roman" panose="02020603050405020304" pitchFamily="18" charset="0"/>
              </a:rPr>
              <a:t>document.</a:t>
            </a:r>
            <a:r>
              <a:rPr lang="en-US" b="1" dirty="0" err="1">
                <a:latin typeface="Times New Roman" panose="02020603050405020304" pitchFamily="18" charset="0"/>
                <a:cs typeface="Times New Roman" panose="02020603050405020304" pitchFamily="18" charset="0"/>
              </a:rPr>
              <a:t>createTextNode</a:t>
            </a:r>
            <a:r>
              <a:rPr lang="en-US" dirty="0">
                <a:latin typeface="Times New Roman" panose="02020603050405020304" pitchFamily="18" charset="0"/>
                <a:cs typeface="Times New Roman" panose="02020603050405020304" pitchFamily="18" charset="0"/>
              </a:rPr>
              <a:t>()			Create Text Node</a:t>
            </a:r>
          </a:p>
          <a:p>
            <a:pPr marL="0" indent="0">
              <a:buNone/>
            </a:pPr>
            <a:r>
              <a:rPr lang="en-US" dirty="0" err="1">
                <a:latin typeface="Times New Roman" panose="02020603050405020304" pitchFamily="18" charset="0"/>
                <a:cs typeface="Times New Roman" panose="02020603050405020304" pitchFamily="18" charset="0"/>
              </a:rPr>
              <a:t>element.</a:t>
            </a:r>
            <a:r>
              <a:rPr lang="en-US" b="1" dirty="0" err="1">
                <a:latin typeface="Times New Roman" panose="02020603050405020304" pitchFamily="18" charset="0"/>
                <a:cs typeface="Times New Roman" panose="02020603050405020304" pitchFamily="18" charset="0"/>
              </a:rPr>
              <a:t>innerHTML</a:t>
            </a:r>
            <a:r>
              <a:rPr lang="en-US" dirty="0">
                <a:latin typeface="Times New Roman" panose="02020603050405020304" pitchFamily="18" charset="0"/>
                <a:cs typeface="Times New Roman" panose="02020603050405020304" pitchFamily="18" charset="0"/>
              </a:rPr>
              <a:t>=new html content		getting or replacing the content of HTML elements</a:t>
            </a:r>
          </a:p>
          <a:p>
            <a:pPr marL="0" indent="0">
              <a:buNone/>
            </a:pPr>
            <a:r>
              <a:rPr lang="en-US" dirty="0">
                <a:latin typeface="Times New Roman" panose="02020603050405020304" pitchFamily="18" charset="0"/>
                <a:cs typeface="Times New Roman" panose="02020603050405020304" pitchFamily="18" charset="0"/>
              </a:rPr>
              <a:t>element.</a:t>
            </a:r>
            <a:r>
              <a:rPr lang="en-US" b="1" dirty="0">
                <a:latin typeface="Times New Roman" panose="02020603050405020304" pitchFamily="18" charset="0"/>
                <a:cs typeface="Times New Roman" panose="02020603050405020304" pitchFamily="18" charset="0"/>
              </a:rPr>
              <a:t> attribute </a:t>
            </a:r>
            <a:r>
              <a:rPr lang="en-US" dirty="0">
                <a:latin typeface="Times New Roman" panose="02020603050405020304" pitchFamily="18" charset="0"/>
                <a:cs typeface="Times New Roman" panose="02020603050405020304" pitchFamily="18" charset="0"/>
              </a:rPr>
              <a:t>= new value			Change the attribute value of an HTML element</a:t>
            </a:r>
          </a:p>
          <a:p>
            <a:pPr marL="0" indent="0">
              <a:buNone/>
            </a:pPr>
            <a:r>
              <a:rPr lang="en-US" dirty="0" err="1">
                <a:latin typeface="Times New Roman" panose="02020603050405020304" pitchFamily="18" charset="0"/>
                <a:cs typeface="Times New Roman" panose="02020603050405020304" pitchFamily="18" charset="0"/>
              </a:rPr>
              <a:t>element.</a:t>
            </a:r>
            <a:r>
              <a:rPr lang="en-US" b="1" dirty="0" err="1">
                <a:latin typeface="Times New Roman" panose="02020603050405020304" pitchFamily="18" charset="0"/>
                <a:cs typeface="Times New Roman" panose="02020603050405020304" pitchFamily="18" charset="0"/>
              </a:rPr>
              <a:t>style.property</a:t>
            </a:r>
            <a:r>
              <a:rPr lang="en-US" dirty="0">
                <a:latin typeface="Times New Roman" panose="02020603050405020304" pitchFamily="18" charset="0"/>
                <a:cs typeface="Times New Roman" panose="02020603050405020304" pitchFamily="18" charset="0"/>
              </a:rPr>
              <a:t>= new style		               Change the style of an HTML element</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152B8549-BEAC-4203-AB35-BDCC5799E129}"/>
              </a:ext>
            </a:extLst>
          </p:cNvPr>
          <p:cNvSpPr>
            <a:spLocks noGrp="1"/>
          </p:cNvSpPr>
          <p:nvPr>
            <p:ph type="title"/>
          </p:nvPr>
        </p:nvSpPr>
        <p:spPr/>
        <p:txBody>
          <a:bodyPr/>
          <a:lstStyle/>
          <a:p>
            <a:r>
              <a:rPr lang="en-US" dirty="0"/>
              <a:t>Property and Methods of Document Object </a:t>
            </a:r>
          </a:p>
        </p:txBody>
      </p:sp>
    </p:spTree>
    <p:extLst>
      <p:ext uri="{BB962C8B-B14F-4D97-AF65-F5344CB8AC3E}">
        <p14:creationId xmlns:p14="http://schemas.microsoft.com/office/powerpoint/2010/main" val="34494643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5F96E5-F09D-4B26-9FD4-4EE9E2A8CA40}"/>
              </a:ext>
            </a:extLst>
          </p:cNvPr>
          <p:cNvSpPr>
            <a:spLocks noGrp="1"/>
          </p:cNvSpPr>
          <p:nvPr>
            <p:ph idx="1"/>
          </p:nvPr>
        </p:nvSpPr>
        <p:spPr>
          <a:xfrm>
            <a:off x="865913" y="1344430"/>
            <a:ext cx="10480960" cy="5202887"/>
          </a:xfrm>
          <a:ln>
            <a:solidFill>
              <a:schemeClr val="accent1">
                <a:lumMod val="50000"/>
              </a:schemeClr>
            </a:solidFill>
          </a:ln>
        </p:spPr>
        <p:txBody>
          <a:bodyPr>
            <a:normAutofit/>
          </a:bodyPr>
          <a:lstStyle/>
          <a:p>
            <a:pPr marL="0" indent="0">
              <a:buNone/>
            </a:pPr>
            <a:r>
              <a:rPr lang="en-US" b="1" u="sng" dirty="0">
                <a:latin typeface="Times New Roman" panose="02020603050405020304" pitchFamily="18" charset="0"/>
                <a:cs typeface="Times New Roman" panose="02020603050405020304" pitchFamily="18" charset="0"/>
              </a:rPr>
              <a:t>In HTML</a:t>
            </a:r>
          </a:p>
          <a:p>
            <a:pPr marL="0" indent="0">
              <a:buNone/>
            </a:pPr>
            <a:r>
              <a:rPr lang="en-US" dirty="0">
                <a:latin typeface="Times New Roman" panose="02020603050405020304" pitchFamily="18" charset="0"/>
                <a:cs typeface="Times New Roman" panose="02020603050405020304" pitchFamily="18" charset="0"/>
              </a:rPr>
              <a:t>	 &lt;body&gt;</a:t>
            </a:r>
          </a:p>
          <a:p>
            <a:pPr marL="0" indent="0">
              <a:buNone/>
            </a:pPr>
            <a:r>
              <a:rPr lang="en-US" dirty="0">
                <a:latin typeface="Times New Roman" panose="02020603050405020304" pitchFamily="18" charset="0"/>
                <a:cs typeface="Times New Roman" panose="02020603050405020304" pitchFamily="18" charset="0"/>
              </a:rPr>
              <a:t>		 &lt;p&gt;Hello World!&lt;/p&gt;</a:t>
            </a:r>
          </a:p>
          <a:p>
            <a:pPr marL="0" indent="0">
              <a:buNone/>
            </a:pPr>
            <a:r>
              <a:rPr lang="en-US" dirty="0"/>
              <a:t>       	</a:t>
            </a:r>
            <a:r>
              <a:rPr lang="en-US" dirty="0">
                <a:latin typeface="Times New Roman" panose="02020603050405020304" pitchFamily="18" charset="0"/>
                <a:cs typeface="Times New Roman" panose="02020603050405020304" pitchFamily="18" charset="0"/>
              </a:rPr>
              <a:t>&lt;/body&gt;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u="sng" dirty="0">
                <a:latin typeface="Times New Roman" panose="02020603050405020304" pitchFamily="18" charset="0"/>
                <a:cs typeface="Times New Roman" panose="02020603050405020304" pitchFamily="18" charset="0"/>
              </a:rPr>
              <a:t>Using DOM</a:t>
            </a:r>
            <a:r>
              <a:rPr lang="en-US" dirty="0">
                <a:latin typeface="Times New Roman" panose="02020603050405020304" pitchFamily="18" charset="0"/>
                <a:cs typeface="Times New Roman" panose="02020603050405020304" pitchFamily="18" charset="0"/>
              </a:rPr>
              <a:t>	</a:t>
            </a:r>
          </a:p>
          <a:p>
            <a:pPr marL="0" indent="0">
              <a:lnSpc>
                <a:spcPct val="100000"/>
              </a:lnSpc>
              <a:buNone/>
            </a:pPr>
            <a:r>
              <a:rPr lang="en-US" dirty="0">
                <a:latin typeface="Times New Roman" panose="02020603050405020304" pitchFamily="18" charset="0"/>
                <a:cs typeface="Times New Roman" panose="02020603050405020304" pitchFamily="18" charset="0"/>
              </a:rPr>
              <a:t>	var p=</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(“p”);</a:t>
            </a:r>
          </a:p>
          <a:p>
            <a:pPr marL="0" indent="0">
              <a:lnSpc>
                <a:spcPct val="100000"/>
              </a:lnSpc>
              <a:buNone/>
            </a:pPr>
            <a:r>
              <a:rPr lang="en-US" dirty="0">
                <a:latin typeface="Times New Roman" panose="02020603050405020304" pitchFamily="18" charset="0"/>
                <a:cs typeface="Times New Roman" panose="02020603050405020304" pitchFamily="18" charset="0"/>
              </a:rPr>
              <a:t>	var txt=</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(“Hello World!”);</a:t>
            </a: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p.appendChild</a:t>
            </a:r>
            <a:r>
              <a:rPr lang="en-US" dirty="0">
                <a:latin typeface="Times New Roman" panose="02020603050405020304" pitchFamily="18" charset="0"/>
                <a:cs typeface="Times New Roman" panose="02020603050405020304" pitchFamily="18" charset="0"/>
              </a:rPr>
              <a:t>(txt);</a:t>
            </a:r>
          </a:p>
          <a:p>
            <a:pPr marL="0" indent="0">
              <a:lnSpc>
                <a:spcPct val="100000"/>
              </a:lnSpc>
              <a:buNone/>
            </a:pPr>
            <a:r>
              <a:rPr lang="en-US" b="1" dirty="0">
                <a:latin typeface="Times New Roman" panose="02020603050405020304" pitchFamily="18" charset="0"/>
                <a:cs typeface="Times New Roman" panose="02020603050405020304" pitchFamily="18" charset="0"/>
              </a:rPr>
              <a:t> 	//append to the element</a:t>
            </a:r>
            <a:endParaRPr lang="en-US"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document.body.appendChild</a:t>
            </a:r>
            <a:r>
              <a:rPr lang="en-US" dirty="0">
                <a:latin typeface="Times New Roman" panose="02020603050405020304" pitchFamily="18" charset="0"/>
                <a:cs typeface="Times New Roman" panose="02020603050405020304" pitchFamily="18" charset="0"/>
              </a:rPr>
              <a:t>(p);</a:t>
            </a:r>
          </a:p>
          <a:p>
            <a:endParaRPr lang="en-US" dirty="0"/>
          </a:p>
        </p:txBody>
      </p:sp>
      <p:sp>
        <p:nvSpPr>
          <p:cNvPr id="3" name="Title 2">
            <a:extLst>
              <a:ext uri="{FF2B5EF4-FFF2-40B4-BE49-F238E27FC236}">
                <a16:creationId xmlns:a16="http://schemas.microsoft.com/office/drawing/2014/main" id="{76FBB331-8ABE-4814-8DC8-57EA273D206B}"/>
              </a:ext>
            </a:extLst>
          </p:cNvPr>
          <p:cNvSpPr>
            <a:spLocks noGrp="1"/>
          </p:cNvSpPr>
          <p:nvPr>
            <p:ph type="title"/>
          </p:nvPr>
        </p:nvSpPr>
        <p:spPr>
          <a:xfrm>
            <a:off x="1285875" y="0"/>
            <a:ext cx="9991725" cy="1152183"/>
          </a:xfrm>
        </p:spPr>
        <p:txBody>
          <a:bodyPr/>
          <a:lstStyle/>
          <a:p>
            <a:r>
              <a:rPr lang="en-US" dirty="0" err="1"/>
              <a:t>c</a:t>
            </a:r>
            <a:r>
              <a:rPr lang="en-US" sz="3600" b="1" dirty="0" err="1">
                <a:latin typeface="Times New Roman" panose="02020603050405020304" pitchFamily="18" charset="0"/>
                <a:cs typeface="Times New Roman" panose="02020603050405020304" pitchFamily="18" charset="0"/>
              </a:rPr>
              <a:t>reateElement</a:t>
            </a:r>
            <a:r>
              <a:rPr lang="en-US" sz="3600" b="1" dirty="0">
                <a:latin typeface="Times New Roman" panose="02020603050405020304" pitchFamily="18" charset="0"/>
                <a:cs typeface="Times New Roman" panose="02020603050405020304" pitchFamily="18" charset="0"/>
              </a:rPr>
              <a:t>( ) </a:t>
            </a:r>
            <a:r>
              <a:rPr lang="en-US" dirty="0"/>
              <a:t>and </a:t>
            </a:r>
            <a:r>
              <a:rPr lang="en-US" dirty="0" err="1"/>
              <a:t>createTextNode</a:t>
            </a:r>
            <a:r>
              <a:rPr lang="en-US" dirty="0"/>
              <a:t>( )</a:t>
            </a:r>
          </a:p>
        </p:txBody>
      </p:sp>
    </p:spTree>
    <p:extLst>
      <p:ext uri="{BB962C8B-B14F-4D97-AF65-F5344CB8AC3E}">
        <p14:creationId xmlns:p14="http://schemas.microsoft.com/office/powerpoint/2010/main" val="24547730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6B2388-C43D-40F5-A3F3-F31A20B3BE90}"/>
              </a:ext>
            </a:extLst>
          </p:cNvPr>
          <p:cNvSpPr>
            <a:spLocks noGrp="1"/>
          </p:cNvSpPr>
          <p:nvPr>
            <p:ph idx="1"/>
          </p:nvPr>
        </p:nvSpPr>
        <p:spPr>
          <a:xfrm>
            <a:off x="540327" y="1253330"/>
            <a:ext cx="11429999" cy="518903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&lt;p&gt;Example list:&lt;/p&gt;</a:t>
            </a:r>
          </a:p>
          <a:p>
            <a:pPr marL="0" indent="0">
              <a:buNone/>
            </a:pPr>
            <a:r>
              <a:rPr lang="en-US" b="1" dirty="0">
                <a:latin typeface="Times New Roman" panose="02020603050405020304" pitchFamily="18" charset="0"/>
                <a:cs typeface="Times New Roman" panose="02020603050405020304" pitchFamily="18" charset="0"/>
              </a:rPr>
              <a:t>&lt;ul&gt;	&lt;li&gt;Coffee (first li)&lt;/li&gt;</a:t>
            </a:r>
          </a:p>
          <a:p>
            <a:pPr marL="0" indent="0">
              <a:buNone/>
            </a:pPr>
            <a:r>
              <a:rPr lang="en-US" b="1" dirty="0">
                <a:latin typeface="Times New Roman" panose="02020603050405020304" pitchFamily="18" charset="0"/>
                <a:cs typeface="Times New Roman" panose="02020603050405020304" pitchFamily="18" charset="0"/>
              </a:rPr>
              <a:t>	&lt;li id="item"&gt;Tea (second li)&lt;/li&gt;</a:t>
            </a:r>
          </a:p>
          <a:p>
            <a:pPr marL="0" indent="0">
              <a:buNone/>
            </a:pPr>
            <a:r>
              <a:rPr lang="en-US" b="1" dirty="0">
                <a:latin typeface="Times New Roman" panose="02020603050405020304" pitchFamily="18" charset="0"/>
                <a:cs typeface="Times New Roman" panose="02020603050405020304" pitchFamily="18" charset="0"/>
              </a:rPr>
              <a:t>	&lt;li&gt;juice (third li) &lt;/li&gt;    &lt;/ul&gt;</a:t>
            </a:r>
          </a:p>
          <a:p>
            <a:pPr marL="0" indent="0">
              <a:buNone/>
            </a:pPr>
            <a:r>
              <a:rPr lang="en-US" dirty="0">
                <a:latin typeface="Times New Roman" panose="02020603050405020304" pitchFamily="18" charset="0"/>
                <a:cs typeface="Times New Roman" panose="02020603050405020304" pitchFamily="18" charset="0"/>
              </a:rPr>
              <a:t>&lt;button onclick="</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()"&gt;Try it&lt;/button&gt;</a:t>
            </a:r>
          </a:p>
          <a:p>
            <a:pPr marL="0" indent="0">
              <a:buNone/>
            </a:pPr>
            <a:r>
              <a:rPr lang="en-US" dirty="0">
                <a:latin typeface="Times New Roman" panose="02020603050405020304" pitchFamily="18" charset="0"/>
                <a:cs typeface="Times New Roman" panose="02020603050405020304" pitchFamily="18" charset="0"/>
              </a:rPr>
              <a:t>&lt;p id="demo"&gt;&lt;/p&gt;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	function </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var x = document.getElementById("item2").</a:t>
            </a:r>
            <a:r>
              <a:rPr lang="en-US" b="1" dirty="0" err="1">
                <a:latin typeface="Times New Roman" panose="02020603050405020304" pitchFamily="18" charset="0"/>
                <a:cs typeface="Times New Roman" panose="02020603050405020304" pitchFamily="18" charset="0"/>
              </a:rPr>
              <a:t>previousSibling</a:t>
            </a:r>
            <a:r>
              <a:rPr lang="en-US" dirty="0" err="1">
                <a:latin typeface="Times New Roman" panose="02020603050405020304" pitchFamily="18" charset="0"/>
                <a:cs typeface="Times New Roman" panose="02020603050405020304" pitchFamily="18" charset="0"/>
              </a:rPr>
              <a:t>.innerHTML</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document.getElementById("demo").</a:t>
            </a:r>
            <a:r>
              <a:rPr lang="en-US" dirty="0" err="1">
                <a:latin typeface="Times New Roman" panose="02020603050405020304" pitchFamily="18" charset="0"/>
                <a:cs typeface="Times New Roman" panose="02020603050405020304" pitchFamily="18" charset="0"/>
              </a:rPr>
              <a:t>innerHTML</a:t>
            </a:r>
            <a:r>
              <a:rPr lang="en-US" dirty="0">
                <a:latin typeface="Times New Roman" panose="02020603050405020304" pitchFamily="18" charset="0"/>
                <a:cs typeface="Times New Roman" panose="02020603050405020304" pitchFamily="18" charset="0"/>
              </a:rPr>
              <a:t> = x;</a:t>
            </a:r>
          </a:p>
          <a:p>
            <a:pPr marL="0" indent="0">
              <a:buNone/>
            </a:pPr>
            <a:r>
              <a:rPr lang="en-US" dirty="0">
                <a:latin typeface="Times New Roman" panose="02020603050405020304" pitchFamily="18" charset="0"/>
                <a:cs typeface="Times New Roman" panose="02020603050405020304" pitchFamily="18" charset="0"/>
              </a:rPr>
              <a:t>}&lt;/script&gt;</a:t>
            </a:r>
          </a:p>
          <a:p>
            <a:endParaRPr lang="en-US" dirty="0"/>
          </a:p>
        </p:txBody>
      </p:sp>
      <p:sp>
        <p:nvSpPr>
          <p:cNvPr id="3" name="Title 2">
            <a:extLst>
              <a:ext uri="{FF2B5EF4-FFF2-40B4-BE49-F238E27FC236}">
                <a16:creationId xmlns:a16="http://schemas.microsoft.com/office/drawing/2014/main" id="{42F54D79-44F3-4B35-AE56-A6A20A1AE49B}"/>
              </a:ext>
            </a:extLst>
          </p:cNvPr>
          <p:cNvSpPr>
            <a:spLocks noGrp="1"/>
          </p:cNvSpPr>
          <p:nvPr>
            <p:ph type="title"/>
          </p:nvPr>
        </p:nvSpPr>
        <p:spPr/>
        <p:txBody>
          <a:bodyPr/>
          <a:lstStyle/>
          <a:p>
            <a:r>
              <a:rPr lang="en-US" dirty="0" err="1"/>
              <a:t>innerHTML</a:t>
            </a:r>
            <a:r>
              <a:rPr lang="en-US" dirty="0"/>
              <a:t> Property</a:t>
            </a:r>
          </a:p>
        </p:txBody>
      </p:sp>
      <p:pic>
        <p:nvPicPr>
          <p:cNvPr id="4" name="Picture 3">
            <a:extLst>
              <a:ext uri="{FF2B5EF4-FFF2-40B4-BE49-F238E27FC236}">
                <a16:creationId xmlns:a16="http://schemas.microsoft.com/office/drawing/2014/main" id="{9A2F520F-537C-48D8-8D12-25688A2DA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624" y="1253330"/>
            <a:ext cx="3526721" cy="3095685"/>
          </a:xfrm>
          <a:prstGeom prst="rect">
            <a:avLst/>
          </a:prstGeom>
        </p:spPr>
      </p:pic>
    </p:spTree>
    <p:extLst>
      <p:ext uri="{BB962C8B-B14F-4D97-AF65-F5344CB8AC3E}">
        <p14:creationId xmlns:p14="http://schemas.microsoft.com/office/powerpoint/2010/main" val="17885711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56A1B-3C42-40E1-8D46-E7022DE60EA0}"/>
              </a:ext>
            </a:extLst>
          </p:cNvPr>
          <p:cNvSpPr>
            <a:spLocks noGrp="1"/>
          </p:cNvSpPr>
          <p:nvPr>
            <p:ph idx="1"/>
          </p:nvPr>
        </p:nvSpPr>
        <p:spPr>
          <a:xfrm>
            <a:off x="6096000" y="1354571"/>
            <a:ext cx="5978236" cy="5184774"/>
          </a:xfrm>
          <a:ln>
            <a:solidFill>
              <a:schemeClr val="accent1">
                <a:lumMod val="50000"/>
              </a:schemeClr>
            </a:solidFill>
          </a:ln>
        </p:spPr>
        <p:txBody>
          <a:bodyPr/>
          <a:lstStyle/>
          <a:p>
            <a:pPr marL="0" indent="0">
              <a:buNone/>
            </a:pP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a:t>
            </a:r>
          </a:p>
          <a:p>
            <a:pPr marL="0" indent="0">
              <a:buNone/>
            </a:pPr>
            <a:r>
              <a:rPr lang="en-US" sz="1800" b="1" dirty="0"/>
              <a:t>		</a:t>
            </a: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OR)</a:t>
            </a:r>
          </a:p>
          <a:p>
            <a:pPr marL="0" indent="0">
              <a:lnSpc>
                <a:spcPct val="100000"/>
              </a:lnSpc>
              <a:buNone/>
            </a:pPr>
            <a:r>
              <a:rPr lang="en-US" sz="1800" dirty="0">
                <a:latin typeface="Times New Roman" panose="02020603050405020304" pitchFamily="18" charset="0"/>
                <a:cs typeface="Times New Roman" panose="02020603050405020304" pitchFamily="18" charset="0"/>
              </a:rPr>
              <a:t>var </a:t>
            </a:r>
            <a:r>
              <a:rPr lang="en-US" sz="1800" dirty="0" err="1">
                <a:latin typeface="Times New Roman" panose="02020603050405020304" pitchFamily="18" charset="0"/>
                <a:cs typeface="Times New Roman" panose="02020603050405020304" pitchFamily="18" charset="0"/>
              </a:rPr>
              <a:t>theattr</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document.createAttribute</a:t>
            </a:r>
            <a:r>
              <a:rPr lang="en-US" sz="1800" dirty="0">
                <a:latin typeface="Times New Roman" panose="02020603050405020304" pitchFamily="18" charset="0"/>
                <a:cs typeface="Times New Roman" panose="02020603050405020304" pitchFamily="18" charset="0"/>
              </a:rPr>
              <a:t> (“id”);</a:t>
            </a:r>
          </a:p>
          <a:p>
            <a:pPr marL="0" indent="0">
              <a:lnSpc>
                <a:spcPct val="100000"/>
              </a:lnSpc>
              <a:buNone/>
            </a:pPr>
            <a:r>
              <a:rPr lang="en-US" sz="1800" dirty="0" err="1">
                <a:latin typeface="Times New Roman" panose="02020603050405020304" pitchFamily="18" charset="0"/>
                <a:cs typeface="Times New Roman" panose="02020603050405020304" pitchFamily="18" charset="0"/>
              </a:rPr>
              <a:t>id.value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myNewDiv</a:t>
            </a:r>
            <a:r>
              <a:rPr lang="en-US" sz="1800" dirty="0">
                <a:latin typeface="Times New Roman" panose="02020603050405020304" pitchFamily="18" charset="0"/>
                <a:cs typeface="Times New Roman" panose="02020603050405020304" pitchFamily="18" charset="0"/>
              </a:rPr>
              <a:t>”;</a:t>
            </a:r>
          </a:p>
          <a:p>
            <a:pPr marL="0" indent="0">
              <a:lnSpc>
                <a:spcPct val="100000"/>
              </a:lnSpc>
              <a:buNone/>
            </a:pPr>
            <a:r>
              <a:rPr lang="en-US" sz="1800" dirty="0" err="1">
                <a:latin typeface="Times New Roman" panose="02020603050405020304" pitchFamily="18" charset="0"/>
                <a:cs typeface="Times New Roman" panose="02020603050405020304" pitchFamily="18" charset="0"/>
              </a:rPr>
              <a:t>thediv.setAttribute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theattr</a:t>
            </a:r>
            <a:r>
              <a:rPr lang="en-US" sz="1800" dirty="0">
                <a:latin typeface="Times New Roman" panose="02020603050405020304" pitchFamily="18" charset="0"/>
                <a:cs typeface="Times New Roman" panose="02020603050405020304" pitchFamily="18" charset="0"/>
              </a:rPr>
              <a:t>);</a:t>
            </a:r>
          </a:p>
          <a:p>
            <a:pPr marL="0" indent="0">
              <a:lnSpc>
                <a:spcPct val="100000"/>
              </a:lnSpc>
              <a:buNone/>
            </a:pPr>
            <a:r>
              <a:rPr lang="en-US" sz="1800" b="1" dirty="0" err="1"/>
              <a:t>thediv.</a:t>
            </a:r>
            <a:r>
              <a:rPr lang="en-US" sz="1800" b="1" dirty="0" err="1">
                <a:latin typeface="Times New Roman" panose="02020603050405020304" pitchFamily="18" charset="0"/>
                <a:cs typeface="Times New Roman" panose="02020603050405020304" pitchFamily="18" charset="0"/>
              </a:rPr>
              <a:t>appendChild</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document.createTextNode</a:t>
            </a:r>
            <a:r>
              <a:rPr lang="en-US" sz="1800" b="1" dirty="0">
                <a:latin typeface="Times New Roman" panose="02020603050405020304" pitchFamily="18" charset="0"/>
                <a:cs typeface="Times New Roman" panose="02020603050405020304" pitchFamily="18" charset="0"/>
              </a:rPr>
              <a:t>(“Hello!”));</a:t>
            </a:r>
            <a:endParaRPr lang="en-US" sz="1800" dirty="0">
              <a:latin typeface="Times New Roman" panose="02020603050405020304" pitchFamily="18" charset="0"/>
              <a:cs typeface="Times New Roman" panose="02020603050405020304" pitchFamily="18" charset="0"/>
            </a:endParaRPr>
          </a:p>
          <a:p>
            <a:pPr marL="0" indent="0">
              <a:lnSpc>
                <a:spcPct val="100000"/>
              </a:lnSpc>
              <a:buNone/>
            </a:pPr>
            <a:r>
              <a:rPr lang="en-US" sz="1800" dirty="0" err="1">
                <a:latin typeface="Times New Roman" panose="02020603050405020304" pitchFamily="18" charset="0"/>
                <a:cs typeface="Times New Roman" panose="02020603050405020304" pitchFamily="18" charset="0"/>
              </a:rPr>
              <a:t>document.body.appendChild</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thediv</a:t>
            </a:r>
            <a:r>
              <a:rPr lang="en-US" sz="1800" dirty="0">
                <a:latin typeface="Times New Roman" panose="02020603050405020304" pitchFamily="18" charset="0"/>
                <a:cs typeface="Times New Roman" panose="02020603050405020304" pitchFamily="18" charset="0"/>
              </a:rPr>
              <a:t>); </a:t>
            </a:r>
          </a:p>
          <a:p>
            <a:pPr marL="0" indent="0">
              <a:lnSpc>
                <a:spcPct val="100000"/>
              </a:lnSpc>
              <a:buNone/>
            </a:pPr>
            <a:r>
              <a:rPr lang="en-US" sz="1800" dirty="0">
                <a:latin typeface="Times New Roman" panose="02020603050405020304" pitchFamily="18" charset="0"/>
                <a:cs typeface="Times New Roman" panose="02020603050405020304" pitchFamily="18" charset="0"/>
              </a:rPr>
              <a:t>//The element can be added to the document tree.</a:t>
            </a:r>
          </a:p>
          <a:p>
            <a:pPr marL="0" indent="0">
              <a:lnSpc>
                <a:spcPct val="100000"/>
              </a:lnSpc>
              <a:buNone/>
            </a:pP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5A3515AB-E56D-41FB-8476-3E4138336F1E}"/>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Creating Attribute Node</a:t>
            </a:r>
            <a:endParaRPr lang="en-US" dirty="0"/>
          </a:p>
        </p:txBody>
      </p:sp>
      <p:sp>
        <p:nvSpPr>
          <p:cNvPr id="4" name="Content Placeholder 1">
            <a:extLst>
              <a:ext uri="{FF2B5EF4-FFF2-40B4-BE49-F238E27FC236}">
                <a16:creationId xmlns:a16="http://schemas.microsoft.com/office/drawing/2014/main" id="{6680E192-8FF2-0A62-51DD-27FAE5AA88DB}"/>
              </a:ext>
            </a:extLst>
          </p:cNvPr>
          <p:cNvSpPr txBox="1">
            <a:spLocks/>
          </p:cNvSpPr>
          <p:nvPr/>
        </p:nvSpPr>
        <p:spPr>
          <a:xfrm>
            <a:off x="117764" y="1364096"/>
            <a:ext cx="5756563" cy="5184774"/>
          </a:xfrm>
          <a:prstGeom prst="rect">
            <a:avLst/>
          </a:prstGeom>
          <a:ln>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u="sng" dirty="0"/>
              <a:t>In HTML</a:t>
            </a:r>
          </a:p>
          <a:p>
            <a:pPr marL="0" indent="0">
              <a:lnSpc>
                <a:spcPct val="100000"/>
              </a:lnSpc>
              <a:buFont typeface="Arial" panose="020B0604020202020204" pitchFamily="34" charset="0"/>
              <a:buNone/>
            </a:pPr>
            <a:r>
              <a:rPr lang="en-US" sz="1800" dirty="0"/>
              <a:t>	&lt;body&gt;</a:t>
            </a:r>
          </a:p>
          <a:p>
            <a:pPr marL="0" indent="0">
              <a:lnSpc>
                <a:spcPct val="100000"/>
              </a:lnSpc>
              <a:buFont typeface="Arial" panose="020B0604020202020204" pitchFamily="34" charset="0"/>
              <a:buNone/>
            </a:pPr>
            <a:r>
              <a:rPr lang="en-US" sz="1800" dirty="0"/>
              <a:t> 	&lt;div id= “</a:t>
            </a:r>
            <a:r>
              <a:rPr lang="en-US" sz="1800" dirty="0" err="1"/>
              <a:t>myNewDiv</a:t>
            </a:r>
            <a:r>
              <a:rPr lang="en-US" sz="1800" dirty="0"/>
              <a:t>” class= “box” &gt;Hello! 	&lt;/div&gt;</a:t>
            </a:r>
          </a:p>
          <a:p>
            <a:pPr marL="0" indent="0">
              <a:lnSpc>
                <a:spcPct val="100000"/>
              </a:lnSpc>
              <a:buFont typeface="Arial" panose="020B0604020202020204" pitchFamily="34" charset="0"/>
              <a:buNone/>
            </a:pPr>
            <a:r>
              <a:rPr lang="en-US" sz="1800" dirty="0"/>
              <a:t>	&lt;/body&gt;</a:t>
            </a:r>
          </a:p>
          <a:p>
            <a:pPr marL="0" indent="0">
              <a:lnSpc>
                <a:spcPct val="100000"/>
              </a:lnSpc>
              <a:buFont typeface="Arial" panose="020B0604020202020204" pitchFamily="34" charset="0"/>
              <a:buNone/>
            </a:pPr>
            <a:endParaRPr lang="en-US" sz="1800" dirty="0"/>
          </a:p>
          <a:p>
            <a:pPr marL="0" indent="0">
              <a:lnSpc>
                <a:spcPct val="100000"/>
              </a:lnSpc>
              <a:buFont typeface="Arial" panose="020B0604020202020204" pitchFamily="34" charset="0"/>
              <a:buNone/>
            </a:pPr>
            <a:r>
              <a:rPr lang="en-US" sz="1800" b="1" u="sng" dirty="0"/>
              <a:t>Using DOM</a:t>
            </a:r>
          </a:p>
          <a:p>
            <a:pPr marL="0" indent="0">
              <a:lnSpc>
                <a:spcPct val="100000"/>
              </a:lnSpc>
              <a:buFont typeface="Arial" panose="020B0604020202020204" pitchFamily="34" charset="0"/>
              <a:buNone/>
            </a:pPr>
            <a:r>
              <a:rPr lang="en-US" sz="1800" dirty="0"/>
              <a:t>  	var </a:t>
            </a:r>
            <a:r>
              <a:rPr lang="en-US" sz="1800" dirty="0" err="1"/>
              <a:t>thediv</a:t>
            </a:r>
            <a:r>
              <a:rPr lang="en-US" sz="1800" dirty="0"/>
              <a:t>=</a:t>
            </a:r>
            <a:r>
              <a:rPr lang="en-US" sz="1800" dirty="0" err="1"/>
              <a:t>document.createElement</a:t>
            </a:r>
            <a:r>
              <a:rPr lang="en-US" sz="1800" dirty="0"/>
              <a:t>(“div”);</a:t>
            </a:r>
          </a:p>
          <a:p>
            <a:pPr marL="0" indent="0">
              <a:lnSpc>
                <a:spcPct val="100000"/>
              </a:lnSpc>
              <a:buFont typeface="Arial" panose="020B0604020202020204" pitchFamily="34" charset="0"/>
              <a:buNone/>
            </a:pPr>
            <a:r>
              <a:rPr lang="en-US" sz="1800" dirty="0"/>
              <a:t>	thediv.id=“ </a:t>
            </a:r>
            <a:r>
              <a:rPr lang="en-US" sz="1800" dirty="0" err="1"/>
              <a:t>myNewDiv</a:t>
            </a:r>
            <a:r>
              <a:rPr lang="en-US" sz="1800" dirty="0"/>
              <a:t>”;</a:t>
            </a:r>
          </a:p>
          <a:p>
            <a:pPr marL="0" indent="0">
              <a:lnSpc>
                <a:spcPct val="100000"/>
              </a:lnSpc>
              <a:buFont typeface="Arial" panose="020B0604020202020204" pitchFamily="34" charset="0"/>
              <a:buNone/>
            </a:pPr>
            <a:r>
              <a:rPr lang="en-US" sz="1800" dirty="0"/>
              <a:t>	</a:t>
            </a:r>
            <a:r>
              <a:rPr lang="en-US" sz="1800" dirty="0" err="1"/>
              <a:t>thediv.className</a:t>
            </a:r>
            <a:r>
              <a:rPr lang="en-US" sz="1800" dirty="0"/>
              <a:t>= “box”;</a:t>
            </a:r>
          </a:p>
          <a:p>
            <a:pPr marL="0" indent="0">
              <a:lnSpc>
                <a:spcPct val="100000"/>
              </a:lnSpc>
              <a:buNone/>
            </a:pPr>
            <a:r>
              <a:rPr lang="en-US" sz="1800" b="1" dirty="0">
                <a:latin typeface="Times New Roman" panose="02020603050405020304" pitchFamily="18" charset="0"/>
                <a:cs typeface="Times New Roman" panose="02020603050405020304" pitchFamily="18" charset="0"/>
              </a:rPr>
              <a:t>		(OR)</a:t>
            </a:r>
          </a:p>
          <a:p>
            <a:pPr marL="0" indent="0">
              <a:lnSpc>
                <a:spcPct val="100000"/>
              </a:lnSpc>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thediv.setAttribute</a:t>
            </a:r>
            <a:r>
              <a:rPr lang="en-US" sz="1800" dirty="0">
                <a:latin typeface="Times New Roman" panose="02020603050405020304" pitchFamily="18" charset="0"/>
                <a:cs typeface="Times New Roman" panose="02020603050405020304" pitchFamily="18" charset="0"/>
              </a:rPr>
              <a:t>(“id”, “</a:t>
            </a:r>
            <a:r>
              <a:rPr lang="en-US" sz="1800" dirty="0" err="1">
                <a:latin typeface="Times New Roman" panose="02020603050405020304" pitchFamily="18" charset="0"/>
                <a:cs typeface="Times New Roman" panose="02020603050405020304" pitchFamily="18" charset="0"/>
              </a:rPr>
              <a:t>myNewDiv</a:t>
            </a:r>
            <a:r>
              <a:rPr lang="en-US" sz="1800" dirty="0">
                <a:latin typeface="Times New Roman" panose="02020603050405020304" pitchFamily="18" charset="0"/>
                <a:cs typeface="Times New Roman" panose="02020603050405020304" pitchFamily="18" charset="0"/>
              </a:rPr>
              <a:t>”);</a:t>
            </a:r>
          </a:p>
          <a:p>
            <a:pPr marL="0" indent="0">
              <a:lnSpc>
                <a:spcPct val="100000"/>
              </a:lnSpc>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thediv.setAttribute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className</a:t>
            </a:r>
            <a:r>
              <a:rPr lang="en-US" sz="1800" dirty="0">
                <a:latin typeface="Times New Roman" panose="02020603050405020304" pitchFamily="18" charset="0"/>
                <a:cs typeface="Times New Roman" panose="02020603050405020304" pitchFamily="18" charset="0"/>
              </a:rPr>
              <a:t>”, “box”);</a:t>
            </a:r>
          </a:p>
          <a:p>
            <a:pPr marL="0" indent="0">
              <a:buFont typeface="Arial" panose="020B0604020202020204" pitchFamily="34" charset="0"/>
              <a:buNone/>
            </a:pPr>
            <a:endParaRPr lang="en-US" sz="1800" dirty="0"/>
          </a:p>
          <a:p>
            <a:endParaRPr lang="en-US" dirty="0"/>
          </a:p>
        </p:txBody>
      </p:sp>
    </p:spTree>
    <p:extLst>
      <p:ext uri="{BB962C8B-B14F-4D97-AF65-F5344CB8AC3E}">
        <p14:creationId xmlns:p14="http://schemas.microsoft.com/office/powerpoint/2010/main" val="24480030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1E937-EBEF-4648-B250-79F0A65A0789}"/>
              </a:ext>
            </a:extLst>
          </p:cNvPr>
          <p:cNvSpPr>
            <a:spLocks noGrp="1"/>
          </p:cNvSpPr>
          <p:nvPr>
            <p:ph idx="1"/>
          </p:nvPr>
        </p:nvSpPr>
        <p:spPr>
          <a:xfrm>
            <a:off x="256309" y="1253330"/>
            <a:ext cx="5784273" cy="5410705"/>
          </a:xfrm>
          <a:ln>
            <a:solidFill>
              <a:schemeClr val="accent1">
                <a:lumMod val="75000"/>
              </a:schemeClr>
            </a:solidFill>
          </a:ln>
        </p:spPr>
        <p:txBody>
          <a:bodyPr/>
          <a:lstStyle/>
          <a:p>
            <a:pPr>
              <a:lnSpc>
                <a:spcPct val="150000"/>
              </a:lnSpc>
            </a:pPr>
            <a:r>
              <a:rPr lang="en-US" sz="1800" dirty="0">
                <a:latin typeface="Times New Roman" panose="02020603050405020304" pitchFamily="18" charset="0"/>
                <a:cs typeface="Times New Roman" panose="02020603050405020304" pitchFamily="18" charset="0"/>
              </a:rPr>
              <a:t>HTML attributes (DOM Standard Attributes) : </a:t>
            </a:r>
            <a:r>
              <a:rPr lang="en-US" sz="1800" b="1" dirty="0">
                <a:latin typeface="Times New Roman" panose="02020603050405020304" pitchFamily="18" charset="0"/>
                <a:cs typeface="Times New Roman" panose="02020603050405020304" pitchFamily="18" charset="0"/>
              </a:rPr>
              <a:t>id, title, lang, </a:t>
            </a:r>
            <a:r>
              <a:rPr lang="en-US" sz="1800" b="1" dirty="0" err="1">
                <a:latin typeface="Times New Roman" panose="02020603050405020304" pitchFamily="18" charset="0"/>
                <a:cs typeface="Times New Roman" panose="02020603050405020304" pitchFamily="18" charset="0"/>
              </a:rPr>
              <a:t>dir</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ltr</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rtl</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classname</a:t>
            </a:r>
            <a:r>
              <a:rPr lang="en-US" sz="1800" b="1" dirty="0">
                <a:latin typeface="Times New Roman" panose="02020603050405020304" pitchFamily="18" charset="0"/>
                <a:cs typeface="Times New Roman" panose="02020603050405020304" pitchFamily="18" charset="0"/>
              </a:rPr>
              <a:t> </a:t>
            </a:r>
          </a:p>
          <a:p>
            <a:pPr marL="0" indent="0">
              <a:lnSpc>
                <a:spcPct val="150000"/>
              </a:lnSpc>
              <a:buNone/>
            </a:pPr>
            <a:r>
              <a:rPr lang="en-US" sz="1800" b="1" dirty="0">
                <a:latin typeface="Times New Roman" panose="02020603050405020304" pitchFamily="18" charset="0"/>
                <a:cs typeface="Times New Roman" panose="02020603050405020304" pitchFamily="18" charset="0"/>
              </a:rPr>
              <a:t>Number of Attributes</a:t>
            </a:r>
          </a:p>
          <a:p>
            <a:pPr marL="0" indent="0">
              <a:lnSpc>
                <a:spcPct val="150000"/>
              </a:lnSpc>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element.attributes.length</a:t>
            </a:r>
            <a:r>
              <a:rPr lang="en-US" sz="1800" dirty="0">
                <a:latin typeface="Times New Roman" panose="02020603050405020304" pitchFamily="18" charset="0"/>
                <a:cs typeface="Times New Roman" panose="02020603050405020304" pitchFamily="18" charset="0"/>
              </a:rPr>
              <a:t>;</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marL="0" indent="0">
              <a:lnSpc>
                <a:spcPct val="150000"/>
              </a:lnSpc>
              <a:buNone/>
            </a:pPr>
            <a:r>
              <a:rPr lang="en-US" sz="1800" b="1" dirty="0" err="1">
                <a:latin typeface="Times New Roman" panose="02020603050405020304" pitchFamily="18" charset="0"/>
                <a:cs typeface="Times New Roman" panose="02020603050405020304" pitchFamily="18" charset="0"/>
              </a:rPr>
              <a:t>Eg</a:t>
            </a:r>
            <a:r>
              <a:rPr lang="en-US" sz="1800" b="1" dirty="0">
                <a:latin typeface="Times New Roman" panose="02020603050405020304" pitchFamily="18" charset="0"/>
                <a:cs typeface="Times New Roman" panose="02020603050405020304" pitchFamily="18" charset="0"/>
              </a:rPr>
              <a:t>: (In Html)</a:t>
            </a:r>
          </a:p>
          <a:p>
            <a:pPr marL="0" indent="0">
              <a:lnSpc>
                <a:spcPct val="150000"/>
              </a:lnSpc>
              <a:buNone/>
            </a:pPr>
            <a:r>
              <a:rPr lang="en-US" sz="1800" dirty="0">
                <a:latin typeface="Times New Roman" panose="02020603050405020304" pitchFamily="18" charset="0"/>
                <a:cs typeface="Times New Roman" panose="02020603050405020304" pitchFamily="18" charset="0"/>
              </a:rPr>
              <a:t>&lt;body&gt;</a:t>
            </a:r>
          </a:p>
          <a:p>
            <a:pPr marL="0" indent="0">
              <a:lnSpc>
                <a:spcPct val="150000"/>
              </a:lnSpc>
              <a:buNone/>
            </a:pPr>
            <a:r>
              <a:rPr lang="en-US" sz="1800" dirty="0">
                <a:latin typeface="Times New Roman" panose="02020603050405020304" pitchFamily="18" charset="0"/>
                <a:cs typeface="Times New Roman" panose="02020603050405020304" pitchFamily="18" charset="0"/>
              </a:rPr>
              <a:t>	&lt;div id= “</a:t>
            </a:r>
            <a:r>
              <a:rPr lang="en-US" sz="1800" dirty="0" err="1">
                <a:latin typeface="Times New Roman" panose="02020603050405020304" pitchFamily="18" charset="0"/>
                <a:cs typeface="Times New Roman" panose="02020603050405020304" pitchFamily="18" charset="0"/>
              </a:rPr>
              <a:t>mydiv</a:t>
            </a:r>
            <a:r>
              <a:rPr lang="en-US" sz="1800" dirty="0">
                <a:latin typeface="Times New Roman" panose="02020603050405020304" pitchFamily="18" charset="0"/>
                <a:cs typeface="Times New Roman" panose="02020603050405020304" pitchFamily="18" charset="0"/>
              </a:rPr>
              <a:t>” class=”bd” title=”Body Text” 		   lang=”en” </a:t>
            </a:r>
            <a:r>
              <a:rPr lang="en-US" sz="1800" dirty="0" err="1">
                <a:latin typeface="Times New Roman" panose="02020603050405020304" pitchFamily="18" charset="0"/>
                <a:cs typeface="Times New Roman" panose="02020603050405020304" pitchFamily="18" charset="0"/>
              </a:rPr>
              <a:t>dir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ltr</a:t>
            </a:r>
            <a:r>
              <a:rPr lang="en-US" sz="1800" dirty="0">
                <a:latin typeface="Times New Roman" panose="02020603050405020304" pitchFamily="18" charset="0"/>
                <a:cs typeface="Times New Roman" panose="02020603050405020304" pitchFamily="18" charset="0"/>
              </a:rPr>
              <a:t>”&gt; Hello!&lt;/</a:t>
            </a:r>
            <a:r>
              <a:rPr lang="en-US" sz="1800" dirty="0" err="1">
                <a:latin typeface="Times New Roman" panose="02020603050405020304" pitchFamily="18" charset="0"/>
                <a:cs typeface="Times New Roman" panose="02020603050405020304" pitchFamily="18" charset="0"/>
              </a:rPr>
              <a:t>dir</a:t>
            </a:r>
            <a:r>
              <a:rPr lang="en-US" sz="1800" dirty="0">
                <a:latin typeface="Times New Roman" panose="02020603050405020304" pitchFamily="18" charset="0"/>
                <a:cs typeface="Times New Roman" panose="02020603050405020304" pitchFamily="18" charset="0"/>
              </a:rPr>
              <a:t>&gt;</a:t>
            </a:r>
          </a:p>
          <a:p>
            <a:pPr marL="0" indent="0">
              <a:lnSpc>
                <a:spcPct val="150000"/>
              </a:lnSpc>
              <a:buNone/>
            </a:pPr>
            <a:r>
              <a:rPr lang="en-US" sz="1800" dirty="0">
                <a:latin typeface="Times New Roman" panose="02020603050405020304" pitchFamily="18" charset="0"/>
                <a:cs typeface="Times New Roman" panose="02020603050405020304" pitchFamily="18" charset="0"/>
              </a:rPr>
              <a:t>&lt;/body&gt;</a:t>
            </a:r>
          </a:p>
          <a:p>
            <a:endParaRPr lang="en-US" dirty="0"/>
          </a:p>
        </p:txBody>
      </p:sp>
      <p:sp>
        <p:nvSpPr>
          <p:cNvPr id="3" name="Title 2">
            <a:extLst>
              <a:ext uri="{FF2B5EF4-FFF2-40B4-BE49-F238E27FC236}">
                <a16:creationId xmlns:a16="http://schemas.microsoft.com/office/drawing/2014/main" id="{85169612-A72D-4DE6-A943-0D4D61FDE29D}"/>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DOM Standard Attributes</a:t>
            </a:r>
            <a:endParaRPr lang="en-US" dirty="0"/>
          </a:p>
        </p:txBody>
      </p:sp>
      <p:sp>
        <p:nvSpPr>
          <p:cNvPr id="4" name="Content Placeholder 1">
            <a:extLst>
              <a:ext uri="{FF2B5EF4-FFF2-40B4-BE49-F238E27FC236}">
                <a16:creationId xmlns:a16="http://schemas.microsoft.com/office/drawing/2014/main" id="{F1A8A157-886D-2CC2-0E65-2AD2CF1CDA41}"/>
              </a:ext>
            </a:extLst>
          </p:cNvPr>
          <p:cNvSpPr txBox="1">
            <a:spLocks/>
          </p:cNvSpPr>
          <p:nvPr/>
        </p:nvSpPr>
        <p:spPr>
          <a:xfrm>
            <a:off x="6205524" y="1253330"/>
            <a:ext cx="5895109" cy="5410705"/>
          </a:xfrm>
          <a:prstGeom prst="rect">
            <a:avLst/>
          </a:prstGeom>
          <a:ln>
            <a:solidFill>
              <a:schemeClr val="accent1">
                <a:lumMod val="7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err="1"/>
              <a:t>Eg</a:t>
            </a:r>
            <a:r>
              <a:rPr lang="en-US" sz="1900" b="1" dirty="0"/>
              <a:t>: (In DOM)</a:t>
            </a:r>
          </a:p>
          <a:p>
            <a:pPr marL="0" indent="0">
              <a:buFont typeface="Arial" panose="020B0604020202020204" pitchFamily="34" charset="0"/>
              <a:buNone/>
            </a:pPr>
            <a:r>
              <a:rPr lang="en-US" sz="1900" dirty="0"/>
              <a:t>&lt;body&gt;</a:t>
            </a:r>
          </a:p>
          <a:p>
            <a:pPr marL="0" indent="0">
              <a:buFont typeface="Arial" panose="020B0604020202020204" pitchFamily="34" charset="0"/>
              <a:buNone/>
            </a:pPr>
            <a:r>
              <a:rPr lang="en-US" sz="1900" dirty="0"/>
              <a:t>&lt;script type=”text/</a:t>
            </a:r>
            <a:r>
              <a:rPr lang="en-US" sz="1900" dirty="0" err="1"/>
              <a:t>javascript</a:t>
            </a:r>
            <a:r>
              <a:rPr lang="en-US" sz="1900" dirty="0"/>
              <a:t>”&gt;</a:t>
            </a:r>
          </a:p>
          <a:p>
            <a:pPr marL="0" indent="0">
              <a:buFont typeface="Arial" panose="020B0604020202020204" pitchFamily="34" charset="0"/>
              <a:buNone/>
            </a:pPr>
            <a:r>
              <a:rPr lang="en-US" sz="1900" dirty="0"/>
              <a:t> 	 var div=</a:t>
            </a:r>
            <a:r>
              <a:rPr lang="en-US" sz="1900" dirty="0" err="1"/>
              <a:t>document.createElement</a:t>
            </a:r>
            <a:r>
              <a:rPr lang="en-US" sz="1900" dirty="0"/>
              <a:t>(“div”);</a:t>
            </a:r>
          </a:p>
          <a:p>
            <a:pPr marL="0" indent="0">
              <a:buFont typeface="Arial" panose="020B0604020202020204" pitchFamily="34" charset="0"/>
              <a:buNone/>
            </a:pPr>
            <a:r>
              <a:rPr lang="en-US" sz="1900" dirty="0"/>
              <a:t>  	div.id= “</a:t>
            </a:r>
            <a:r>
              <a:rPr lang="en-US" sz="1900" dirty="0" err="1"/>
              <a:t>mydiv</a:t>
            </a:r>
            <a:r>
              <a:rPr lang="en-US" sz="1900" dirty="0"/>
              <a:t>”;</a:t>
            </a:r>
          </a:p>
          <a:p>
            <a:pPr marL="0" indent="0">
              <a:buFont typeface="Arial" panose="020B0604020202020204" pitchFamily="34" charset="0"/>
              <a:buNone/>
            </a:pPr>
            <a:r>
              <a:rPr lang="en-US" sz="1900" dirty="0"/>
              <a:t>  	</a:t>
            </a:r>
            <a:r>
              <a:rPr lang="en-US" sz="1900" dirty="0" err="1"/>
              <a:t>div.classname</a:t>
            </a:r>
            <a:r>
              <a:rPr lang="en-US" sz="1900" dirty="0"/>
              <a:t>= “bd”;</a:t>
            </a:r>
          </a:p>
          <a:p>
            <a:pPr marL="0" indent="0">
              <a:buFont typeface="Arial" panose="020B0604020202020204" pitchFamily="34" charset="0"/>
              <a:buNone/>
            </a:pPr>
            <a:r>
              <a:rPr lang="en-US" sz="1900" dirty="0"/>
              <a:t>  	</a:t>
            </a:r>
            <a:r>
              <a:rPr lang="en-US" sz="1900" dirty="0" err="1"/>
              <a:t>div.title</a:t>
            </a:r>
            <a:r>
              <a:rPr lang="en-US" sz="1900" dirty="0"/>
              <a:t>=”Body Text”;</a:t>
            </a:r>
          </a:p>
          <a:p>
            <a:pPr marL="0" indent="0">
              <a:buFont typeface="Arial" panose="020B0604020202020204" pitchFamily="34" charset="0"/>
              <a:buNone/>
            </a:pPr>
            <a:r>
              <a:rPr lang="en-US" sz="1900" dirty="0"/>
              <a:t>  	</a:t>
            </a:r>
            <a:r>
              <a:rPr lang="en-US" sz="1900" dirty="0" err="1"/>
              <a:t>div.lang</a:t>
            </a:r>
            <a:r>
              <a:rPr lang="en-US" sz="1900" dirty="0"/>
              <a:t>=”</a:t>
            </a:r>
            <a:r>
              <a:rPr lang="en-US" sz="1900" dirty="0" err="1"/>
              <a:t>en</a:t>
            </a:r>
            <a:r>
              <a:rPr lang="en-US" sz="1900" dirty="0"/>
              <a:t>”;</a:t>
            </a:r>
          </a:p>
          <a:p>
            <a:pPr marL="0" indent="0">
              <a:buFont typeface="Arial" panose="020B0604020202020204" pitchFamily="34" charset="0"/>
              <a:buNone/>
            </a:pPr>
            <a:r>
              <a:rPr lang="en-US" sz="1900" dirty="0"/>
              <a:t> 	</a:t>
            </a:r>
            <a:r>
              <a:rPr lang="en-US" sz="1900" dirty="0" err="1"/>
              <a:t>div.dir</a:t>
            </a:r>
            <a:r>
              <a:rPr lang="en-US" sz="1900" dirty="0"/>
              <a:t>=”</a:t>
            </a:r>
            <a:r>
              <a:rPr lang="en-US" sz="1900" dirty="0" err="1"/>
              <a:t>ltr</a:t>
            </a:r>
            <a:r>
              <a:rPr lang="en-US" sz="1900" dirty="0"/>
              <a:t>”;</a:t>
            </a:r>
          </a:p>
          <a:p>
            <a:pPr marL="0" indent="0">
              <a:buFont typeface="Arial" panose="020B0604020202020204" pitchFamily="34" charset="0"/>
              <a:buNone/>
            </a:pPr>
            <a:r>
              <a:rPr lang="en-US" sz="1900" dirty="0"/>
              <a:t>           </a:t>
            </a:r>
            <a:r>
              <a:rPr lang="en-US" sz="1900" dirty="0" err="1"/>
              <a:t>div.appendChild</a:t>
            </a:r>
            <a:r>
              <a:rPr lang="en-US" sz="1900" dirty="0"/>
              <a:t>(</a:t>
            </a:r>
            <a:r>
              <a:rPr lang="en-US" sz="1900" dirty="0" err="1"/>
              <a:t>document.createTextNode</a:t>
            </a:r>
            <a:r>
              <a:rPr lang="en-US" sz="1900" dirty="0"/>
              <a:t>(“Hello!”));</a:t>
            </a:r>
          </a:p>
          <a:p>
            <a:pPr marL="0" indent="0">
              <a:buFont typeface="Arial" panose="020B0604020202020204" pitchFamily="34" charset="0"/>
              <a:buNone/>
            </a:pPr>
            <a:r>
              <a:rPr lang="en-US" sz="1900" dirty="0"/>
              <a:t>           </a:t>
            </a:r>
            <a:r>
              <a:rPr lang="en-US" sz="1900" dirty="0" err="1"/>
              <a:t>document.body.appendChild</a:t>
            </a:r>
            <a:r>
              <a:rPr lang="en-US" sz="1900" dirty="0"/>
              <a:t>(div);</a:t>
            </a:r>
          </a:p>
          <a:p>
            <a:pPr marL="0" indent="0">
              <a:buFont typeface="Arial" panose="020B0604020202020204" pitchFamily="34" charset="0"/>
              <a:buNone/>
            </a:pPr>
            <a:r>
              <a:rPr lang="en-US" sz="1900" dirty="0"/>
              <a:t>&lt;/script&gt;</a:t>
            </a:r>
          </a:p>
          <a:p>
            <a:pPr marL="0" indent="0">
              <a:buFont typeface="Arial" panose="020B0604020202020204" pitchFamily="34" charset="0"/>
              <a:buNone/>
            </a:pPr>
            <a:r>
              <a:rPr lang="en-US" sz="1900" dirty="0"/>
              <a:t>&lt;/body&gt;</a:t>
            </a:r>
          </a:p>
          <a:p>
            <a:endParaRPr lang="en-US" dirty="0"/>
          </a:p>
        </p:txBody>
      </p:sp>
    </p:spTree>
    <p:extLst>
      <p:ext uri="{BB962C8B-B14F-4D97-AF65-F5344CB8AC3E}">
        <p14:creationId xmlns:p14="http://schemas.microsoft.com/office/powerpoint/2010/main" val="33716880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DD9CD-6C23-473A-93DF-FCDA1734A2D7}"/>
              </a:ext>
            </a:extLst>
          </p:cNvPr>
          <p:cNvSpPr>
            <a:spLocks noGrp="1"/>
          </p:cNvSpPr>
          <p:nvPr>
            <p:ph idx="1"/>
          </p:nvPr>
        </p:nvSpPr>
        <p:spPr>
          <a:xfrm>
            <a:off x="838200" y="1313006"/>
            <a:ext cx="10515600" cy="4860925"/>
          </a:xfrm>
        </p:spPr>
        <p:txBody>
          <a:bodyPr/>
          <a:lstStyle/>
          <a:p>
            <a:pPr marL="0" indent="0">
              <a:buNone/>
            </a:pPr>
            <a:r>
              <a:rPr lang="en-US" b="1" dirty="0" err="1">
                <a:latin typeface="Times New Roman" panose="02020603050405020304" pitchFamily="18" charset="0"/>
                <a:cs typeface="Times New Roman" panose="02020603050405020304" pitchFamily="18" charset="0"/>
              </a:rPr>
              <a:t>Eg</a:t>
            </a:r>
            <a:r>
              <a:rPr lang="en-US" b="1" dirty="0">
                <a:latin typeface="Times New Roman" panose="02020603050405020304" pitchFamily="18" charset="0"/>
                <a:cs typeface="Times New Roman" panose="02020603050405020304" pitchFamily="18" charset="0"/>
              </a:rPr>
              <a:t> : (In HTML)</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&lt;div id=”</a:t>
            </a:r>
            <a:r>
              <a:rPr lang="en-US" dirty="0" err="1">
                <a:latin typeface="Times New Roman" panose="02020603050405020304" pitchFamily="18" charset="0"/>
                <a:cs typeface="Times New Roman" panose="02020603050405020304" pitchFamily="18" charset="0"/>
              </a:rPr>
              <a:t>myDiv</a:t>
            </a:r>
            <a:r>
              <a:rPr lang="en-US" dirty="0">
                <a:latin typeface="Times New Roman" panose="02020603050405020304" pitchFamily="18" charset="0"/>
                <a:cs typeface="Times New Roman" panose="02020603050405020304" pitchFamily="18" charset="0"/>
              </a:rPr>
              <a:t>” class=”bd” title=”Body text” lang=”en” </a:t>
            </a:r>
            <a:r>
              <a:rPr lang="en-US" dirty="0" err="1">
                <a:latin typeface="Times New Roman" panose="02020603050405020304" pitchFamily="18" charset="0"/>
                <a:cs typeface="Times New Roman" panose="02020603050405020304" pitchFamily="18" charset="0"/>
              </a:rPr>
              <a:t>dir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ltr</a:t>
            </a:r>
            <a:r>
              <a:rPr lang="en-US" dirty="0">
                <a:latin typeface="Times New Roman" panose="02020603050405020304" pitchFamily="18" charset="0"/>
                <a:cs typeface="Times New Roman" panose="02020603050405020304" pitchFamily="18" charset="0"/>
              </a:rPr>
              <a:t>”&gt;&lt;/div&gt;</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of the information specified by this element may be retrieved using the following JavaScript code:</a:t>
            </a:r>
          </a:p>
          <a:p>
            <a:pPr marL="457200" lvl="1" indent="0">
              <a:buNone/>
            </a:pPr>
            <a:r>
              <a:rPr lang="en-US" sz="2000" dirty="0">
                <a:latin typeface="Times New Roman" panose="02020603050405020304" pitchFamily="18" charset="0"/>
                <a:cs typeface="Times New Roman" panose="02020603050405020304" pitchFamily="18" charset="0"/>
              </a:rPr>
              <a:t>	var div = document.getElementById(“</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	alert(div.id); 		//”</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div.className</a:t>
            </a:r>
            <a:r>
              <a:rPr lang="en-US" sz="2000" dirty="0">
                <a:latin typeface="Times New Roman" panose="02020603050405020304" pitchFamily="18" charset="0"/>
                <a:cs typeface="Times New Roman" panose="02020603050405020304" pitchFamily="18" charset="0"/>
              </a:rPr>
              <a:t>); 	//”bd”</a:t>
            </a:r>
          </a:p>
          <a:p>
            <a:pPr marL="457200" lvl="1" indent="0">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div.title</a:t>
            </a:r>
            <a:r>
              <a:rPr lang="en-US" sz="2000" dirty="0">
                <a:latin typeface="Times New Roman" panose="02020603050405020304" pitchFamily="18" charset="0"/>
                <a:cs typeface="Times New Roman" panose="02020603050405020304" pitchFamily="18" charset="0"/>
              </a:rPr>
              <a:t>); 		//”Body text”</a:t>
            </a:r>
          </a:p>
          <a:p>
            <a:pPr marL="457200" lvl="1" indent="0">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div.lang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en</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div.dir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ltr</a:t>
            </a:r>
            <a:r>
              <a:rPr lang="en-US" sz="2000" dirty="0">
                <a:latin typeface="Times New Roman" panose="02020603050405020304" pitchFamily="18" charset="0"/>
                <a:cs typeface="Times New Roman" panose="02020603050405020304" pitchFamily="18" charset="0"/>
              </a:rPr>
              <a:t>”</a:t>
            </a:r>
          </a:p>
          <a:p>
            <a:endParaRPr lang="en-US" dirty="0"/>
          </a:p>
        </p:txBody>
      </p:sp>
      <p:sp>
        <p:nvSpPr>
          <p:cNvPr id="3" name="Title 2">
            <a:extLst>
              <a:ext uri="{FF2B5EF4-FFF2-40B4-BE49-F238E27FC236}">
                <a16:creationId xmlns:a16="http://schemas.microsoft.com/office/drawing/2014/main" id="{09E659F1-4BA2-4742-A2E2-E6F32E83A945}"/>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Getting Attribute</a:t>
            </a:r>
            <a:endParaRPr lang="en-US" dirty="0"/>
          </a:p>
        </p:txBody>
      </p:sp>
    </p:spTree>
    <p:extLst>
      <p:ext uri="{BB962C8B-B14F-4D97-AF65-F5344CB8AC3E}">
        <p14:creationId xmlns:p14="http://schemas.microsoft.com/office/powerpoint/2010/main" val="17896327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01BCDD-8E0E-4B7B-B77F-CF04F907D4C9}"/>
              </a:ext>
            </a:extLst>
          </p:cNvPr>
          <p:cNvSpPr>
            <a:spLocks noGrp="1"/>
          </p:cNvSpPr>
          <p:nvPr>
            <p:ph idx="1"/>
          </p:nvPr>
        </p:nvSpPr>
        <p:spPr>
          <a:xfrm>
            <a:off x="838200" y="1391879"/>
            <a:ext cx="10515600" cy="5078196"/>
          </a:xfrm>
        </p:spPr>
        <p:txBody>
          <a:bodyPr>
            <a:normAutofit/>
          </a:bodyPr>
          <a:lstStyle/>
          <a:p>
            <a:pPr marL="0" indent="0">
              <a:lnSpc>
                <a:spcPct val="120000"/>
              </a:lnSpc>
              <a:buNone/>
            </a:pPr>
            <a:r>
              <a:rPr lang="en-US" sz="2000" dirty="0">
                <a:latin typeface="Times New Roman" panose="02020603050405020304" pitchFamily="18" charset="0"/>
                <a:cs typeface="Times New Roman" panose="02020603050405020304" pitchFamily="18" charset="0"/>
              </a:rPr>
              <a:t>	var div =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 	</a:t>
            </a:r>
          </a:p>
          <a:p>
            <a:pPr marL="0" indent="0">
              <a:lnSpc>
                <a:spcPct val="12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a:t>
            </a:r>
            <a:r>
              <a:rPr lang="en-US" sz="2000" b="1" dirty="0" err="1">
                <a:latin typeface="Times New Roman" panose="02020603050405020304" pitchFamily="18" charset="0"/>
                <a:cs typeface="Times New Roman" panose="02020603050405020304" pitchFamily="18" charset="0"/>
              </a:rPr>
              <a:t>getAttribute</a:t>
            </a:r>
            <a:r>
              <a:rPr lang="en-US" sz="2000" dirty="0">
                <a:latin typeface="Times New Roman" panose="02020603050405020304" pitchFamily="18" charset="0"/>
                <a:cs typeface="Times New Roman" panose="02020603050405020304" pitchFamily="18" charset="0"/>
              </a:rPr>
              <a:t>(“id”)); 	//”</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 </a:t>
            </a:r>
          </a:p>
          <a:p>
            <a:pPr marL="0" indent="0">
              <a:lnSpc>
                <a:spcPct val="12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div.getAttribute</a:t>
            </a:r>
            <a:r>
              <a:rPr lang="en-US" sz="2000" dirty="0">
                <a:latin typeface="Times New Roman" panose="02020603050405020304" pitchFamily="18" charset="0"/>
                <a:cs typeface="Times New Roman" panose="02020603050405020304" pitchFamily="18" charset="0"/>
              </a:rPr>
              <a:t>(“class”)); 	//”bd” 	</a:t>
            </a:r>
          </a:p>
          <a:p>
            <a:pPr marL="0" indent="0">
              <a:lnSpc>
                <a:spcPct val="12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div.getAttribute</a:t>
            </a:r>
            <a:r>
              <a:rPr lang="en-US" sz="2000" dirty="0">
                <a:latin typeface="Times New Roman" panose="02020603050405020304" pitchFamily="18" charset="0"/>
                <a:cs typeface="Times New Roman" panose="02020603050405020304" pitchFamily="18" charset="0"/>
              </a:rPr>
              <a:t>(“title”));	//”Body text” </a:t>
            </a:r>
          </a:p>
          <a:p>
            <a:pPr marL="0" indent="0">
              <a:lnSpc>
                <a:spcPct val="12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div.getAttribute</a:t>
            </a:r>
            <a:r>
              <a:rPr lang="en-US" sz="2000" dirty="0">
                <a:latin typeface="Times New Roman" panose="02020603050405020304" pitchFamily="18" charset="0"/>
                <a:cs typeface="Times New Roman" panose="02020603050405020304" pitchFamily="18" charset="0"/>
              </a:rPr>
              <a:t>(“lang”)); 	//”en” 	</a:t>
            </a:r>
          </a:p>
          <a:p>
            <a:pPr marL="0" indent="0">
              <a:lnSpc>
                <a:spcPct val="12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div.getAttribute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dir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ltr</a:t>
            </a:r>
            <a:r>
              <a:rPr lang="en-US" sz="2000" dirty="0">
                <a:latin typeface="Times New Roman" panose="02020603050405020304" pitchFamily="18" charset="0"/>
                <a:cs typeface="Times New Roman" panose="02020603050405020304" pitchFamily="18" charset="0"/>
              </a:rPr>
              <a:t>”</a:t>
            </a:r>
          </a:p>
          <a:p>
            <a:pPr marL="0" indent="0">
              <a:lnSpc>
                <a:spcPct val="120000"/>
              </a:lnSpc>
              <a:buNone/>
            </a:pPr>
            <a:r>
              <a:rPr lang="en-US" sz="2000" dirty="0">
                <a:latin typeface="Times New Roman" panose="02020603050405020304" pitchFamily="18" charset="0"/>
                <a:cs typeface="Times New Roman" panose="02020603050405020304" pitchFamily="18" charset="0"/>
              </a:rPr>
              <a:t>	&lt;div id=”</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my_special_attribute</a:t>
            </a:r>
            <a:r>
              <a:rPr lang="en-US" sz="2000" dirty="0">
                <a:latin typeface="Times New Roman" panose="02020603050405020304" pitchFamily="18" charset="0"/>
                <a:cs typeface="Times New Roman" panose="02020603050405020304" pitchFamily="18" charset="0"/>
              </a:rPr>
              <a:t>=”hello!”&gt;&lt;/div&gt;</a:t>
            </a:r>
          </a:p>
          <a:p>
            <a:pPr marL="0" indent="0">
              <a:lnSpc>
                <a:spcPct val="120000"/>
              </a:lnSpc>
              <a:buNone/>
            </a:pPr>
            <a:r>
              <a:rPr lang="en-US" sz="2000" dirty="0">
                <a:latin typeface="Times New Roman" panose="02020603050405020304" pitchFamily="18" charset="0"/>
                <a:cs typeface="Times New Roman" panose="02020603050405020304" pitchFamily="18" charset="0"/>
              </a:rPr>
              <a:t>		var value = </a:t>
            </a:r>
            <a:r>
              <a:rPr lang="en-US" sz="2000" dirty="0" err="1">
                <a:latin typeface="Times New Roman" panose="02020603050405020304" pitchFamily="18" charset="0"/>
                <a:cs typeface="Times New Roman" panose="02020603050405020304" pitchFamily="18" charset="0"/>
              </a:rPr>
              <a:t>div.getAttribute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my_special_attribute</a:t>
            </a:r>
            <a:r>
              <a:rPr lang="en-US" sz="2000" dirty="0">
                <a:latin typeface="Times New Roman" panose="02020603050405020304" pitchFamily="18" charset="0"/>
                <a:cs typeface="Times New Roman" panose="02020603050405020304" pitchFamily="18" charset="0"/>
              </a:rPr>
              <a:t>”);</a:t>
            </a:r>
          </a:p>
          <a:p>
            <a:pPr marL="0" indent="0">
              <a:lnSpc>
                <a:spcPct val="120000"/>
              </a:lnSpc>
              <a:buNone/>
            </a:pPr>
            <a:r>
              <a:rPr lang="en-US" sz="2000" dirty="0">
                <a:latin typeface="Times New Roman" panose="02020603050405020304" pitchFamily="18" charset="0"/>
                <a:cs typeface="Times New Roman" panose="02020603050405020304" pitchFamily="18" charset="0"/>
              </a:rPr>
              <a:t>  		alert(value);			//hello!</a:t>
            </a:r>
          </a:p>
          <a:p>
            <a:endParaRPr lang="en-US" dirty="0"/>
          </a:p>
        </p:txBody>
      </p:sp>
      <p:sp>
        <p:nvSpPr>
          <p:cNvPr id="3" name="Title 2">
            <a:extLst>
              <a:ext uri="{FF2B5EF4-FFF2-40B4-BE49-F238E27FC236}">
                <a16:creationId xmlns:a16="http://schemas.microsoft.com/office/drawing/2014/main" id="{AFFE720F-32D8-41A5-9087-CBC1C581D481}"/>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Getting Attributes (Cont’d)</a:t>
            </a:r>
            <a:endParaRPr lang="en-US" dirty="0"/>
          </a:p>
        </p:txBody>
      </p:sp>
    </p:spTree>
    <p:extLst>
      <p:ext uri="{BB962C8B-B14F-4D97-AF65-F5344CB8AC3E}">
        <p14:creationId xmlns:p14="http://schemas.microsoft.com/office/powerpoint/2010/main" val="18008955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03D58-0419-440B-9BA3-468C0C25F9FE}"/>
              </a:ext>
            </a:extLst>
          </p:cNvPr>
          <p:cNvSpPr>
            <a:spLocks noGrp="1"/>
          </p:cNvSpPr>
          <p:nvPr>
            <p:ph idx="1"/>
          </p:nvPr>
        </p:nvSpPr>
        <p:spPr>
          <a:xfrm>
            <a:off x="947724" y="1409990"/>
            <a:ext cx="10515600" cy="4351338"/>
          </a:xfrm>
        </p:spPr>
        <p:txBody>
          <a:bodyPr/>
          <a:lstStyle/>
          <a:p>
            <a:r>
              <a:rPr lang="en-US" sz="2000" dirty="0">
                <a:latin typeface="Times New Roman" panose="02020603050405020304" pitchFamily="18" charset="0"/>
                <a:cs typeface="Times New Roman" panose="02020603050405020304" pitchFamily="18" charset="0"/>
              </a:rPr>
              <a:t>To change each of the attributes by assigning new values to the properties:</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div.</a:t>
            </a:r>
            <a:r>
              <a:rPr lang="en-US" sz="2000" b="1" dirty="0">
                <a:latin typeface="Times New Roman" panose="02020603050405020304" pitchFamily="18" charset="0"/>
                <a:cs typeface="Times New Roman" panose="02020603050405020304" pitchFamily="18" charset="0"/>
              </a:rPr>
              <a:t>id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someOtherId</a:t>
            </a:r>
            <a:r>
              <a:rPr lang="en-US" sz="2000" dirty="0">
                <a:latin typeface="Times New Roman" panose="02020603050405020304" pitchFamily="18" charset="0"/>
                <a:cs typeface="Times New Roman" panose="02020603050405020304" pitchFamily="18" charset="0"/>
              </a:rPr>
              <a:t>”;</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div.</a:t>
            </a:r>
            <a:r>
              <a:rPr lang="en-US" sz="2000" b="1" dirty="0" err="1">
                <a:latin typeface="Times New Roman" panose="02020603050405020304" pitchFamily="18" charset="0"/>
                <a:cs typeface="Times New Roman" panose="02020603050405020304" pitchFamily="18" charset="0"/>
              </a:rPr>
              <a:t>className</a:t>
            </a:r>
            <a:r>
              <a:rPr lang="en-US" sz="2000" dirty="0">
                <a:latin typeface="Times New Roman" panose="02020603050405020304" pitchFamily="18" charset="0"/>
                <a:cs typeface="Times New Roman" panose="02020603050405020304" pitchFamily="18" charset="0"/>
              </a:rPr>
              <a:t> = “ft”;</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div.</a:t>
            </a:r>
            <a:r>
              <a:rPr lang="en-US" sz="2000" b="1" dirty="0" err="1">
                <a:latin typeface="Times New Roman" panose="02020603050405020304" pitchFamily="18" charset="0"/>
                <a:cs typeface="Times New Roman" panose="02020603050405020304" pitchFamily="18" charset="0"/>
              </a:rPr>
              <a:t>title</a:t>
            </a:r>
            <a:r>
              <a:rPr lang="en-US" sz="2000" dirty="0">
                <a:latin typeface="Times New Roman" panose="02020603050405020304" pitchFamily="18" charset="0"/>
                <a:cs typeface="Times New Roman" panose="02020603050405020304" pitchFamily="18" charset="0"/>
              </a:rPr>
              <a:t> = “Some other text”;</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div.</a:t>
            </a:r>
            <a:r>
              <a:rPr lang="en-US" sz="2000" b="1" dirty="0" err="1">
                <a:latin typeface="Times New Roman" panose="02020603050405020304" pitchFamily="18" charset="0"/>
                <a:cs typeface="Times New Roman" panose="02020603050405020304" pitchFamily="18" charset="0"/>
              </a:rPr>
              <a:t>lang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fr</a:t>
            </a:r>
            <a:r>
              <a:rPr lang="en-US" sz="2000" dirty="0">
                <a:latin typeface="Times New Roman" panose="02020603050405020304" pitchFamily="18" charset="0"/>
                <a:cs typeface="Times New Roman" panose="02020603050405020304" pitchFamily="18" charset="0"/>
              </a:rPr>
              <a:t>”;</a:t>
            </a:r>
          </a:p>
          <a:p>
            <a:pPr marL="457200" lvl="1" indent="0">
              <a:lnSpc>
                <a:spcPct val="15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div.</a:t>
            </a:r>
            <a:r>
              <a:rPr lang="en-US" sz="2000" b="1" dirty="0" err="1">
                <a:latin typeface="Times New Roman" panose="02020603050405020304" pitchFamily="18" charset="0"/>
                <a:cs typeface="Times New Roman" panose="02020603050405020304" pitchFamily="18" charset="0"/>
              </a:rPr>
              <a:t>dir</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rtl</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D4BE20D2-A5BE-4381-B431-38F522D2152A}"/>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Changing Attribute Value</a:t>
            </a:r>
            <a:endParaRPr lang="en-US" dirty="0"/>
          </a:p>
        </p:txBody>
      </p:sp>
    </p:spTree>
    <p:extLst>
      <p:ext uri="{BB962C8B-B14F-4D97-AF65-F5344CB8AC3E}">
        <p14:creationId xmlns:p14="http://schemas.microsoft.com/office/powerpoint/2010/main" val="4056639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20462" y="1302327"/>
            <a:ext cx="9453093" cy="5250873"/>
          </a:xfrm>
        </p:spPr>
        <p:txBody>
          <a:bodyPr>
            <a:normAutofit/>
          </a:bodyPr>
          <a:lstStyle/>
          <a:p>
            <a:pPr marL="342900" indent="-342900">
              <a:lnSpc>
                <a:spcPct val="100000"/>
              </a:lnSpc>
              <a:spcBef>
                <a:spcPct val="20000"/>
              </a:spcBef>
              <a:buFont typeface="Arial" panose="020B0604020202020204" pitchFamily="34" charset="0"/>
              <a:buChar char="•"/>
            </a:pPr>
            <a:r>
              <a:rPr lang="en-US" b="1" dirty="0">
                <a:solidFill>
                  <a:prstClr val="black"/>
                </a:solidFill>
              </a:rPr>
              <a:t>Zero or more characters written inside quotes, use single or double quotes:</a:t>
            </a:r>
          </a:p>
          <a:p>
            <a:pPr marL="800100" lvl="1" indent="-342900">
              <a:lnSpc>
                <a:spcPct val="100000"/>
              </a:lnSpc>
              <a:spcBef>
                <a:spcPct val="20000"/>
              </a:spcBef>
            </a:pPr>
            <a:r>
              <a:rPr lang="en-US" sz="2200" dirty="0">
                <a:solidFill>
                  <a:prstClr val="black"/>
                </a:solidFill>
              </a:rPr>
              <a:t>	</a:t>
            </a:r>
            <a:r>
              <a:rPr lang="en-US" dirty="0" err="1">
                <a:solidFill>
                  <a:prstClr val="black"/>
                </a:solidFill>
              </a:rPr>
              <a:t>eg</a:t>
            </a:r>
            <a:r>
              <a:rPr lang="en-US" dirty="0">
                <a:solidFill>
                  <a:prstClr val="black"/>
                </a:solidFill>
              </a:rPr>
              <a:t>. </a:t>
            </a:r>
            <a:r>
              <a:rPr lang="en-US" dirty="0" err="1">
                <a:solidFill>
                  <a:prstClr val="black"/>
                </a:solidFill>
                <a:latin typeface="Times New Roman"/>
                <a:cs typeface="+mn-cs"/>
              </a:rPr>
              <a:t>var</a:t>
            </a:r>
            <a:r>
              <a:rPr lang="en-US" dirty="0">
                <a:solidFill>
                  <a:prstClr val="black"/>
                </a:solidFill>
                <a:latin typeface="Times New Roman"/>
                <a:cs typeface="+mn-cs"/>
              </a:rPr>
              <a:t> </a:t>
            </a:r>
            <a:r>
              <a:rPr lang="en-US" dirty="0" err="1">
                <a:solidFill>
                  <a:prstClr val="black"/>
                </a:solidFill>
                <a:latin typeface="Times New Roman"/>
                <a:cs typeface="+mn-cs"/>
              </a:rPr>
              <a:t>lastName</a:t>
            </a:r>
            <a:r>
              <a:rPr lang="en-US" dirty="0">
                <a:solidFill>
                  <a:prstClr val="black"/>
                </a:solidFill>
                <a:latin typeface="Times New Roman"/>
                <a:cs typeface="+mn-cs"/>
              </a:rPr>
              <a:t>=“ ”;  </a:t>
            </a:r>
            <a:endParaRPr lang="en-US" b="1" dirty="0">
              <a:solidFill>
                <a:prstClr val="black"/>
              </a:solidFill>
            </a:endParaRPr>
          </a:p>
          <a:p>
            <a:pPr marL="800100" lvl="1" indent="-342900">
              <a:lnSpc>
                <a:spcPct val="100000"/>
              </a:lnSpc>
              <a:spcBef>
                <a:spcPct val="20000"/>
              </a:spcBef>
            </a:pPr>
            <a:r>
              <a:rPr lang="en-US" dirty="0">
                <a:solidFill>
                  <a:prstClr val="black"/>
                </a:solidFill>
              </a:rPr>
              <a:t>	</a:t>
            </a:r>
            <a:r>
              <a:rPr lang="en-US" dirty="0" err="1">
                <a:solidFill>
                  <a:prstClr val="black"/>
                </a:solidFill>
              </a:rPr>
              <a:t>eg</a:t>
            </a:r>
            <a:r>
              <a:rPr lang="en-US" dirty="0">
                <a:solidFill>
                  <a:prstClr val="black"/>
                </a:solidFill>
              </a:rPr>
              <a:t>.  </a:t>
            </a:r>
            <a:r>
              <a:rPr lang="en-US" dirty="0" err="1">
                <a:solidFill>
                  <a:prstClr val="black"/>
                </a:solidFill>
              </a:rPr>
              <a:t>var</a:t>
            </a:r>
            <a:r>
              <a:rPr lang="en-US" dirty="0">
                <a:solidFill>
                  <a:prstClr val="black"/>
                </a:solidFill>
              </a:rPr>
              <a:t> </a:t>
            </a:r>
            <a:r>
              <a:rPr lang="en-US" dirty="0" err="1">
                <a:solidFill>
                  <a:prstClr val="black"/>
                </a:solidFill>
              </a:rPr>
              <a:t>lang</a:t>
            </a:r>
            <a:r>
              <a:rPr lang="en-US" dirty="0">
                <a:solidFill>
                  <a:prstClr val="black"/>
                </a:solidFill>
              </a:rPr>
              <a:t> = “Java”; </a:t>
            </a:r>
          </a:p>
          <a:p>
            <a:pPr marL="800100" lvl="1" indent="-342900">
              <a:lnSpc>
                <a:spcPct val="100000"/>
              </a:lnSpc>
              <a:spcBef>
                <a:spcPct val="20000"/>
              </a:spcBef>
            </a:pPr>
            <a:r>
              <a:rPr lang="en-US" dirty="0">
                <a:solidFill>
                  <a:prstClr val="black"/>
                </a:solidFill>
              </a:rPr>
              <a:t>	lang = lang + “Script”; 		// “JavaScript”</a:t>
            </a:r>
          </a:p>
          <a:p>
            <a:pPr marL="346075" lvl="1" indent="-346075">
              <a:lnSpc>
                <a:spcPct val="100000"/>
              </a:lnSpc>
              <a:spcBef>
                <a:spcPct val="20000"/>
              </a:spcBef>
              <a:buFont typeface="Arial" panose="020B0604020202020204" pitchFamily="34" charset="0"/>
              <a:buChar char="•"/>
            </a:pPr>
            <a:r>
              <a:rPr lang="en-US" b="1" dirty="0">
                <a:solidFill>
                  <a:prstClr val="black"/>
                </a:solidFill>
              </a:rPr>
              <a:t>Converting to a string</a:t>
            </a:r>
          </a:p>
          <a:p>
            <a:pPr marL="1149350" lvl="1" indent="-346075">
              <a:lnSpc>
                <a:spcPct val="100000"/>
              </a:lnSpc>
              <a:spcBef>
                <a:spcPct val="20000"/>
              </a:spcBef>
              <a:buFont typeface="+mj-lt"/>
              <a:buAutoNum type="arabicPeriod"/>
              <a:tabLst>
                <a:tab pos="1149350" algn="l"/>
              </a:tabLst>
            </a:pPr>
            <a:r>
              <a:rPr lang="en-US" dirty="0">
                <a:solidFill>
                  <a:prstClr val="black"/>
                </a:solidFill>
              </a:rPr>
              <a:t>ToString()   			// no argument</a:t>
            </a:r>
          </a:p>
          <a:p>
            <a:pPr marL="1149350" lvl="1" indent="-346075">
              <a:lnSpc>
                <a:spcPct val="100000"/>
              </a:lnSpc>
              <a:spcBef>
                <a:spcPct val="20000"/>
              </a:spcBef>
              <a:buFont typeface="+mj-lt"/>
              <a:buAutoNum type="arabicPeriod"/>
              <a:tabLst>
                <a:tab pos="1149350" algn="l"/>
              </a:tabLst>
            </a:pPr>
            <a:r>
              <a:rPr lang="en-US" dirty="0">
                <a:solidFill>
                  <a:prstClr val="black"/>
                </a:solidFill>
              </a:rPr>
              <a:t>string()</a:t>
            </a:r>
          </a:p>
          <a:p>
            <a:pPr lvl="1">
              <a:lnSpc>
                <a:spcPct val="100000"/>
              </a:lnSpc>
              <a:spcBef>
                <a:spcPct val="20000"/>
              </a:spcBef>
            </a:pPr>
            <a:r>
              <a:rPr lang="en-US" sz="2200" dirty="0">
                <a:solidFill>
                  <a:prstClr val="black"/>
                </a:solidFill>
              </a:rPr>
              <a:t>	</a:t>
            </a:r>
            <a:r>
              <a:rPr lang="en-US" dirty="0" err="1">
                <a:solidFill>
                  <a:prstClr val="black"/>
                </a:solidFill>
              </a:rPr>
              <a:t>eg</a:t>
            </a:r>
            <a:r>
              <a:rPr lang="en-US" dirty="0">
                <a:solidFill>
                  <a:prstClr val="black"/>
                </a:solidFill>
              </a:rPr>
              <a:t>.  </a:t>
            </a:r>
            <a:r>
              <a:rPr lang="en-US" dirty="0" err="1">
                <a:solidFill>
                  <a:prstClr val="black"/>
                </a:solidFill>
              </a:rPr>
              <a:t>var</a:t>
            </a:r>
            <a:r>
              <a:rPr lang="en-US" dirty="0">
                <a:solidFill>
                  <a:prstClr val="black"/>
                </a:solidFill>
              </a:rPr>
              <a:t> age = 11; </a:t>
            </a:r>
          </a:p>
          <a:p>
            <a:pPr lvl="1">
              <a:lnSpc>
                <a:spcPct val="100000"/>
              </a:lnSpc>
              <a:spcBef>
                <a:spcPct val="20000"/>
              </a:spcBef>
            </a:pPr>
            <a:r>
              <a:rPr lang="en-US" dirty="0">
                <a:solidFill>
                  <a:prstClr val="black"/>
                </a:solidFill>
              </a:rPr>
              <a:t>	      var </a:t>
            </a:r>
            <a:r>
              <a:rPr lang="en-US" dirty="0" err="1">
                <a:solidFill>
                  <a:prstClr val="black"/>
                </a:solidFill>
              </a:rPr>
              <a:t>ageAsString</a:t>
            </a:r>
            <a:r>
              <a:rPr lang="en-US" dirty="0">
                <a:solidFill>
                  <a:prstClr val="black"/>
                </a:solidFill>
              </a:rPr>
              <a:t> = </a:t>
            </a:r>
            <a:r>
              <a:rPr lang="en-US" dirty="0" err="1">
                <a:solidFill>
                  <a:prstClr val="black"/>
                </a:solidFill>
              </a:rPr>
              <a:t>age.toString</a:t>
            </a:r>
            <a:r>
              <a:rPr lang="en-US" dirty="0">
                <a:solidFill>
                  <a:prstClr val="black"/>
                </a:solidFill>
              </a:rPr>
              <a:t>();      //the string “11” </a:t>
            </a:r>
          </a:p>
          <a:p>
            <a:pPr lvl="1">
              <a:lnSpc>
                <a:spcPct val="100000"/>
              </a:lnSpc>
              <a:spcBef>
                <a:spcPct val="20000"/>
              </a:spcBef>
            </a:pPr>
            <a:r>
              <a:rPr lang="en-US" dirty="0">
                <a:solidFill>
                  <a:prstClr val="black"/>
                </a:solidFill>
              </a:rPr>
              <a:t>	</a:t>
            </a:r>
            <a:r>
              <a:rPr lang="en-US" dirty="0" err="1">
                <a:solidFill>
                  <a:prstClr val="black"/>
                </a:solidFill>
              </a:rPr>
              <a:t>eg</a:t>
            </a:r>
            <a:r>
              <a:rPr lang="en-US" dirty="0">
                <a:solidFill>
                  <a:prstClr val="black"/>
                </a:solidFill>
              </a:rPr>
              <a:t>.  </a:t>
            </a:r>
            <a:r>
              <a:rPr lang="nb-NO" dirty="0">
                <a:solidFill>
                  <a:prstClr val="black"/>
                </a:solidFill>
              </a:rPr>
              <a:t>var value1 = 10; </a:t>
            </a:r>
          </a:p>
          <a:p>
            <a:pPr lvl="1">
              <a:lnSpc>
                <a:spcPct val="100000"/>
              </a:lnSpc>
              <a:spcBef>
                <a:spcPct val="20000"/>
              </a:spcBef>
            </a:pPr>
            <a:r>
              <a:rPr lang="en-US" dirty="0">
                <a:solidFill>
                  <a:prstClr val="black"/>
                </a:solidFill>
              </a:rPr>
              <a:t>	       var </a:t>
            </a:r>
            <a:r>
              <a:rPr lang="en-US" dirty="0" err="1">
                <a:solidFill>
                  <a:prstClr val="black"/>
                </a:solidFill>
              </a:rPr>
              <a:t>Strr</a:t>
            </a:r>
            <a:r>
              <a:rPr lang="en-US" dirty="0">
                <a:solidFill>
                  <a:prstClr val="black"/>
                </a:solidFill>
              </a:rPr>
              <a:t> = </a:t>
            </a:r>
            <a:r>
              <a:rPr lang="nb-NO" dirty="0">
                <a:solidFill>
                  <a:prstClr val="black"/>
                </a:solidFill>
              </a:rPr>
              <a:t>String(value1);                 //”10” </a:t>
            </a:r>
          </a:p>
          <a:p>
            <a:pPr marL="346075" lvl="1" indent="-346075">
              <a:lnSpc>
                <a:spcPct val="100000"/>
              </a:lnSpc>
              <a:spcBef>
                <a:spcPct val="20000"/>
              </a:spcBef>
              <a:buFont typeface="Arial" panose="020B0604020202020204" pitchFamily="34" charset="0"/>
              <a:buChar char="•"/>
            </a:pPr>
            <a:r>
              <a:rPr lang="en-US" b="1" dirty="0">
                <a:solidFill>
                  <a:prstClr val="black"/>
                </a:solidFill>
              </a:rPr>
              <a:t>Length property</a:t>
            </a:r>
          </a:p>
          <a:p>
            <a:pPr marL="800100" lvl="1" indent="-342900">
              <a:lnSpc>
                <a:spcPct val="100000"/>
              </a:lnSpc>
              <a:spcBef>
                <a:spcPct val="20000"/>
              </a:spcBef>
            </a:pPr>
            <a:r>
              <a:rPr lang="en-US" dirty="0">
                <a:solidFill>
                  <a:prstClr val="black"/>
                </a:solidFill>
              </a:rPr>
              <a:t>	</a:t>
            </a:r>
            <a:r>
              <a:rPr lang="en-US" dirty="0" err="1">
                <a:solidFill>
                  <a:prstClr val="black"/>
                </a:solidFill>
              </a:rPr>
              <a:t>eg</a:t>
            </a:r>
            <a:r>
              <a:rPr lang="en-US" dirty="0">
                <a:solidFill>
                  <a:prstClr val="black"/>
                </a:solidFill>
              </a:rPr>
              <a:t>.  </a:t>
            </a:r>
            <a:r>
              <a:rPr lang="en-US" dirty="0" err="1">
                <a:solidFill>
                  <a:prstClr val="black"/>
                </a:solidFill>
              </a:rPr>
              <a:t>var</a:t>
            </a:r>
            <a:r>
              <a:rPr lang="en-US" dirty="0">
                <a:solidFill>
                  <a:prstClr val="black"/>
                </a:solidFill>
              </a:rPr>
              <a:t> </a:t>
            </a:r>
            <a:r>
              <a:rPr lang="en-US" dirty="0" err="1">
                <a:solidFill>
                  <a:prstClr val="black"/>
                </a:solidFill>
              </a:rPr>
              <a:t>st</a:t>
            </a:r>
            <a:r>
              <a:rPr lang="en-US" dirty="0">
                <a:solidFill>
                  <a:prstClr val="black"/>
                </a:solidFill>
              </a:rPr>
              <a:t>=“computer studies”;</a:t>
            </a:r>
          </a:p>
          <a:p>
            <a:pPr marL="800100" lvl="1" indent="-342900">
              <a:lnSpc>
                <a:spcPct val="100000"/>
              </a:lnSpc>
              <a:spcBef>
                <a:spcPct val="20000"/>
              </a:spcBef>
            </a:pPr>
            <a:r>
              <a:rPr lang="en-US" dirty="0">
                <a:solidFill>
                  <a:prstClr val="black"/>
                </a:solidFill>
              </a:rPr>
              <a:t>	       alert(</a:t>
            </a:r>
            <a:r>
              <a:rPr lang="en-US" dirty="0" err="1">
                <a:solidFill>
                  <a:prstClr val="black"/>
                </a:solidFill>
              </a:rPr>
              <a:t>st.Length</a:t>
            </a:r>
            <a:r>
              <a:rPr lang="en-US" dirty="0">
                <a:solidFill>
                  <a:prstClr val="black"/>
                </a:solidFill>
              </a:rPr>
              <a:t>);  		     //16	</a:t>
            </a:r>
          </a:p>
          <a:p>
            <a:endParaRPr lang="en-US" dirty="0"/>
          </a:p>
        </p:txBody>
      </p:sp>
      <p:sp>
        <p:nvSpPr>
          <p:cNvPr id="3" name="Title 2"/>
          <p:cNvSpPr>
            <a:spLocks noGrp="1"/>
          </p:cNvSpPr>
          <p:nvPr>
            <p:ph type="title"/>
          </p:nvPr>
        </p:nvSpPr>
        <p:spPr/>
        <p:txBody>
          <a:bodyPr/>
          <a:lstStyle/>
          <a:p>
            <a:r>
              <a:rPr lang="en-US" dirty="0"/>
              <a:t>The Nature of Strings </a:t>
            </a:r>
          </a:p>
        </p:txBody>
      </p:sp>
    </p:spTree>
    <p:extLst>
      <p:ext uri="{BB962C8B-B14F-4D97-AF65-F5344CB8AC3E}">
        <p14:creationId xmlns:p14="http://schemas.microsoft.com/office/powerpoint/2010/main" val="33104369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020ACC-ECF2-4ADC-855A-BD19A52649AD}"/>
              </a:ext>
            </a:extLst>
          </p:cNvPr>
          <p:cNvSpPr>
            <a:spLocks noGrp="1"/>
          </p:cNvSpPr>
          <p:nvPr>
            <p:ph idx="1"/>
          </p:nvPr>
        </p:nvSpPr>
        <p:spPr>
          <a:xfrm>
            <a:off x="519112" y="1253330"/>
            <a:ext cx="11153775" cy="5466125"/>
          </a:xfrm>
        </p:spPr>
        <p:txBody>
          <a:bodyPr>
            <a:normAutofit fontScale="62500" lnSpcReduction="20000"/>
          </a:bodyPr>
          <a:lstStyle/>
          <a:p>
            <a:pPr marL="0" indent="0" algn="just">
              <a:lnSpc>
                <a:spcPct val="120000"/>
              </a:lnSpc>
              <a:buNone/>
            </a:pPr>
            <a:r>
              <a:rPr lang="en-US" sz="2900" b="1" dirty="0">
                <a:latin typeface="Times New Roman" panose="02020603050405020304" pitchFamily="18" charset="0"/>
                <a:cs typeface="Times New Roman" panose="02020603050405020304" pitchFamily="18" charset="0"/>
              </a:rPr>
              <a:t>appendChild( )</a:t>
            </a:r>
            <a:r>
              <a:rPr lang="en-US" sz="2900" dirty="0">
                <a:latin typeface="Times New Roman" panose="02020603050405020304" pitchFamily="18" charset="0"/>
                <a:cs typeface="Times New Roman" panose="02020603050405020304" pitchFamily="18" charset="0"/>
              </a:rPr>
              <a:t>               </a:t>
            </a:r>
          </a:p>
          <a:p>
            <a:pPr marL="0" indent="0" algn="just">
              <a:lnSpc>
                <a:spcPct val="120000"/>
              </a:lnSpc>
              <a:buNone/>
            </a:pPr>
            <a:r>
              <a:rPr lang="en-US" sz="2900" dirty="0">
                <a:latin typeface="Times New Roman" panose="02020603050405020304" pitchFamily="18" charset="0"/>
                <a:cs typeface="Times New Roman" panose="02020603050405020304" pitchFamily="18" charset="0"/>
              </a:rPr>
              <a:t> - add an HTML Element ( accept one argument: new node, add  a node to end of </a:t>
            </a:r>
            <a:r>
              <a:rPr lang="en-US" sz="2900" dirty="0" err="1">
                <a:latin typeface="Times New Roman" panose="02020603050405020304" pitchFamily="18" charset="0"/>
                <a:cs typeface="Times New Roman" panose="02020603050405020304" pitchFamily="18" charset="0"/>
              </a:rPr>
              <a:t>childNodes</a:t>
            </a:r>
            <a:r>
              <a:rPr lang="en-US" sz="2900" dirty="0">
                <a:latin typeface="Times New Roman" panose="02020603050405020304" pitchFamily="18" charset="0"/>
                <a:cs typeface="Times New Roman" panose="02020603050405020304" pitchFamily="18" charset="0"/>
              </a:rPr>
              <a:t> list, return new node)</a:t>
            </a:r>
          </a:p>
          <a:p>
            <a:pPr marL="0" indent="0" algn="just">
              <a:lnSpc>
                <a:spcPct val="120000"/>
              </a:lnSpc>
              <a:buNone/>
            </a:pPr>
            <a:r>
              <a:rPr lang="en-US" sz="2900" b="1" dirty="0" err="1">
                <a:latin typeface="Times New Roman" panose="02020603050405020304" pitchFamily="18" charset="0"/>
                <a:cs typeface="Times New Roman" panose="02020603050405020304" pitchFamily="18" charset="0"/>
              </a:rPr>
              <a:t>insertBefore</a:t>
            </a:r>
            <a:r>
              <a:rPr lang="en-US" sz="2900" b="1" dirty="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 </a:t>
            </a:r>
          </a:p>
          <a:p>
            <a:pPr marL="0" indent="0" algn="just">
              <a:lnSpc>
                <a:spcPct val="120000"/>
              </a:lnSpc>
              <a:buNone/>
            </a:pPr>
            <a:r>
              <a:rPr lang="en-US" sz="2900" dirty="0">
                <a:latin typeface="Times New Roman" panose="02020603050405020304" pitchFamily="18" charset="0"/>
                <a:cs typeface="Times New Roman" panose="02020603050405020304" pitchFamily="18" charset="0"/>
              </a:rPr>
              <a:t>- accept two arguments: node to insert and node to reference, insert new node before reference  node, return new node</a:t>
            </a:r>
          </a:p>
          <a:p>
            <a:pPr marL="0" indent="0" algn="just">
              <a:lnSpc>
                <a:spcPct val="120000"/>
              </a:lnSpc>
              <a:buNone/>
            </a:pPr>
            <a:r>
              <a:rPr lang="en-US" sz="2900" b="1" dirty="0" err="1">
                <a:latin typeface="Times New Roman" panose="02020603050405020304" pitchFamily="18" charset="0"/>
                <a:cs typeface="Times New Roman" panose="02020603050405020304" pitchFamily="18" charset="0"/>
              </a:rPr>
              <a:t>replaceChild</a:t>
            </a:r>
            <a:r>
              <a:rPr lang="en-US" sz="2900" b="1" dirty="0">
                <a:latin typeface="Times New Roman" panose="02020603050405020304" pitchFamily="18" charset="0"/>
                <a:cs typeface="Times New Roman" panose="02020603050405020304" pitchFamily="18" charset="0"/>
              </a:rPr>
              <a:t>()</a:t>
            </a:r>
          </a:p>
          <a:p>
            <a:pPr marL="0" indent="0" algn="just">
              <a:lnSpc>
                <a:spcPct val="120000"/>
              </a:lnSpc>
              <a:buNone/>
            </a:pPr>
            <a:r>
              <a:rPr lang="en-US" sz="2900" dirty="0">
                <a:latin typeface="Times New Roman" panose="02020603050405020304" pitchFamily="18" charset="0"/>
                <a:cs typeface="Times New Roman" panose="02020603050405020304" pitchFamily="18" charset="0"/>
              </a:rPr>
              <a:t>- replace an HTML Element ( accept two arguments: the node to insert and the node to replace, return node to replace)</a:t>
            </a:r>
          </a:p>
          <a:p>
            <a:pPr marL="0" indent="0" algn="just">
              <a:lnSpc>
                <a:spcPct val="120000"/>
              </a:lnSpc>
              <a:buNone/>
            </a:pPr>
            <a:r>
              <a:rPr lang="en-US" sz="2900" b="1" dirty="0" err="1">
                <a:latin typeface="Times New Roman" panose="02020603050405020304" pitchFamily="18" charset="0"/>
                <a:cs typeface="Times New Roman" panose="02020603050405020304" pitchFamily="18" charset="0"/>
              </a:rPr>
              <a:t>removeChild</a:t>
            </a:r>
            <a:r>
              <a:rPr lang="en-US" sz="2900" b="1" dirty="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 </a:t>
            </a:r>
          </a:p>
          <a:p>
            <a:pPr marL="0" indent="0" algn="just">
              <a:lnSpc>
                <a:spcPct val="120000"/>
              </a:lnSpc>
              <a:buNone/>
            </a:pPr>
            <a:r>
              <a:rPr lang="en-US" sz="2900" dirty="0">
                <a:latin typeface="Times New Roman" panose="02020603050405020304" pitchFamily="18" charset="0"/>
                <a:cs typeface="Times New Roman" panose="02020603050405020304" pitchFamily="18" charset="0"/>
              </a:rPr>
              <a:t>- Remove an HTML element (accept one argument: node to remove, return this node)</a:t>
            </a:r>
          </a:p>
          <a:p>
            <a:pPr marL="0" indent="0" algn="just">
              <a:lnSpc>
                <a:spcPct val="120000"/>
              </a:lnSpc>
              <a:buNone/>
            </a:pPr>
            <a:r>
              <a:rPr lang="en-US" sz="2900" b="1" dirty="0"/>
              <a:t>normalize( )</a:t>
            </a:r>
            <a:r>
              <a:rPr lang="en-US" sz="2900" dirty="0"/>
              <a:t> </a:t>
            </a:r>
          </a:p>
          <a:p>
            <a:pPr marL="0" indent="0" algn="just">
              <a:lnSpc>
                <a:spcPct val="120000"/>
              </a:lnSpc>
              <a:buNone/>
            </a:pPr>
            <a:r>
              <a:rPr lang="en-US" sz="2900" dirty="0"/>
              <a:t>- joined into a single text node</a:t>
            </a:r>
          </a:p>
          <a:p>
            <a:pPr marL="0" indent="0" algn="just">
              <a:lnSpc>
                <a:spcPct val="120000"/>
              </a:lnSpc>
              <a:buNone/>
            </a:pPr>
            <a:r>
              <a:rPr lang="en-US" sz="2900" b="1" dirty="0" err="1"/>
              <a:t>splitText</a:t>
            </a:r>
            <a:r>
              <a:rPr lang="en-US" sz="2900" b="1" dirty="0"/>
              <a:t>( ) </a:t>
            </a:r>
          </a:p>
          <a:p>
            <a:pPr marL="0" indent="0" algn="just">
              <a:lnSpc>
                <a:spcPct val="120000"/>
              </a:lnSpc>
              <a:buNone/>
            </a:pPr>
            <a:r>
              <a:rPr lang="en-US" sz="2900" dirty="0"/>
              <a:t>- splits a text node into two text nodes</a:t>
            </a:r>
            <a:endParaRPr lang="en-US" sz="29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4274A9CA-8F40-4B47-BAE2-847C9300C26B}"/>
              </a:ext>
            </a:extLst>
          </p:cNvPr>
          <p:cNvSpPr>
            <a:spLocks noGrp="1"/>
          </p:cNvSpPr>
          <p:nvPr>
            <p:ph type="title"/>
          </p:nvPr>
        </p:nvSpPr>
        <p:spPr/>
        <p:txBody>
          <a:bodyPr/>
          <a:lstStyle/>
          <a:p>
            <a:r>
              <a:rPr lang="en-US" dirty="0"/>
              <a:t>Manipulating Nodes</a:t>
            </a:r>
          </a:p>
        </p:txBody>
      </p:sp>
    </p:spTree>
    <p:extLst>
      <p:ext uri="{BB962C8B-B14F-4D97-AF65-F5344CB8AC3E}">
        <p14:creationId xmlns:p14="http://schemas.microsoft.com/office/powerpoint/2010/main" val="41182483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BC8669-F9B8-401F-B019-8DB6B8351998}"/>
              </a:ext>
            </a:extLst>
          </p:cNvPr>
          <p:cNvSpPr>
            <a:spLocks noGrp="1"/>
          </p:cNvSpPr>
          <p:nvPr>
            <p:ph idx="1"/>
          </p:nvPr>
        </p:nvSpPr>
        <p:spPr>
          <a:xfrm>
            <a:off x="741218" y="1253331"/>
            <a:ext cx="10515600" cy="496736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&lt;div id="div1"&gt;</a:t>
            </a:r>
          </a:p>
          <a:p>
            <a:pPr marL="0" indent="0">
              <a:buNone/>
            </a:pPr>
            <a:r>
              <a:rPr lang="en-US" dirty="0">
                <a:latin typeface="Times New Roman" panose="02020603050405020304" pitchFamily="18" charset="0"/>
                <a:cs typeface="Times New Roman" panose="02020603050405020304" pitchFamily="18" charset="0"/>
              </a:rPr>
              <a:t>  	&lt;p id="p1"&gt;This is a paragraph.&lt;/p&gt;</a:t>
            </a:r>
          </a:p>
          <a:p>
            <a:pPr marL="0" indent="0">
              <a:buNone/>
            </a:pPr>
            <a:r>
              <a:rPr lang="en-US" dirty="0">
                <a:latin typeface="Times New Roman" panose="02020603050405020304" pitchFamily="18" charset="0"/>
                <a:cs typeface="Times New Roman" panose="02020603050405020304" pitchFamily="18" charset="0"/>
              </a:rPr>
              <a:t>  	&lt;p id="p2"&gt;This is another paragraph.&lt;/p&gt;</a:t>
            </a:r>
          </a:p>
          <a:p>
            <a:pPr marL="0" indent="0">
              <a:buNone/>
            </a:pPr>
            <a:r>
              <a:rPr lang="en-US" dirty="0">
                <a:latin typeface="Times New Roman" panose="02020603050405020304" pitchFamily="18" charset="0"/>
                <a:cs typeface="Times New Roman" panose="02020603050405020304" pitchFamily="18" charset="0"/>
              </a:rPr>
              <a:t>&lt;/div&gt;</a:t>
            </a:r>
          </a:p>
          <a:p>
            <a:pPr marL="0" indent="0">
              <a:buNone/>
            </a:pPr>
            <a:r>
              <a:rPr lang="en-US" dirty="0">
                <a:latin typeface="Times New Roman" panose="02020603050405020304" pitchFamily="18" charset="0"/>
                <a:cs typeface="Times New Roman" panose="02020603050405020304" pitchFamily="18" charset="0"/>
              </a:rPr>
              <a:t>&lt;script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”&gt;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para = </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("p");</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node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("This is new.");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para.appendChild</a:t>
            </a:r>
            <a:r>
              <a:rPr lang="en-US" dirty="0">
                <a:latin typeface="Times New Roman" panose="02020603050405020304" pitchFamily="18" charset="0"/>
                <a:cs typeface="Times New Roman" panose="02020603050405020304" pitchFamily="18" charset="0"/>
              </a:rPr>
              <a:t>(node);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element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("div1");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element.appendChild</a:t>
            </a:r>
            <a:r>
              <a:rPr lang="en-US" dirty="0">
                <a:latin typeface="Times New Roman" panose="02020603050405020304" pitchFamily="18" charset="0"/>
                <a:cs typeface="Times New Roman" panose="02020603050405020304" pitchFamily="18" charset="0"/>
              </a:rPr>
              <a:t>(para);</a:t>
            </a:r>
          </a:p>
          <a:p>
            <a:pPr marL="0" indent="0">
              <a:buNone/>
            </a:pPr>
            <a:r>
              <a:rPr lang="en-US" dirty="0">
                <a:latin typeface="Times New Roman" panose="02020603050405020304" pitchFamily="18" charset="0"/>
                <a:cs typeface="Times New Roman" panose="02020603050405020304" pitchFamily="18" charset="0"/>
              </a:rPr>
              <a:t>&lt;/script&gt; </a:t>
            </a:r>
          </a:p>
          <a:p>
            <a:endParaRPr lang="en-US" dirty="0"/>
          </a:p>
        </p:txBody>
      </p:sp>
      <p:sp>
        <p:nvSpPr>
          <p:cNvPr id="3" name="Title 2">
            <a:extLst>
              <a:ext uri="{FF2B5EF4-FFF2-40B4-BE49-F238E27FC236}">
                <a16:creationId xmlns:a16="http://schemas.microsoft.com/office/drawing/2014/main" id="{AA2B196E-F8F7-46FD-8775-A9CDB54F039B}"/>
              </a:ext>
            </a:extLst>
          </p:cNvPr>
          <p:cNvSpPr>
            <a:spLocks noGrp="1"/>
          </p:cNvSpPr>
          <p:nvPr>
            <p:ph type="title"/>
          </p:nvPr>
        </p:nvSpPr>
        <p:spPr/>
        <p:txBody>
          <a:bodyPr>
            <a:normAutofit fontScale="90000"/>
          </a:bodyPr>
          <a:lstStyle/>
          <a:p>
            <a:br>
              <a:rPr lang="en-US" sz="36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appendChild( )</a:t>
            </a:r>
            <a:br>
              <a:rPr lang="en-US" sz="4000" b="1" dirty="0">
                <a:latin typeface="Times New Roman" panose="02020603050405020304" pitchFamily="18" charset="0"/>
                <a:cs typeface="Times New Roman" panose="02020603050405020304" pitchFamily="18" charset="0"/>
              </a:rPr>
            </a:br>
            <a:endParaRPr lang="en-US" sz="4000" dirty="0"/>
          </a:p>
        </p:txBody>
      </p:sp>
      <p:pic>
        <p:nvPicPr>
          <p:cNvPr id="4" name="Picture 3">
            <a:extLst>
              <a:ext uri="{FF2B5EF4-FFF2-40B4-BE49-F238E27FC236}">
                <a16:creationId xmlns:a16="http://schemas.microsoft.com/office/drawing/2014/main" id="{C702ECDC-854D-40BD-845A-B5907B063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060" y="1825625"/>
            <a:ext cx="2755922" cy="2580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75164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35B81-D2E0-4814-8377-396ED69469D1}"/>
              </a:ext>
            </a:extLst>
          </p:cNvPr>
          <p:cNvSpPr>
            <a:spLocks noGrp="1"/>
          </p:cNvSpPr>
          <p:nvPr>
            <p:ph idx="1"/>
          </p:nvPr>
        </p:nvSpPr>
        <p:spPr>
          <a:xfrm>
            <a:off x="713509" y="1313002"/>
            <a:ext cx="10515600" cy="5184780"/>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&lt;div id="div1"&gt;</a:t>
            </a:r>
          </a:p>
          <a:p>
            <a:pPr marL="0" indent="0">
              <a:buNone/>
            </a:pPr>
            <a:r>
              <a:rPr lang="en-US" dirty="0">
                <a:latin typeface="Times New Roman" panose="02020603050405020304" pitchFamily="18" charset="0"/>
                <a:cs typeface="Times New Roman" panose="02020603050405020304" pitchFamily="18" charset="0"/>
              </a:rPr>
              <a:t> 	 &lt;p id="p1"&gt;This is a paragraph.&lt;/p&gt;</a:t>
            </a:r>
          </a:p>
          <a:p>
            <a:pPr marL="0" indent="0">
              <a:buNone/>
            </a:pPr>
            <a:r>
              <a:rPr lang="en-US" dirty="0">
                <a:latin typeface="Times New Roman" panose="02020603050405020304" pitchFamily="18" charset="0"/>
                <a:cs typeface="Times New Roman" panose="02020603050405020304" pitchFamily="18" charset="0"/>
              </a:rPr>
              <a:t> 	 &lt;p id="p2"&gt;This is another paragraph.&lt;/p&gt;</a:t>
            </a:r>
          </a:p>
          <a:p>
            <a:pPr marL="0" indent="0">
              <a:buNone/>
            </a:pPr>
            <a:r>
              <a:rPr lang="en-US" dirty="0">
                <a:latin typeface="Times New Roman" panose="02020603050405020304" pitchFamily="18" charset="0"/>
                <a:cs typeface="Times New Roman" panose="02020603050405020304" pitchFamily="18" charset="0"/>
              </a:rPr>
              <a:t>&lt;/div&gt;</a:t>
            </a:r>
          </a:p>
          <a:p>
            <a:pPr marL="0" indent="0">
              <a:buNone/>
            </a:pPr>
            <a:r>
              <a:rPr lang="en-US" dirty="0">
                <a:latin typeface="Times New Roman" panose="02020603050405020304" pitchFamily="18" charset="0"/>
                <a:cs typeface="Times New Roman" panose="02020603050405020304" pitchFamily="18" charset="0"/>
              </a:rPr>
              <a:t>&lt;script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”&gt;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para = </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("p");</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node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("This is new.");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para.</a:t>
            </a:r>
            <a:r>
              <a:rPr lang="en-US" b="1" dirty="0" err="1">
                <a:latin typeface="Times New Roman" panose="02020603050405020304" pitchFamily="18" charset="0"/>
                <a:cs typeface="Times New Roman" panose="02020603050405020304" pitchFamily="18" charset="0"/>
              </a:rPr>
              <a:t>appendChild</a:t>
            </a:r>
            <a:r>
              <a:rPr lang="en-US" dirty="0">
                <a:latin typeface="Times New Roman" panose="02020603050405020304" pitchFamily="18" charset="0"/>
                <a:cs typeface="Times New Roman" panose="02020603050405020304" pitchFamily="18" charset="0"/>
              </a:rPr>
              <a:t>(node);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element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("div1");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child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("p1");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element.</a:t>
            </a:r>
            <a:r>
              <a:rPr lang="en-US" b="1" dirty="0" err="1">
                <a:latin typeface="Times New Roman" panose="02020603050405020304" pitchFamily="18" charset="0"/>
                <a:cs typeface="Times New Roman" panose="02020603050405020304" pitchFamily="18" charset="0"/>
              </a:rPr>
              <a:t>insertBefore</a:t>
            </a:r>
            <a:r>
              <a:rPr lang="en-US" dirty="0">
                <a:latin typeface="Times New Roman" panose="02020603050405020304" pitchFamily="18" charset="0"/>
                <a:cs typeface="Times New Roman" panose="02020603050405020304" pitchFamily="18" charset="0"/>
              </a:rPr>
              <a:t>(para, child);</a:t>
            </a:r>
          </a:p>
          <a:p>
            <a:pPr marL="0" indent="0">
              <a:buNone/>
            </a:pPr>
            <a:r>
              <a:rPr lang="en-US" dirty="0">
                <a:latin typeface="Times New Roman" panose="02020603050405020304" pitchFamily="18" charset="0"/>
                <a:cs typeface="Times New Roman" panose="02020603050405020304" pitchFamily="18" charset="0"/>
              </a:rPr>
              <a:t>&lt;/script&gt; </a:t>
            </a:r>
          </a:p>
          <a:p>
            <a:endParaRPr lang="en-US" dirty="0"/>
          </a:p>
        </p:txBody>
      </p:sp>
      <p:sp>
        <p:nvSpPr>
          <p:cNvPr id="3" name="Title 2">
            <a:extLst>
              <a:ext uri="{FF2B5EF4-FFF2-40B4-BE49-F238E27FC236}">
                <a16:creationId xmlns:a16="http://schemas.microsoft.com/office/drawing/2014/main" id="{6902D2D1-EB23-4018-8380-D7D5748D42D3}"/>
              </a:ext>
            </a:extLst>
          </p:cNvPr>
          <p:cNvSpPr>
            <a:spLocks noGrp="1"/>
          </p:cNvSpPr>
          <p:nvPr>
            <p:ph type="title"/>
          </p:nvPr>
        </p:nvSpPr>
        <p:spPr/>
        <p:txBody>
          <a:bodyPr>
            <a:normAutofit fontScale="90000"/>
          </a:bodyPr>
          <a:lstStyle/>
          <a:p>
            <a:br>
              <a:rPr lang="en-US" sz="3600" b="1" dirty="0">
                <a:latin typeface="Times New Roman" panose="02020603050405020304" pitchFamily="18" charset="0"/>
                <a:cs typeface="Times New Roman" panose="02020603050405020304" pitchFamily="18" charset="0"/>
              </a:rPr>
            </a:br>
            <a:r>
              <a:rPr lang="en-US" sz="4000" b="1" dirty="0" err="1">
                <a:latin typeface="Times New Roman" panose="02020603050405020304" pitchFamily="18" charset="0"/>
                <a:cs typeface="Times New Roman" panose="02020603050405020304" pitchFamily="18" charset="0"/>
              </a:rPr>
              <a:t>insertBefore</a:t>
            </a:r>
            <a:r>
              <a:rPr lang="en-US" sz="4000" b="1" dirty="0">
                <a:latin typeface="Times New Roman" panose="02020603050405020304" pitchFamily="18" charset="0"/>
                <a:cs typeface="Times New Roman" panose="02020603050405020304" pitchFamily="18" charset="0"/>
              </a:rPr>
              <a:t>( ) </a:t>
            </a:r>
            <a:br>
              <a:rPr lang="en-US" sz="4000" b="1" dirty="0">
                <a:latin typeface="Times New Roman" panose="02020603050405020304" pitchFamily="18" charset="0"/>
                <a:cs typeface="Times New Roman" panose="02020603050405020304" pitchFamily="18" charset="0"/>
              </a:rPr>
            </a:br>
            <a:endParaRPr lang="en-US" sz="4000" dirty="0"/>
          </a:p>
        </p:txBody>
      </p:sp>
      <p:pic>
        <p:nvPicPr>
          <p:cNvPr id="4" name="Picture 3">
            <a:extLst>
              <a:ext uri="{FF2B5EF4-FFF2-40B4-BE49-F238E27FC236}">
                <a16:creationId xmlns:a16="http://schemas.microsoft.com/office/drawing/2014/main" id="{72D73379-565B-4433-A470-BC6C2CECC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0791" y="1409988"/>
            <a:ext cx="2595195" cy="2441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37914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EBD678-E952-4281-83EE-05CE86F99279}"/>
              </a:ext>
            </a:extLst>
          </p:cNvPr>
          <p:cNvSpPr>
            <a:spLocks noGrp="1"/>
          </p:cNvSpPr>
          <p:nvPr>
            <p:ph idx="1"/>
          </p:nvPr>
        </p:nvSpPr>
        <p:spPr>
          <a:xfrm>
            <a:off x="681909" y="1253331"/>
            <a:ext cx="10515600" cy="549383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&lt;div id="div1"&gt;</a:t>
            </a:r>
          </a:p>
          <a:p>
            <a:pPr marL="0" indent="0">
              <a:buNone/>
            </a:pPr>
            <a:r>
              <a:rPr lang="en-US" dirty="0">
                <a:latin typeface="Times New Roman" panose="02020603050405020304" pitchFamily="18" charset="0"/>
                <a:cs typeface="Times New Roman" panose="02020603050405020304" pitchFamily="18" charset="0"/>
              </a:rPr>
              <a:t>  &lt;p id="p1"&gt;This is a paragraph.&lt;/p&gt;</a:t>
            </a:r>
          </a:p>
          <a:p>
            <a:pPr marL="0" indent="0">
              <a:buNone/>
            </a:pPr>
            <a:r>
              <a:rPr lang="en-US" dirty="0">
                <a:latin typeface="Times New Roman" panose="02020603050405020304" pitchFamily="18" charset="0"/>
                <a:cs typeface="Times New Roman" panose="02020603050405020304" pitchFamily="18" charset="0"/>
              </a:rPr>
              <a:t>  &lt;p id="p2"&gt;This is another paragraph.&lt;/p&gt;</a:t>
            </a:r>
          </a:p>
          <a:p>
            <a:pPr marL="0" indent="0">
              <a:buNone/>
            </a:pPr>
            <a:r>
              <a:rPr lang="en-US" dirty="0">
                <a:latin typeface="Times New Roman" panose="02020603050405020304" pitchFamily="18" charset="0"/>
                <a:cs typeface="Times New Roman" panose="02020603050405020304" pitchFamily="18" charset="0"/>
              </a:rPr>
              <a:t>&lt;/div&gt;</a:t>
            </a:r>
          </a:p>
          <a:p>
            <a:pPr marL="0" indent="0">
              <a:buNone/>
            </a:pPr>
            <a:r>
              <a:rPr lang="en-US" dirty="0">
                <a:latin typeface="Times New Roman" panose="02020603050405020304" pitchFamily="18" charset="0"/>
                <a:cs typeface="Times New Roman" panose="02020603050405020304" pitchFamily="18" charset="0"/>
              </a:rPr>
              <a:t>&lt;script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”&gt;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para = </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("p");</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node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("This is new.");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para.appendChild</a:t>
            </a:r>
            <a:r>
              <a:rPr lang="en-US" dirty="0">
                <a:latin typeface="Times New Roman" panose="02020603050405020304" pitchFamily="18" charset="0"/>
                <a:cs typeface="Times New Roman" panose="02020603050405020304" pitchFamily="18" charset="0"/>
              </a:rPr>
              <a:t>(node);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parent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("div1");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child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("p1");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parent.replaceChild</a:t>
            </a:r>
            <a:r>
              <a:rPr lang="en-US" dirty="0">
                <a:latin typeface="Times New Roman" panose="02020603050405020304" pitchFamily="18" charset="0"/>
                <a:cs typeface="Times New Roman" panose="02020603050405020304" pitchFamily="18" charset="0"/>
              </a:rPr>
              <a:t>(para, child);</a:t>
            </a:r>
          </a:p>
          <a:p>
            <a:pPr marL="0" indent="0">
              <a:buNone/>
            </a:pPr>
            <a:r>
              <a:rPr lang="en-US" dirty="0">
                <a:latin typeface="Times New Roman" panose="02020603050405020304" pitchFamily="18" charset="0"/>
                <a:cs typeface="Times New Roman" panose="02020603050405020304" pitchFamily="18" charset="0"/>
              </a:rPr>
              <a:t>&lt;/script&gt; </a:t>
            </a:r>
          </a:p>
          <a:p>
            <a:endParaRPr lang="en-US" dirty="0"/>
          </a:p>
        </p:txBody>
      </p:sp>
      <p:sp>
        <p:nvSpPr>
          <p:cNvPr id="3" name="Title 2">
            <a:extLst>
              <a:ext uri="{FF2B5EF4-FFF2-40B4-BE49-F238E27FC236}">
                <a16:creationId xmlns:a16="http://schemas.microsoft.com/office/drawing/2014/main" id="{56434325-4D48-48C1-A6D8-77F47A47FE9A}"/>
              </a:ext>
            </a:extLst>
          </p:cNvPr>
          <p:cNvSpPr>
            <a:spLocks noGrp="1"/>
          </p:cNvSpPr>
          <p:nvPr>
            <p:ph type="title"/>
          </p:nvPr>
        </p:nvSpPr>
        <p:spPr/>
        <p:txBody>
          <a:bodyPr>
            <a:normAutofit fontScale="90000"/>
          </a:bodyPr>
          <a:lstStyle/>
          <a:p>
            <a:br>
              <a:rPr lang="en-US" sz="3600" b="1" dirty="0">
                <a:latin typeface="Times New Roman" panose="02020603050405020304" pitchFamily="18" charset="0"/>
                <a:cs typeface="Times New Roman" panose="02020603050405020304" pitchFamily="18" charset="0"/>
              </a:rPr>
            </a:br>
            <a:r>
              <a:rPr lang="en-US" sz="4000" b="1" dirty="0" err="1">
                <a:latin typeface="Times New Roman" panose="02020603050405020304" pitchFamily="18" charset="0"/>
                <a:cs typeface="Times New Roman" panose="02020603050405020304" pitchFamily="18" charset="0"/>
              </a:rPr>
              <a:t>replaceChild</a:t>
            </a:r>
            <a:r>
              <a:rPr lang="en-US"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US" sz="4000" dirty="0"/>
          </a:p>
        </p:txBody>
      </p:sp>
      <p:pic>
        <p:nvPicPr>
          <p:cNvPr id="4" name="Picture 3">
            <a:extLst>
              <a:ext uri="{FF2B5EF4-FFF2-40B4-BE49-F238E27FC236}">
                <a16:creationId xmlns:a16="http://schemas.microsoft.com/office/drawing/2014/main" id="{A2DBA90C-983E-4421-9CDE-17B33EBD5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241" y="1451552"/>
            <a:ext cx="3113569" cy="2164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304018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BBAE0-764A-42D3-AFD7-5846562DA971}"/>
              </a:ext>
            </a:extLst>
          </p:cNvPr>
          <p:cNvSpPr>
            <a:spLocks noGrp="1"/>
          </p:cNvSpPr>
          <p:nvPr>
            <p:ph idx="1"/>
          </p:nvPr>
        </p:nvSpPr>
        <p:spPr>
          <a:xfrm>
            <a:off x="838200" y="1343373"/>
            <a:ext cx="10515600" cy="5195972"/>
          </a:xfrm>
        </p:spPr>
        <p:txBody>
          <a:bodyPr/>
          <a:lstStyle/>
          <a:p>
            <a:pPr marL="0" indent="0">
              <a:buNone/>
            </a:pPr>
            <a:r>
              <a:rPr lang="en-US" dirty="0">
                <a:latin typeface="Times New Roman" panose="02020603050405020304" pitchFamily="18" charset="0"/>
                <a:cs typeface="Times New Roman" panose="02020603050405020304" pitchFamily="18" charset="0"/>
              </a:rPr>
              <a:t>&lt;div id="div1"&gt;</a:t>
            </a:r>
          </a:p>
          <a:p>
            <a:pPr marL="0" indent="0">
              <a:buNone/>
            </a:pPr>
            <a:r>
              <a:rPr lang="en-US" dirty="0">
                <a:latin typeface="Times New Roman" panose="02020603050405020304" pitchFamily="18" charset="0"/>
                <a:cs typeface="Times New Roman" panose="02020603050405020304" pitchFamily="18" charset="0"/>
              </a:rPr>
              <a:t>  &lt;p id="p1"&gt;This is a paragraph.&lt;/p&gt;</a:t>
            </a:r>
          </a:p>
          <a:p>
            <a:pPr marL="0" indent="0">
              <a:buNone/>
            </a:pPr>
            <a:r>
              <a:rPr lang="en-US" dirty="0">
                <a:latin typeface="Times New Roman" panose="02020603050405020304" pitchFamily="18" charset="0"/>
                <a:cs typeface="Times New Roman" panose="02020603050405020304" pitchFamily="18" charset="0"/>
              </a:rPr>
              <a:t>  &lt;p id="p2"&gt;This is another paragraph.&lt;/p&gt;</a:t>
            </a:r>
          </a:p>
          <a:p>
            <a:pPr marL="0" indent="0">
              <a:buNone/>
            </a:pPr>
            <a:r>
              <a:rPr lang="en-US" dirty="0">
                <a:latin typeface="Times New Roman" panose="02020603050405020304" pitchFamily="18" charset="0"/>
                <a:cs typeface="Times New Roman" panose="02020603050405020304" pitchFamily="18" charset="0"/>
              </a:rPr>
              <a:t>&lt;/div&gt;</a:t>
            </a:r>
          </a:p>
          <a:p>
            <a:pPr marL="0" indent="0">
              <a:buNone/>
            </a:pPr>
            <a:r>
              <a:rPr lang="en-US" dirty="0">
                <a:latin typeface="Times New Roman" panose="02020603050405020304" pitchFamily="18" charset="0"/>
                <a:cs typeface="Times New Roman" panose="02020603050405020304" pitchFamily="18" charset="0"/>
              </a:rPr>
              <a:t>&lt;script type=“text/</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”&gt;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parent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("div1");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child = </a:t>
            </a:r>
            <a:r>
              <a:rPr lang="en-US" dirty="0" err="1">
                <a:latin typeface="Times New Roman" panose="02020603050405020304" pitchFamily="18" charset="0"/>
                <a:cs typeface="Times New Roman" panose="02020603050405020304" pitchFamily="18" charset="0"/>
              </a:rPr>
              <a:t>document.getElementById</a:t>
            </a:r>
            <a:r>
              <a:rPr lang="en-US" dirty="0">
                <a:latin typeface="Times New Roman" panose="02020603050405020304" pitchFamily="18" charset="0"/>
                <a:cs typeface="Times New Roman" panose="02020603050405020304" pitchFamily="18" charset="0"/>
              </a:rPr>
              <a:t>("p1");</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parent.removeChild</a:t>
            </a:r>
            <a:r>
              <a:rPr lang="en-US" dirty="0">
                <a:latin typeface="Times New Roman" panose="02020603050405020304" pitchFamily="18" charset="0"/>
                <a:cs typeface="Times New Roman" panose="02020603050405020304" pitchFamily="18" charset="0"/>
              </a:rPr>
              <a:t>(child);</a:t>
            </a:r>
          </a:p>
          <a:p>
            <a:pPr marL="0" indent="0">
              <a:buNone/>
            </a:pPr>
            <a:r>
              <a:rPr lang="en-US" dirty="0">
                <a:latin typeface="Times New Roman" panose="02020603050405020304" pitchFamily="18" charset="0"/>
                <a:cs typeface="Times New Roman" panose="02020603050405020304" pitchFamily="18" charset="0"/>
              </a:rPr>
              <a:t>&lt;/script&gt; </a:t>
            </a:r>
          </a:p>
          <a:p>
            <a:endParaRPr lang="en-US" dirty="0"/>
          </a:p>
        </p:txBody>
      </p:sp>
      <p:sp>
        <p:nvSpPr>
          <p:cNvPr id="3" name="Title 2">
            <a:extLst>
              <a:ext uri="{FF2B5EF4-FFF2-40B4-BE49-F238E27FC236}">
                <a16:creationId xmlns:a16="http://schemas.microsoft.com/office/drawing/2014/main" id="{B7C61674-A090-4C90-A532-80A46D4FEFCC}"/>
              </a:ext>
            </a:extLst>
          </p:cNvPr>
          <p:cNvSpPr>
            <a:spLocks noGrp="1"/>
          </p:cNvSpPr>
          <p:nvPr>
            <p:ph type="title"/>
          </p:nvPr>
        </p:nvSpPr>
        <p:spPr/>
        <p:txBody>
          <a:bodyPr>
            <a:normAutofit fontScale="90000"/>
          </a:bodyPr>
          <a:lstStyle/>
          <a:p>
            <a:br>
              <a:rPr lang="en-US" sz="3600" b="1" dirty="0">
                <a:latin typeface="Times New Roman" panose="02020603050405020304" pitchFamily="18" charset="0"/>
                <a:cs typeface="Times New Roman" panose="02020603050405020304" pitchFamily="18" charset="0"/>
              </a:rPr>
            </a:br>
            <a:r>
              <a:rPr lang="en-US" sz="4000" b="1" dirty="0" err="1">
                <a:latin typeface="Times New Roman" panose="02020603050405020304" pitchFamily="18" charset="0"/>
                <a:cs typeface="Times New Roman" panose="02020603050405020304" pitchFamily="18" charset="0"/>
              </a:rPr>
              <a:t>removeChild</a:t>
            </a:r>
            <a:r>
              <a:rPr lang="en-US" sz="4000" b="1" dirty="0">
                <a:latin typeface="Times New Roman" panose="02020603050405020304" pitchFamily="18" charset="0"/>
                <a:cs typeface="Times New Roman" panose="02020603050405020304" pitchFamily="18" charset="0"/>
              </a:rPr>
              <a:t>( )</a:t>
            </a:r>
            <a:br>
              <a:rPr lang="en-US" sz="4000" b="1" dirty="0">
                <a:latin typeface="Times New Roman" panose="02020603050405020304" pitchFamily="18" charset="0"/>
                <a:cs typeface="Times New Roman" panose="02020603050405020304" pitchFamily="18" charset="0"/>
              </a:rPr>
            </a:br>
            <a:endParaRPr lang="en-US" sz="4000" dirty="0"/>
          </a:p>
        </p:txBody>
      </p:sp>
      <p:pic>
        <p:nvPicPr>
          <p:cNvPr id="4" name="Picture 3">
            <a:extLst>
              <a:ext uri="{FF2B5EF4-FFF2-40B4-BE49-F238E27FC236}">
                <a16:creationId xmlns:a16="http://schemas.microsoft.com/office/drawing/2014/main" id="{FAFC1A0F-07AF-435B-9055-AA24753F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803" y="1576243"/>
            <a:ext cx="2939025" cy="1693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47355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B4163-783A-4ED4-A6CC-E597CDDE9394}"/>
              </a:ext>
            </a:extLst>
          </p:cNvPr>
          <p:cNvSpPr>
            <a:spLocks noGrp="1"/>
          </p:cNvSpPr>
          <p:nvPr>
            <p:ph idx="1"/>
          </p:nvPr>
        </p:nvSpPr>
        <p:spPr>
          <a:xfrm>
            <a:off x="699654" y="1253330"/>
            <a:ext cx="10515600" cy="5299869"/>
          </a:xfrm>
        </p:spPr>
        <p:txBody>
          <a:bodyPr>
            <a:normAutofit/>
          </a:bodyPr>
          <a:lstStyle/>
          <a:p>
            <a:pPr marL="0" indent="0">
              <a:lnSpc>
                <a:spcPct val="100000"/>
              </a:lnSpc>
              <a:buNone/>
            </a:pPr>
            <a:r>
              <a:rPr lang="en-US" dirty="0">
                <a:latin typeface="Times New Roman" panose="02020603050405020304" pitchFamily="18" charset="0"/>
                <a:cs typeface="Times New Roman" panose="02020603050405020304" pitchFamily="18" charset="0"/>
              </a:rPr>
              <a:t>var element = </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("div");</a:t>
            </a:r>
          </a:p>
          <a:p>
            <a:pPr marL="0" indent="0">
              <a:lnSpc>
                <a:spcPct val="100000"/>
              </a:lnSpc>
              <a:buNone/>
            </a:pPr>
            <a:r>
              <a:rPr lang="en-US" dirty="0" err="1">
                <a:latin typeface="Times New Roman" panose="02020603050405020304" pitchFamily="18" charset="0"/>
                <a:cs typeface="Times New Roman" panose="02020603050405020304" pitchFamily="18" charset="0"/>
              </a:rPr>
              <a:t>element.className</a:t>
            </a:r>
            <a:r>
              <a:rPr lang="en-US" dirty="0">
                <a:latin typeface="Times New Roman" panose="02020603050405020304" pitchFamily="18" charset="0"/>
                <a:cs typeface="Times New Roman" panose="02020603050405020304" pitchFamily="18" charset="0"/>
              </a:rPr>
              <a:t> ="message";</a:t>
            </a:r>
          </a:p>
          <a:p>
            <a:pPr marL="0" indent="0">
              <a:lnSpc>
                <a:spcPct val="100000"/>
              </a:lnSpc>
              <a:buNone/>
            </a:pPr>
            <a:r>
              <a:rPr lang="en-US" dirty="0">
                <a:latin typeface="Times New Roman" panose="02020603050405020304" pitchFamily="18" charset="0"/>
                <a:cs typeface="Times New Roman" panose="02020603050405020304" pitchFamily="18" charset="0"/>
              </a:rPr>
              <a:t>var </a:t>
            </a:r>
            <a:r>
              <a:rPr lang="en-US" dirty="0" err="1">
                <a:latin typeface="Times New Roman" panose="02020603050405020304" pitchFamily="18" charset="0"/>
                <a:cs typeface="Times New Roman" panose="02020603050405020304" pitchFamily="18" charset="0"/>
              </a:rPr>
              <a:t>textNode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("Hello world!");</a:t>
            </a:r>
          </a:p>
          <a:p>
            <a:pPr marL="0" indent="0">
              <a:lnSpc>
                <a:spcPct val="100000"/>
              </a:lnSpc>
              <a:buNone/>
            </a:pPr>
            <a:r>
              <a:rPr lang="en-US" dirty="0" err="1">
                <a:latin typeface="Times New Roman" panose="02020603050405020304" pitchFamily="18" charset="0"/>
                <a:cs typeface="Times New Roman" panose="02020603050405020304" pitchFamily="18" charset="0"/>
              </a:rPr>
              <a:t>element.appendChild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textNode</a:t>
            </a:r>
            <a:r>
              <a:rPr lang="en-US" dirty="0">
                <a:latin typeface="Times New Roman" panose="02020603050405020304" pitchFamily="18" charset="0"/>
                <a:cs typeface="Times New Roman" panose="02020603050405020304" pitchFamily="18" charset="0"/>
              </a:rPr>
              <a:t>);</a:t>
            </a:r>
          </a:p>
          <a:p>
            <a:pPr marL="0" indent="0">
              <a:lnSpc>
                <a:spcPct val="100000"/>
              </a:lnSpc>
              <a:buNone/>
            </a:pPr>
            <a:r>
              <a:rPr lang="en-US" dirty="0">
                <a:latin typeface="Times New Roman" panose="02020603050405020304" pitchFamily="18" charset="0"/>
                <a:cs typeface="Times New Roman" panose="02020603050405020304" pitchFamily="18" charset="0"/>
              </a:rPr>
              <a:t>var </a:t>
            </a:r>
            <a:r>
              <a:rPr lang="en-US" dirty="0" err="1">
                <a:latin typeface="Times New Roman" panose="02020603050405020304" pitchFamily="18" charset="0"/>
                <a:cs typeface="Times New Roman" panose="02020603050405020304" pitchFamily="18" charset="0"/>
              </a:rPr>
              <a:t>anotherTextNode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("welcome");</a:t>
            </a:r>
          </a:p>
          <a:p>
            <a:pPr marL="0" indent="0">
              <a:lnSpc>
                <a:spcPct val="100000"/>
              </a:lnSpc>
              <a:buNone/>
            </a:pPr>
            <a:r>
              <a:rPr lang="en-US" dirty="0" err="1">
                <a:latin typeface="Times New Roman" panose="02020603050405020304" pitchFamily="18" charset="0"/>
                <a:cs typeface="Times New Roman" panose="02020603050405020304" pitchFamily="18" charset="0"/>
              </a:rPr>
              <a:t>element.appendChild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anotherTextNode</a:t>
            </a:r>
            <a:r>
              <a:rPr lang="en-US" dirty="0">
                <a:latin typeface="Times New Roman" panose="02020603050405020304" pitchFamily="18" charset="0"/>
                <a:cs typeface="Times New Roman" panose="02020603050405020304" pitchFamily="18" charset="0"/>
              </a:rPr>
              <a:t>);</a:t>
            </a:r>
          </a:p>
          <a:p>
            <a:pPr marL="0" indent="0">
              <a:lnSpc>
                <a:spcPct val="100000"/>
              </a:lnSpc>
              <a:buNone/>
            </a:pPr>
            <a:r>
              <a:rPr lang="en-US" dirty="0" err="1">
                <a:latin typeface="Times New Roman" panose="02020603050405020304" pitchFamily="18" charset="0"/>
                <a:cs typeface="Times New Roman" panose="02020603050405020304" pitchFamily="18" charset="0"/>
              </a:rPr>
              <a:t>document.body.appendChild</a:t>
            </a:r>
            <a:r>
              <a:rPr lang="en-US" dirty="0">
                <a:latin typeface="Times New Roman" panose="02020603050405020304" pitchFamily="18" charset="0"/>
                <a:cs typeface="Times New Roman" panose="02020603050405020304" pitchFamily="18" charset="0"/>
              </a:rPr>
              <a:t>(element);</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element.childNodes.length</a:t>
            </a:r>
            <a:r>
              <a:rPr lang="en-US" dirty="0">
                <a:latin typeface="Times New Roman" panose="02020603050405020304" pitchFamily="18" charset="0"/>
                <a:cs typeface="Times New Roman" panose="02020603050405020304" pitchFamily="18" charset="0"/>
              </a:rPr>
              <a:t>);			//2 </a:t>
            </a:r>
          </a:p>
          <a:p>
            <a:pPr marL="0" indent="0">
              <a:lnSpc>
                <a:spcPct val="100000"/>
              </a:lnSpc>
              <a:buNone/>
            </a:pPr>
            <a:r>
              <a:rPr lang="en-US" dirty="0" err="1">
                <a:latin typeface="Times New Roman" panose="02020603050405020304" pitchFamily="18" charset="0"/>
                <a:cs typeface="Times New Roman" panose="02020603050405020304" pitchFamily="18" charset="0"/>
              </a:rPr>
              <a:t>element.normalize</a:t>
            </a:r>
            <a:r>
              <a:rPr lang="en-US" dirty="0">
                <a:latin typeface="Times New Roman" panose="02020603050405020304" pitchFamily="18" charset="0"/>
                <a:cs typeface="Times New Roman" panose="02020603050405020304" pitchFamily="18" charset="0"/>
              </a:rPr>
              <a:t>();</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element.childNodes.length</a:t>
            </a:r>
            <a:r>
              <a:rPr lang="en-US" dirty="0">
                <a:latin typeface="Times New Roman" panose="02020603050405020304" pitchFamily="18" charset="0"/>
                <a:cs typeface="Times New Roman" panose="02020603050405020304" pitchFamily="18" charset="0"/>
              </a:rPr>
              <a:t>);			//1</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element.firstChild.nodeValue</a:t>
            </a:r>
            <a:r>
              <a:rPr lang="en-US" dirty="0">
                <a:latin typeface="Times New Roman" panose="02020603050405020304" pitchFamily="18" charset="0"/>
                <a:cs typeface="Times New Roman" panose="02020603050405020304" pitchFamily="18" charset="0"/>
              </a:rPr>
              <a:t>);		//Hello </a:t>
            </a:r>
            <a:r>
              <a:rPr lang="en-US" dirty="0" err="1">
                <a:latin typeface="Times New Roman" panose="02020603050405020304" pitchFamily="18" charset="0"/>
                <a:cs typeface="Times New Roman" panose="02020603050405020304" pitchFamily="18" charset="0"/>
              </a:rPr>
              <a:t>world!welcome</a:t>
            </a:r>
            <a:endParaRPr lang="en-US" dirty="0">
              <a:latin typeface="Times New Roman" panose="02020603050405020304" pitchFamily="18" charset="0"/>
              <a:cs typeface="Times New Roman" panose="02020603050405020304" pitchFamily="18" charset="0"/>
            </a:endParaRPr>
          </a:p>
          <a:p>
            <a:pPr marL="0" indent="0">
              <a:lnSpc>
                <a:spcPct val="100000"/>
              </a:lnSpc>
              <a:buNone/>
            </a:pP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261DDCD0-B1AC-4968-B366-ED644BF251E5}"/>
              </a:ext>
            </a:extLst>
          </p:cNvPr>
          <p:cNvSpPr>
            <a:spLocks noGrp="1"/>
          </p:cNvSpPr>
          <p:nvPr>
            <p:ph type="title"/>
          </p:nvPr>
        </p:nvSpPr>
        <p:spPr/>
        <p:txBody>
          <a:bodyPr/>
          <a:lstStyle/>
          <a:p>
            <a:r>
              <a:rPr lang="en-US" dirty="0"/>
              <a:t>n</a:t>
            </a:r>
            <a:r>
              <a:rPr lang="en-US" sz="3600" b="1" dirty="0">
                <a:latin typeface="Times New Roman" panose="02020603050405020304" pitchFamily="18" charset="0"/>
                <a:cs typeface="Times New Roman" panose="02020603050405020304" pitchFamily="18" charset="0"/>
              </a:rPr>
              <a:t>ormalize( )</a:t>
            </a:r>
            <a:endParaRPr lang="en-US" dirty="0"/>
          </a:p>
        </p:txBody>
      </p:sp>
    </p:spTree>
    <p:extLst>
      <p:ext uri="{BB962C8B-B14F-4D97-AF65-F5344CB8AC3E}">
        <p14:creationId xmlns:p14="http://schemas.microsoft.com/office/powerpoint/2010/main" val="12750040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47DB3B-449B-46D3-8BA9-235839E98C79}"/>
              </a:ext>
            </a:extLst>
          </p:cNvPr>
          <p:cNvSpPr>
            <a:spLocks noGrp="1"/>
          </p:cNvSpPr>
          <p:nvPr>
            <p:ph idx="1"/>
          </p:nvPr>
        </p:nvSpPr>
        <p:spPr>
          <a:xfrm>
            <a:off x="838200" y="1253330"/>
            <a:ext cx="10515600" cy="5341433"/>
          </a:xfrm>
        </p:spPr>
        <p:txBody>
          <a:bodyPr/>
          <a:lstStyle/>
          <a:p>
            <a:pPr marL="0" indent="0">
              <a:lnSpc>
                <a:spcPct val="100000"/>
              </a:lnSpc>
              <a:buNone/>
            </a:pPr>
            <a:r>
              <a:rPr lang="en-US" dirty="0">
                <a:latin typeface="Times New Roman" panose="02020603050405020304" pitchFamily="18" charset="0"/>
                <a:cs typeface="Times New Roman" panose="02020603050405020304" pitchFamily="18" charset="0"/>
              </a:rPr>
              <a:t>var element = </a:t>
            </a:r>
            <a:r>
              <a:rPr lang="en-US" dirty="0" err="1">
                <a:latin typeface="Times New Roman" panose="02020603050405020304" pitchFamily="18" charset="0"/>
                <a:cs typeface="Times New Roman" panose="02020603050405020304" pitchFamily="18" charset="0"/>
              </a:rPr>
              <a:t>document.createElement</a:t>
            </a:r>
            <a:r>
              <a:rPr lang="en-US" dirty="0">
                <a:latin typeface="Times New Roman" panose="02020603050405020304" pitchFamily="18" charset="0"/>
                <a:cs typeface="Times New Roman" panose="02020603050405020304" pitchFamily="18" charset="0"/>
              </a:rPr>
              <a:t>("div");</a:t>
            </a:r>
          </a:p>
          <a:p>
            <a:pPr marL="0" indent="0">
              <a:lnSpc>
                <a:spcPct val="100000"/>
              </a:lnSpc>
              <a:buNone/>
            </a:pPr>
            <a:r>
              <a:rPr lang="en-US" dirty="0" err="1">
                <a:latin typeface="Times New Roman" panose="02020603050405020304" pitchFamily="18" charset="0"/>
                <a:cs typeface="Times New Roman" panose="02020603050405020304" pitchFamily="18" charset="0"/>
              </a:rPr>
              <a:t>element.className</a:t>
            </a:r>
            <a:r>
              <a:rPr lang="en-US" dirty="0">
                <a:latin typeface="Times New Roman" panose="02020603050405020304" pitchFamily="18" charset="0"/>
                <a:cs typeface="Times New Roman" panose="02020603050405020304" pitchFamily="18" charset="0"/>
              </a:rPr>
              <a:t> = "message";</a:t>
            </a:r>
          </a:p>
          <a:p>
            <a:pPr marL="0" indent="0">
              <a:lnSpc>
                <a:spcPct val="100000"/>
              </a:lnSpc>
              <a:buNone/>
            </a:pPr>
            <a:r>
              <a:rPr lang="en-US" dirty="0">
                <a:latin typeface="Times New Roman" panose="02020603050405020304" pitchFamily="18" charset="0"/>
                <a:cs typeface="Times New Roman" panose="02020603050405020304" pitchFamily="18" charset="0"/>
              </a:rPr>
              <a:t>var </a:t>
            </a:r>
            <a:r>
              <a:rPr lang="en-US" dirty="0" err="1">
                <a:latin typeface="Times New Roman" panose="02020603050405020304" pitchFamily="18" charset="0"/>
                <a:cs typeface="Times New Roman" panose="02020603050405020304" pitchFamily="18" charset="0"/>
              </a:rPr>
              <a:t>textNode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document.createTextNode</a:t>
            </a:r>
            <a:r>
              <a:rPr lang="en-US" dirty="0">
                <a:latin typeface="Times New Roman" panose="02020603050405020304" pitchFamily="18" charset="0"/>
                <a:cs typeface="Times New Roman" panose="02020603050405020304" pitchFamily="18" charset="0"/>
              </a:rPr>
              <a:t>("Hello world!");</a:t>
            </a:r>
          </a:p>
          <a:p>
            <a:pPr marL="0" indent="0">
              <a:lnSpc>
                <a:spcPct val="100000"/>
              </a:lnSpc>
              <a:buNone/>
            </a:pPr>
            <a:r>
              <a:rPr lang="en-US" dirty="0" err="1">
                <a:latin typeface="Times New Roman" panose="02020603050405020304" pitchFamily="18" charset="0"/>
                <a:cs typeface="Times New Roman" panose="02020603050405020304" pitchFamily="18" charset="0"/>
              </a:rPr>
              <a:t>element.appendChild</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textNode</a:t>
            </a:r>
            <a:r>
              <a:rPr lang="en-US" dirty="0">
                <a:latin typeface="Times New Roman" panose="02020603050405020304" pitchFamily="18" charset="0"/>
                <a:cs typeface="Times New Roman" panose="02020603050405020304" pitchFamily="18" charset="0"/>
              </a:rPr>
              <a:t>);</a:t>
            </a:r>
          </a:p>
          <a:p>
            <a:pPr marL="0" indent="0">
              <a:lnSpc>
                <a:spcPct val="100000"/>
              </a:lnSpc>
              <a:buNone/>
            </a:pPr>
            <a:r>
              <a:rPr lang="en-US" dirty="0" err="1">
                <a:latin typeface="Times New Roman" panose="02020603050405020304" pitchFamily="18" charset="0"/>
                <a:cs typeface="Times New Roman" panose="02020603050405020304" pitchFamily="18" charset="0"/>
              </a:rPr>
              <a:t>document.body.appendChild</a:t>
            </a:r>
            <a:r>
              <a:rPr lang="en-US" dirty="0">
                <a:latin typeface="Times New Roman" panose="02020603050405020304" pitchFamily="18" charset="0"/>
                <a:cs typeface="Times New Roman" panose="02020603050405020304" pitchFamily="18" charset="0"/>
              </a:rPr>
              <a:t>(element);</a:t>
            </a:r>
          </a:p>
          <a:p>
            <a:pPr marL="0" indent="0">
              <a:lnSpc>
                <a:spcPct val="100000"/>
              </a:lnSpc>
              <a:buNone/>
            </a:pPr>
            <a:r>
              <a:rPr lang="en-US" dirty="0">
                <a:latin typeface="Times New Roman" panose="02020603050405020304" pitchFamily="18" charset="0"/>
                <a:cs typeface="Times New Roman" panose="02020603050405020304" pitchFamily="18" charset="0"/>
              </a:rPr>
              <a:t>var </a:t>
            </a:r>
            <a:r>
              <a:rPr lang="en-US" dirty="0" err="1">
                <a:latin typeface="Times New Roman" panose="02020603050405020304" pitchFamily="18" charset="0"/>
                <a:cs typeface="Times New Roman" panose="02020603050405020304" pitchFamily="18" charset="0"/>
              </a:rPr>
              <a:t>newNode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element.firstChild.splitText</a:t>
            </a:r>
            <a:r>
              <a:rPr lang="en-US" dirty="0">
                <a:latin typeface="Times New Roman" panose="02020603050405020304" pitchFamily="18" charset="0"/>
                <a:cs typeface="Times New Roman" panose="02020603050405020304" pitchFamily="18" charset="0"/>
              </a:rPr>
              <a:t>(5);</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element.firstChild.nodeValue</a:t>
            </a:r>
            <a:r>
              <a:rPr lang="en-US" dirty="0">
                <a:latin typeface="Times New Roman" panose="02020603050405020304" pitchFamily="18" charset="0"/>
                <a:cs typeface="Times New Roman" panose="02020603050405020304" pitchFamily="18" charset="0"/>
              </a:rPr>
              <a:t>); 	//“Hello"</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newNode.nodeValue</a:t>
            </a:r>
            <a:r>
              <a:rPr lang="en-US" dirty="0">
                <a:latin typeface="Times New Roman" panose="02020603050405020304" pitchFamily="18" charset="0"/>
                <a:cs typeface="Times New Roman" panose="02020603050405020304" pitchFamily="18" charset="0"/>
              </a:rPr>
              <a:t>); 		//“ world!"</a:t>
            </a:r>
          </a:p>
          <a:p>
            <a:pPr marL="0" indent="0">
              <a:lnSpc>
                <a:spcPct val="100000"/>
              </a:lnSpc>
              <a:buNone/>
            </a:pPr>
            <a:r>
              <a:rPr lang="en-US" dirty="0">
                <a:latin typeface="Times New Roman" panose="02020603050405020304" pitchFamily="18" charset="0"/>
                <a:cs typeface="Times New Roman" panose="02020603050405020304" pitchFamily="18" charset="0"/>
              </a:rPr>
              <a:t>alert(</a:t>
            </a:r>
            <a:r>
              <a:rPr lang="en-US" dirty="0" err="1">
                <a:latin typeface="Times New Roman" panose="02020603050405020304" pitchFamily="18" charset="0"/>
                <a:cs typeface="Times New Roman" panose="02020603050405020304" pitchFamily="18" charset="0"/>
              </a:rPr>
              <a:t>element.childNodes.length</a:t>
            </a:r>
            <a:r>
              <a:rPr lang="en-US" dirty="0">
                <a:latin typeface="Times New Roman" panose="02020603050405020304" pitchFamily="18" charset="0"/>
                <a:cs typeface="Times New Roman" panose="02020603050405020304" pitchFamily="18" charset="0"/>
              </a:rPr>
              <a:t>); 		//2</a:t>
            </a:r>
          </a:p>
          <a:p>
            <a:endParaRPr lang="en-US" dirty="0"/>
          </a:p>
        </p:txBody>
      </p:sp>
      <p:sp>
        <p:nvSpPr>
          <p:cNvPr id="3" name="Title 2">
            <a:extLst>
              <a:ext uri="{FF2B5EF4-FFF2-40B4-BE49-F238E27FC236}">
                <a16:creationId xmlns:a16="http://schemas.microsoft.com/office/drawing/2014/main" id="{0E135732-2A41-422C-9A8F-43C0BF654C5D}"/>
              </a:ext>
            </a:extLst>
          </p:cNvPr>
          <p:cNvSpPr>
            <a:spLocks noGrp="1"/>
          </p:cNvSpPr>
          <p:nvPr>
            <p:ph type="title"/>
          </p:nvPr>
        </p:nvSpPr>
        <p:spPr/>
        <p:txBody>
          <a:bodyPr/>
          <a:lstStyle/>
          <a:p>
            <a:r>
              <a:rPr lang="en-US" dirty="0" err="1"/>
              <a:t>splitText</a:t>
            </a:r>
            <a:r>
              <a:rPr lang="en-US" dirty="0"/>
              <a:t>( )</a:t>
            </a:r>
          </a:p>
        </p:txBody>
      </p:sp>
    </p:spTree>
    <p:extLst>
      <p:ext uri="{BB962C8B-B14F-4D97-AF65-F5344CB8AC3E}">
        <p14:creationId xmlns:p14="http://schemas.microsoft.com/office/powerpoint/2010/main" val="271658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36" y="1875994"/>
            <a:ext cx="11980668" cy="2166238"/>
          </a:xfrm>
        </p:spPr>
        <p:txBody>
          <a:bodyPr>
            <a:normAutofit fontScale="90000"/>
          </a:bodyPr>
          <a:lstStyle/>
          <a:p>
            <a:r>
              <a:rPr lang="en-US" dirty="0"/>
              <a:t>Web Technology JavaScript programming</a:t>
            </a:r>
            <a:br>
              <a:rPr lang="en-US" dirty="0"/>
            </a:br>
            <a:br>
              <a:rPr lang="en-US" dirty="0"/>
            </a:br>
            <a:r>
              <a:rPr lang="en-US" sz="3600" dirty="0"/>
              <a:t>Chapter 10 : The Document Object Model</a:t>
            </a:r>
            <a:br>
              <a:rPr lang="en-US" sz="3600" dirty="0"/>
            </a:br>
            <a:r>
              <a:rPr lang="en-US" sz="3600" dirty="0"/>
              <a:t>                 (Working With the DOM)</a:t>
            </a:r>
          </a:p>
        </p:txBody>
      </p:sp>
      <p:sp>
        <p:nvSpPr>
          <p:cNvPr id="3" name="Subtitle 2"/>
          <p:cNvSpPr>
            <a:spLocks noGrp="1"/>
          </p:cNvSpPr>
          <p:nvPr>
            <p:ph type="subTitle" idx="1"/>
          </p:nvPr>
        </p:nvSpPr>
        <p:spPr>
          <a:xfrm>
            <a:off x="3445487" y="5570358"/>
            <a:ext cx="8646017" cy="98284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1774498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9037B-F339-4A00-91E2-31BE2364B540}"/>
              </a:ext>
            </a:extLst>
          </p:cNvPr>
          <p:cNvSpPr>
            <a:spLocks noGrp="1"/>
          </p:cNvSpPr>
          <p:nvPr>
            <p:ph idx="1"/>
          </p:nvPr>
        </p:nvSpPr>
        <p:spPr>
          <a:xfrm>
            <a:off x="838200" y="1253330"/>
            <a:ext cx="10515600" cy="5355287"/>
          </a:xfrm>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Dynamic Scripts</a:t>
            </a:r>
          </a:p>
          <a:p>
            <a:pPr algn="just">
              <a:lnSpc>
                <a:spcPct val="100000"/>
              </a:lnSpc>
            </a:pPr>
            <a:r>
              <a:rPr lang="en-US" sz="2400" dirty="0"/>
              <a:t>Dynamic Styles</a:t>
            </a:r>
          </a:p>
          <a:p>
            <a:pPr algn="just">
              <a:lnSpc>
                <a:spcPct val="100000"/>
              </a:lnSpc>
            </a:pPr>
            <a:r>
              <a:rPr lang="en-US" sz="2400" dirty="0" err="1">
                <a:latin typeface="Times New Roman" panose="02020603050405020304" pitchFamily="18" charset="0"/>
                <a:cs typeface="Times New Roman" panose="02020603050405020304" pitchFamily="18" charset="0"/>
              </a:rPr>
              <a:t>DocumentFragment</a:t>
            </a:r>
            <a:r>
              <a:rPr lang="en-US" sz="2400" dirty="0">
                <a:latin typeface="Times New Roman" panose="02020603050405020304" pitchFamily="18" charset="0"/>
                <a:cs typeface="Times New Roman" panose="02020603050405020304" pitchFamily="18" charset="0"/>
              </a:rPr>
              <a:t> Type</a:t>
            </a:r>
          </a:p>
          <a:p>
            <a:pPr algn="just">
              <a:lnSpc>
                <a:spcPct val="100000"/>
              </a:lnSpc>
            </a:pPr>
            <a:r>
              <a:rPr lang="en-US" sz="2400" dirty="0"/>
              <a:t>Manipulating Tables</a:t>
            </a:r>
            <a:endParaRPr lang="en-US" sz="24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0392CE60-8EA8-4957-9E33-57468321DE0B}"/>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Working With the DOM</a:t>
            </a:r>
            <a:endParaRPr lang="en-US" dirty="0"/>
          </a:p>
        </p:txBody>
      </p:sp>
    </p:spTree>
    <p:extLst>
      <p:ext uri="{BB962C8B-B14F-4D97-AF65-F5344CB8AC3E}">
        <p14:creationId xmlns:p14="http://schemas.microsoft.com/office/powerpoint/2010/main" val="6692164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Dynamic Scripts</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11069781" cy="5609741"/>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Dynamic scripts are tha</a:t>
            </a:r>
            <a:r>
              <a:rPr lang="en-US" dirty="0"/>
              <a:t>t don’t exist when the page is loaded but are included later by using the DOM.</a:t>
            </a:r>
          </a:p>
          <a:p>
            <a:r>
              <a:rPr lang="en-US" sz="2000" dirty="0">
                <a:latin typeface="Times New Roman" panose="02020603050405020304" pitchFamily="18" charset="0"/>
                <a:cs typeface="Times New Roman" panose="02020603050405020304" pitchFamily="18" charset="0"/>
              </a:rPr>
              <a:t>As with the HT</a:t>
            </a:r>
            <a:r>
              <a:rPr lang="en-US" dirty="0"/>
              <a:t>ML element, there are two ways to do this: pulling in an external file or inserting text directly.</a:t>
            </a:r>
          </a:p>
          <a:p>
            <a:pPr marL="0" indent="0">
              <a:buNone/>
            </a:pPr>
            <a:r>
              <a:rPr lang="en-US" b="1" dirty="0"/>
              <a:t>	Example: (Using DOM)</a:t>
            </a:r>
          </a:p>
          <a:p>
            <a:pPr marL="0" indent="0">
              <a:buNone/>
            </a:pPr>
            <a:r>
              <a:rPr lang="en-US" sz="1800" dirty="0"/>
              <a:t>		&lt;!DOCTYPE html&gt;</a:t>
            </a:r>
          </a:p>
          <a:p>
            <a:pPr marL="0" indent="0">
              <a:buNone/>
            </a:pPr>
            <a:r>
              <a:rPr lang="en-US" sz="1800" dirty="0"/>
              <a:t>		&lt;html&gt;&lt;body&gt;</a:t>
            </a:r>
          </a:p>
          <a:p>
            <a:pPr marL="0" indent="0">
              <a:buNone/>
            </a:pPr>
            <a:r>
              <a:rPr lang="en-US" sz="1800" dirty="0"/>
              <a:t>		&lt;h2&gt;External JavaScript&lt;/h2&gt;</a:t>
            </a:r>
          </a:p>
          <a:p>
            <a:pPr marL="0" indent="0">
              <a:buNone/>
            </a:pPr>
            <a:r>
              <a:rPr lang="en-US" sz="1800" dirty="0"/>
              <a:t>		&lt;p id="demo"&gt;A Paragraph.&lt;/p&gt;</a:t>
            </a:r>
          </a:p>
          <a:p>
            <a:pPr marL="0" indent="0">
              <a:buNone/>
            </a:pPr>
            <a:r>
              <a:rPr lang="en-US" sz="1800" dirty="0"/>
              <a:t>		&lt;button type="button" onclick="</a:t>
            </a:r>
            <a:r>
              <a:rPr lang="en-US" sz="1800" dirty="0" err="1"/>
              <a:t>myFunction</a:t>
            </a:r>
            <a:r>
              <a:rPr lang="en-US" sz="1800" dirty="0"/>
              <a:t>()"&gt;Click Me&lt;/button&gt;</a:t>
            </a:r>
          </a:p>
          <a:p>
            <a:pPr marL="0" indent="0">
              <a:buNone/>
            </a:pPr>
            <a:r>
              <a:rPr lang="en-US" sz="1800" dirty="0"/>
              <a:t>		&lt;script type="text/</a:t>
            </a:r>
            <a:r>
              <a:rPr lang="en-US" sz="1800" dirty="0" err="1"/>
              <a:t>javascript</a:t>
            </a:r>
            <a:r>
              <a:rPr lang="en-US" sz="1800" dirty="0"/>
              <a:t>"&gt;</a:t>
            </a:r>
          </a:p>
          <a:p>
            <a:pPr marL="0" indent="0">
              <a:buNone/>
            </a:pPr>
            <a:r>
              <a:rPr lang="en-US" sz="1800" dirty="0"/>
              <a:t>			 var </a:t>
            </a:r>
            <a:r>
              <a:rPr lang="en-US" sz="1800" dirty="0" err="1"/>
              <a:t>thescript</a:t>
            </a:r>
            <a:r>
              <a:rPr lang="en-US" sz="1800" dirty="0"/>
              <a:t>=</a:t>
            </a:r>
            <a:r>
              <a:rPr lang="en-US" sz="1800" dirty="0" err="1"/>
              <a:t>document.createElement</a:t>
            </a:r>
            <a:r>
              <a:rPr lang="en-US" sz="1800" dirty="0"/>
              <a:t>("script");</a:t>
            </a:r>
          </a:p>
          <a:p>
            <a:pPr marL="0" indent="0">
              <a:buNone/>
            </a:pPr>
            <a:r>
              <a:rPr lang="en-US" sz="1800" dirty="0"/>
              <a:t> 	 		</a:t>
            </a:r>
            <a:r>
              <a:rPr lang="en-US" sz="1800" dirty="0" err="1"/>
              <a:t>thescript.type</a:t>
            </a:r>
            <a:r>
              <a:rPr lang="en-US" sz="1800" dirty="0"/>
              <a:t>="text/</a:t>
            </a:r>
            <a:r>
              <a:rPr lang="en-US" sz="1800" dirty="0" err="1"/>
              <a:t>javascript</a:t>
            </a:r>
            <a:r>
              <a:rPr lang="en-US" sz="1800" dirty="0"/>
              <a:t>";</a:t>
            </a:r>
          </a:p>
          <a:p>
            <a:pPr marL="0" indent="0">
              <a:buNone/>
            </a:pPr>
            <a:r>
              <a:rPr lang="en-US" sz="1800" dirty="0"/>
              <a:t> 		 	</a:t>
            </a:r>
            <a:r>
              <a:rPr lang="en-US" sz="1800" dirty="0" err="1"/>
              <a:t>thescript.src</a:t>
            </a:r>
            <a:r>
              <a:rPr lang="en-US" sz="1800" dirty="0"/>
              <a:t>="client.js";</a:t>
            </a:r>
          </a:p>
          <a:p>
            <a:pPr marL="0" indent="0">
              <a:buNone/>
            </a:pPr>
            <a:r>
              <a:rPr lang="en-US" sz="1800" dirty="0"/>
              <a:t> 			 </a:t>
            </a:r>
            <a:r>
              <a:rPr lang="en-US" sz="1800" dirty="0" err="1"/>
              <a:t>document.body.appendChild</a:t>
            </a:r>
            <a:r>
              <a:rPr lang="en-US" sz="1800" dirty="0"/>
              <a:t>(</a:t>
            </a:r>
            <a:r>
              <a:rPr lang="en-US" sz="1800" dirty="0" err="1"/>
              <a:t>thescript</a:t>
            </a:r>
            <a:r>
              <a:rPr lang="en-US" sz="1800" dirty="0"/>
              <a:t>);</a:t>
            </a:r>
          </a:p>
          <a:p>
            <a:pPr marL="0" indent="0">
              <a:buNone/>
            </a:pPr>
            <a:r>
              <a:rPr lang="en-US" sz="1800" dirty="0"/>
              <a:t>		&lt;/script&gt;&lt;/body&gt;&lt;/html&gt;</a:t>
            </a:r>
          </a:p>
        </p:txBody>
      </p:sp>
    </p:spTree>
    <p:extLst>
      <p:ext uri="{BB962C8B-B14F-4D97-AF65-F5344CB8AC3E}">
        <p14:creationId xmlns:p14="http://schemas.microsoft.com/office/powerpoint/2010/main" val="3062328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3734" y="1620909"/>
            <a:ext cx="4558048" cy="4351338"/>
          </a:xfrm>
        </p:spPr>
        <p:txBody>
          <a:bodyPr>
            <a:normAutofit lnSpcReduction="10000"/>
          </a:bodyPr>
          <a:lstStyle/>
          <a:p>
            <a:r>
              <a:rPr lang="en-US" dirty="0"/>
              <a:t>Section 1 </a:t>
            </a:r>
          </a:p>
          <a:p>
            <a:pPr marL="0" indent="0">
              <a:buNone/>
            </a:pPr>
            <a:r>
              <a:rPr lang="en-US" dirty="0"/>
              <a:t>	   </a:t>
            </a:r>
            <a:r>
              <a:rPr lang="en-US" b="1" dirty="0"/>
              <a:t>What is JavaScript?</a:t>
            </a:r>
          </a:p>
          <a:p>
            <a:pPr marL="0" indent="0">
              <a:buNone/>
            </a:pPr>
            <a:r>
              <a:rPr lang="en-US" dirty="0"/>
              <a:t>                 JavaScript in HTML</a:t>
            </a:r>
          </a:p>
          <a:p>
            <a:pPr marL="0" indent="0">
              <a:buNone/>
            </a:pPr>
            <a:r>
              <a:rPr lang="en-US" dirty="0"/>
              <a:t>                 Variables, Scope, and Memory        </a:t>
            </a:r>
          </a:p>
          <a:p>
            <a:r>
              <a:rPr lang="en-US" dirty="0"/>
              <a:t>Section 2 </a:t>
            </a:r>
          </a:p>
          <a:p>
            <a:pPr marL="0" indent="0">
              <a:buNone/>
            </a:pPr>
            <a:r>
              <a:rPr lang="en-US" dirty="0"/>
              <a:t>              	   Language Basics</a:t>
            </a:r>
          </a:p>
          <a:p>
            <a:pPr marL="0" indent="0">
              <a:buNone/>
            </a:pPr>
            <a:r>
              <a:rPr lang="en-US" dirty="0"/>
              <a:t>              	   Reference Types</a:t>
            </a:r>
          </a:p>
          <a:p>
            <a:pPr marL="0" indent="0">
              <a:buNone/>
            </a:pPr>
            <a:r>
              <a:rPr lang="en-US" dirty="0"/>
              <a:t>	   Function</a:t>
            </a:r>
          </a:p>
          <a:p>
            <a:r>
              <a:rPr lang="en-US" dirty="0"/>
              <a:t>Section 3</a:t>
            </a:r>
          </a:p>
          <a:p>
            <a:pPr marL="0" indent="0">
              <a:buNone/>
            </a:pPr>
            <a:r>
              <a:rPr lang="en-US" dirty="0"/>
              <a:t>             	   Understanding Objects</a:t>
            </a:r>
          </a:p>
          <a:p>
            <a:pPr marL="0" indent="0">
              <a:buNone/>
            </a:pPr>
            <a:r>
              <a:rPr lang="en-US" dirty="0"/>
              <a:t>                 Window Object </a:t>
            </a:r>
          </a:p>
          <a:p>
            <a:endParaRPr lang="en-US" dirty="0"/>
          </a:p>
        </p:txBody>
      </p:sp>
      <p:sp>
        <p:nvSpPr>
          <p:cNvPr id="3" name="Title 2"/>
          <p:cNvSpPr>
            <a:spLocks noGrp="1"/>
          </p:cNvSpPr>
          <p:nvPr>
            <p:ph type="title"/>
          </p:nvPr>
        </p:nvSpPr>
        <p:spPr/>
        <p:txBody>
          <a:bodyPr>
            <a:normAutofit fontScale="90000"/>
          </a:bodyPr>
          <a:lstStyle/>
          <a:p>
            <a:pPr marL="0" indent="0">
              <a:defRPr/>
            </a:pPr>
            <a:br>
              <a:rPr lang="en-US" dirty="0"/>
            </a:br>
            <a:br>
              <a:rPr lang="en-US" dirty="0"/>
            </a:br>
            <a:r>
              <a:rPr lang="en-US" sz="4000" dirty="0"/>
              <a:t>General Lecture Plan</a:t>
            </a:r>
            <a:br>
              <a:rPr lang="en-US" dirty="0"/>
            </a:br>
            <a:br>
              <a:rPr lang="en-US" dirty="0"/>
            </a:br>
            <a:endParaRPr lang="en-US" dirty="0"/>
          </a:p>
        </p:txBody>
      </p:sp>
      <p:sp>
        <p:nvSpPr>
          <p:cNvPr id="4" name="Content Placeholder 2"/>
          <p:cNvSpPr txBox="1">
            <a:spLocks/>
          </p:cNvSpPr>
          <p:nvPr/>
        </p:nvSpPr>
        <p:spPr>
          <a:xfrm>
            <a:off x="6301058" y="1620909"/>
            <a:ext cx="5157651" cy="442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4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Document Object Model (DOM) and 	DOM Extensions        </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5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Events, Forms and Canvas</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6</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Client-side Storage</a:t>
            </a:r>
          </a:p>
        </p:txBody>
      </p:sp>
    </p:spTree>
    <p:extLst>
      <p:ext uri="{BB962C8B-B14F-4D97-AF65-F5344CB8AC3E}">
        <p14:creationId xmlns:p14="http://schemas.microsoft.com/office/powerpoint/2010/main" val="162624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81201" y="1600201"/>
            <a:ext cx="8229600" cy="4825999"/>
          </a:xfrm>
        </p:spPr>
        <p:txBody>
          <a:bodyPr>
            <a:normAutofit/>
          </a:bodyPr>
          <a:lstStyle/>
          <a:p>
            <a:pPr marL="342900" indent="-342900">
              <a:lnSpc>
                <a:spcPct val="100000"/>
              </a:lnSpc>
              <a:spcBef>
                <a:spcPct val="20000"/>
              </a:spcBef>
            </a:pPr>
            <a:r>
              <a:rPr lang="en-US" dirty="0">
                <a:solidFill>
                  <a:prstClr val="black"/>
                </a:solidFill>
              </a:rPr>
              <a:t>The backslash (\) escape character </a:t>
            </a:r>
          </a:p>
          <a:p>
            <a:pPr marL="342900" indent="-342900">
              <a:lnSpc>
                <a:spcPct val="100000"/>
              </a:lnSpc>
              <a:spcBef>
                <a:spcPct val="20000"/>
              </a:spcBef>
            </a:pPr>
            <a:r>
              <a:rPr lang="en-US" dirty="0">
                <a:solidFill>
                  <a:prstClr val="black"/>
                </a:solidFill>
              </a:rPr>
              <a:t>\n			New Line</a:t>
            </a:r>
          </a:p>
          <a:p>
            <a:pPr marL="342900" indent="-342900">
              <a:lnSpc>
                <a:spcPct val="100000"/>
              </a:lnSpc>
              <a:spcBef>
                <a:spcPct val="20000"/>
              </a:spcBef>
            </a:pPr>
            <a:r>
              <a:rPr lang="en-US" dirty="0">
                <a:solidFill>
                  <a:prstClr val="black"/>
                </a:solidFill>
              </a:rPr>
              <a:t>\t			Tab</a:t>
            </a:r>
          </a:p>
          <a:p>
            <a:pPr marL="342900" indent="-342900">
              <a:lnSpc>
                <a:spcPct val="100000"/>
              </a:lnSpc>
              <a:spcBef>
                <a:spcPct val="20000"/>
              </a:spcBef>
            </a:pPr>
            <a:r>
              <a:rPr lang="en-US" dirty="0">
                <a:solidFill>
                  <a:prstClr val="black"/>
                </a:solidFill>
              </a:rPr>
              <a:t>\b			backspace</a:t>
            </a:r>
          </a:p>
          <a:p>
            <a:pPr marL="342900" indent="-342900">
              <a:lnSpc>
                <a:spcPct val="100000"/>
              </a:lnSpc>
              <a:spcBef>
                <a:spcPct val="20000"/>
              </a:spcBef>
            </a:pPr>
            <a:r>
              <a:rPr lang="en-US" dirty="0">
                <a:solidFill>
                  <a:prstClr val="black"/>
                </a:solidFill>
              </a:rPr>
              <a:t>\\			Backslash (\)</a:t>
            </a:r>
          </a:p>
          <a:p>
            <a:pPr marL="342900" indent="-342900">
              <a:lnSpc>
                <a:spcPct val="100000"/>
              </a:lnSpc>
              <a:spcBef>
                <a:spcPct val="20000"/>
              </a:spcBef>
            </a:pPr>
            <a:r>
              <a:rPr lang="en-US" dirty="0">
                <a:solidFill>
                  <a:prstClr val="black"/>
                </a:solidFill>
              </a:rPr>
              <a:t>\’ 			Single quote( ’ ) </a:t>
            </a:r>
            <a:r>
              <a:rPr lang="en-US" dirty="0" err="1">
                <a:solidFill>
                  <a:prstClr val="black"/>
                </a:solidFill>
              </a:rPr>
              <a:t>eg</a:t>
            </a:r>
            <a:r>
              <a:rPr lang="en-US" dirty="0">
                <a:solidFill>
                  <a:prstClr val="black"/>
                </a:solidFill>
              </a:rPr>
              <a:t>. text= 'It\'s alright.';</a:t>
            </a:r>
          </a:p>
          <a:p>
            <a:pPr marL="342900" indent="-342900">
              <a:lnSpc>
                <a:spcPct val="100000"/>
              </a:lnSpc>
              <a:spcBef>
                <a:spcPct val="20000"/>
              </a:spcBef>
            </a:pPr>
            <a:r>
              <a:rPr lang="en-US" dirty="0">
                <a:solidFill>
                  <a:prstClr val="black"/>
                </a:solidFill>
              </a:rPr>
              <a:t>\’’			inserts a double quote in a string: ( ’’ )</a:t>
            </a:r>
          </a:p>
          <a:p>
            <a:endParaRPr lang="en-US" dirty="0"/>
          </a:p>
        </p:txBody>
      </p:sp>
      <p:sp>
        <p:nvSpPr>
          <p:cNvPr id="3" name="Title 2"/>
          <p:cNvSpPr>
            <a:spLocks noGrp="1"/>
          </p:cNvSpPr>
          <p:nvPr>
            <p:ph type="title"/>
          </p:nvPr>
        </p:nvSpPr>
        <p:spPr/>
        <p:txBody>
          <a:bodyPr/>
          <a:lstStyle/>
          <a:p>
            <a:r>
              <a:rPr lang="en-US" dirty="0"/>
              <a:t>Character Literals</a:t>
            </a:r>
          </a:p>
        </p:txBody>
      </p:sp>
    </p:spTree>
    <p:extLst>
      <p:ext uri="{BB962C8B-B14F-4D97-AF65-F5344CB8AC3E}">
        <p14:creationId xmlns:p14="http://schemas.microsoft.com/office/powerpoint/2010/main" val="30610958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Dynamic Scripts (Cont’d)</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11069781" cy="5360442"/>
          </a:xfrm>
          <a:prstGeom prst="rect">
            <a:avLst/>
          </a:prstGeom>
        </p:spPr>
        <p:txBody>
          <a:bodyPr wrap="square">
            <a:spAutoFit/>
          </a:bodyPr>
          <a:lstStyle/>
          <a:p>
            <a:pPr marL="0" indent="0">
              <a:buNone/>
            </a:pPr>
            <a:r>
              <a:rPr lang="en-US" b="1" dirty="0"/>
              <a:t>Example: (External File – client.js)</a:t>
            </a:r>
          </a:p>
          <a:p>
            <a:pPr marL="0" indent="0">
              <a:buNone/>
            </a:pPr>
            <a:r>
              <a:rPr lang="en-US" sz="1800" dirty="0"/>
              <a:t>		function </a:t>
            </a:r>
            <a:r>
              <a:rPr lang="en-US" sz="1800" dirty="0" err="1"/>
              <a:t>myFunction</a:t>
            </a:r>
            <a:r>
              <a:rPr lang="en-US" sz="1800" dirty="0"/>
              <a:t>() {</a:t>
            </a:r>
          </a:p>
          <a:p>
            <a:pPr marL="0" indent="0">
              <a:buNone/>
            </a:pPr>
            <a:r>
              <a:rPr lang="en-US" sz="1800" dirty="0"/>
              <a:t>    			</a:t>
            </a:r>
            <a:r>
              <a:rPr lang="en-US" sz="1800" dirty="0" err="1"/>
              <a:t>document.getElementById</a:t>
            </a:r>
            <a:r>
              <a:rPr lang="en-US" sz="1800" dirty="0"/>
              <a:t>("demo").</a:t>
            </a:r>
            <a:r>
              <a:rPr lang="en-US" sz="1800" dirty="0" err="1"/>
              <a:t>innerHTML</a:t>
            </a:r>
            <a:r>
              <a:rPr lang="en-US" sz="1800" dirty="0"/>
              <a:t>="Paragraph changed.";}</a:t>
            </a:r>
          </a:p>
          <a:p>
            <a:r>
              <a:rPr lang="en-US" dirty="0"/>
              <a:t>The external file is not downloaded until the &lt;script&gt; element is added to the page on the last line.</a:t>
            </a:r>
          </a:p>
          <a:p>
            <a:pPr marL="0" indent="0">
              <a:buNone/>
            </a:pPr>
            <a:r>
              <a:rPr lang="en-US" b="1" dirty="0"/>
              <a:t>Example: (Using DOM)</a:t>
            </a:r>
          </a:p>
          <a:p>
            <a:pPr marL="0" indent="0">
              <a:buNone/>
            </a:pPr>
            <a:r>
              <a:rPr lang="en-US" dirty="0"/>
              <a:t> 	</a:t>
            </a:r>
            <a:r>
              <a:rPr lang="en-US" sz="1800" dirty="0"/>
              <a:t>&lt;input type="button" value="Add Script" onclick="</a:t>
            </a:r>
            <a:r>
              <a:rPr lang="en-US" sz="1800" dirty="0" err="1"/>
              <a:t>addScript</a:t>
            </a:r>
            <a:r>
              <a:rPr lang="en-US" sz="1800" dirty="0"/>
              <a:t>()"&gt;</a:t>
            </a:r>
          </a:p>
          <a:p>
            <a:pPr marL="0" indent="0">
              <a:buNone/>
            </a:pPr>
            <a:r>
              <a:rPr lang="en-US" sz="1800" dirty="0"/>
              <a:t>  	  &lt;script type="text/</a:t>
            </a:r>
            <a:r>
              <a:rPr lang="en-US" sz="1800" dirty="0" err="1"/>
              <a:t>javascript</a:t>
            </a:r>
            <a:r>
              <a:rPr lang="en-US" sz="1800" dirty="0"/>
              <a:t>"&gt;</a:t>
            </a:r>
          </a:p>
          <a:p>
            <a:pPr marL="0" indent="0">
              <a:buNone/>
            </a:pPr>
            <a:r>
              <a:rPr lang="en-US" sz="1800" dirty="0"/>
              <a:t>       	 function </a:t>
            </a:r>
            <a:r>
              <a:rPr lang="en-US" sz="1800" dirty="0" err="1"/>
              <a:t>addScript</a:t>
            </a:r>
            <a:r>
              <a:rPr lang="en-US" sz="1800" dirty="0"/>
              <a:t>(){</a:t>
            </a:r>
          </a:p>
          <a:p>
            <a:pPr marL="0" indent="0">
              <a:buNone/>
            </a:pPr>
            <a:r>
              <a:rPr lang="en-US" sz="1800" dirty="0"/>
              <a:t>            		var script = </a:t>
            </a:r>
            <a:r>
              <a:rPr lang="en-US" sz="1800" dirty="0" err="1"/>
              <a:t>document.createElement</a:t>
            </a:r>
            <a:r>
              <a:rPr lang="en-US" sz="1800" dirty="0"/>
              <a:t>("script");</a:t>
            </a:r>
          </a:p>
          <a:p>
            <a:pPr marL="0" indent="0">
              <a:buNone/>
            </a:pPr>
            <a:r>
              <a:rPr lang="en-US" sz="1800" dirty="0"/>
              <a:t>            		</a:t>
            </a:r>
            <a:r>
              <a:rPr lang="en-US" sz="1800" dirty="0" err="1"/>
              <a:t>script.type</a:t>
            </a:r>
            <a:r>
              <a:rPr lang="en-US" sz="1800" dirty="0"/>
              <a:t> = "text/</a:t>
            </a:r>
            <a:r>
              <a:rPr lang="en-US" sz="1800" dirty="0" err="1"/>
              <a:t>javascript</a:t>
            </a:r>
            <a:r>
              <a:rPr lang="en-US" sz="1800" dirty="0"/>
              <a:t>";</a:t>
            </a:r>
          </a:p>
          <a:p>
            <a:pPr marL="0" indent="0">
              <a:buNone/>
            </a:pPr>
            <a:r>
              <a:rPr lang="en-US" sz="1800" dirty="0"/>
              <a:t>            		</a:t>
            </a:r>
            <a:r>
              <a:rPr lang="en-US" sz="1800" dirty="0" err="1"/>
              <a:t>script.text</a:t>
            </a:r>
            <a:r>
              <a:rPr lang="en-US" sz="1800" dirty="0"/>
              <a:t> = "function </a:t>
            </a:r>
            <a:r>
              <a:rPr lang="en-US" sz="1800" dirty="0" err="1"/>
              <a:t>sayHi</a:t>
            </a:r>
            <a:r>
              <a:rPr lang="en-US" sz="1800" dirty="0"/>
              <a:t>(){alert('hi');}";</a:t>
            </a:r>
          </a:p>
          <a:p>
            <a:pPr marL="0" indent="0">
              <a:buNone/>
            </a:pPr>
            <a:r>
              <a:rPr lang="en-US" sz="1800" dirty="0"/>
              <a:t>            		</a:t>
            </a:r>
            <a:r>
              <a:rPr lang="en-US" sz="1800" dirty="0" err="1"/>
              <a:t>document.body.appendChild</a:t>
            </a:r>
            <a:r>
              <a:rPr lang="en-US" sz="1800" dirty="0"/>
              <a:t>(script);</a:t>
            </a:r>
          </a:p>
          <a:p>
            <a:pPr marL="0" indent="0">
              <a:buNone/>
            </a:pPr>
            <a:r>
              <a:rPr lang="en-US" sz="1800" dirty="0"/>
              <a:t>           		 </a:t>
            </a:r>
            <a:r>
              <a:rPr lang="en-US" sz="1800" dirty="0" err="1"/>
              <a:t>sayHi</a:t>
            </a:r>
            <a:r>
              <a:rPr lang="en-US" sz="1800" dirty="0"/>
              <a:t>();</a:t>
            </a:r>
          </a:p>
          <a:p>
            <a:pPr marL="0" indent="0">
              <a:buNone/>
            </a:pPr>
            <a:r>
              <a:rPr lang="en-US" sz="1800" dirty="0"/>
              <a:t>       	 }&lt;/script&gt;</a:t>
            </a:r>
          </a:p>
        </p:txBody>
      </p:sp>
    </p:spTree>
    <p:extLst>
      <p:ext uri="{BB962C8B-B14F-4D97-AF65-F5344CB8AC3E}">
        <p14:creationId xmlns:p14="http://schemas.microsoft.com/office/powerpoint/2010/main" val="33155173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Dynamic Scripts (Cont’d)</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270289"/>
            <a:ext cx="11069781" cy="5305042"/>
          </a:xfrm>
          <a:prstGeom prst="rect">
            <a:avLst/>
          </a:prstGeom>
        </p:spPr>
        <p:txBody>
          <a:bodyPr wrap="square">
            <a:spAutoFit/>
          </a:bodyPr>
          <a:lstStyle/>
          <a:p>
            <a:pPr marL="0" indent="0">
              <a:buNone/>
            </a:pPr>
            <a:r>
              <a:rPr lang="en-US" b="1" dirty="0"/>
              <a:t>Example: (Using DOM –try-catch statement)</a:t>
            </a:r>
          </a:p>
          <a:p>
            <a:pPr marL="0" indent="0">
              <a:buNone/>
            </a:pPr>
            <a:r>
              <a:rPr lang="en-US" dirty="0"/>
              <a:t> 	</a:t>
            </a:r>
            <a:r>
              <a:rPr lang="en-US" sz="1800" dirty="0"/>
              <a:t>&lt;input type="button" value="Add Script" onclick="</a:t>
            </a:r>
            <a:r>
              <a:rPr lang="en-US" sz="1800" dirty="0" err="1"/>
              <a:t>addScript</a:t>
            </a:r>
            <a:r>
              <a:rPr lang="en-US" sz="1800" dirty="0"/>
              <a:t>()"&gt;</a:t>
            </a:r>
          </a:p>
          <a:p>
            <a:pPr marL="0" indent="0">
              <a:buNone/>
            </a:pPr>
            <a:r>
              <a:rPr lang="en-US" sz="1800" dirty="0"/>
              <a:t>   	 &lt;script type="text/</a:t>
            </a:r>
            <a:r>
              <a:rPr lang="en-US" sz="1800" dirty="0" err="1"/>
              <a:t>javascript</a:t>
            </a:r>
            <a:r>
              <a:rPr lang="en-US" sz="1800" dirty="0"/>
              <a:t>"&gt;</a:t>
            </a:r>
          </a:p>
          <a:p>
            <a:pPr marL="0" indent="0">
              <a:buNone/>
            </a:pPr>
            <a:r>
              <a:rPr lang="en-US" sz="1800" dirty="0"/>
              <a:t>	        function </a:t>
            </a:r>
            <a:r>
              <a:rPr lang="en-US" sz="1800" dirty="0" err="1"/>
              <a:t>loadScriptString</a:t>
            </a:r>
            <a:r>
              <a:rPr lang="en-US" sz="1800" dirty="0"/>
              <a:t>(code){</a:t>
            </a:r>
          </a:p>
          <a:p>
            <a:pPr marL="0" indent="0">
              <a:buNone/>
            </a:pPr>
            <a:r>
              <a:rPr lang="en-US" sz="1800" dirty="0"/>
              <a:t>            		var script = </a:t>
            </a:r>
            <a:r>
              <a:rPr lang="en-US" sz="1800" dirty="0" err="1"/>
              <a:t>document.createElement</a:t>
            </a:r>
            <a:r>
              <a:rPr lang="en-US" sz="1800" dirty="0"/>
              <a:t>("script");</a:t>
            </a:r>
          </a:p>
          <a:p>
            <a:pPr marL="0" indent="0">
              <a:buNone/>
            </a:pPr>
            <a:r>
              <a:rPr lang="en-US" sz="1800" dirty="0"/>
              <a:t>            		</a:t>
            </a:r>
            <a:r>
              <a:rPr lang="en-US" sz="1800" dirty="0" err="1"/>
              <a:t>script.type</a:t>
            </a:r>
            <a:r>
              <a:rPr lang="en-US" sz="1800" dirty="0"/>
              <a:t> = "text/</a:t>
            </a:r>
            <a:r>
              <a:rPr lang="en-US" sz="1800" dirty="0" err="1"/>
              <a:t>javascript</a:t>
            </a:r>
            <a:r>
              <a:rPr lang="en-US" sz="1800" dirty="0"/>
              <a:t>";</a:t>
            </a:r>
          </a:p>
          <a:p>
            <a:pPr marL="0" indent="0">
              <a:buNone/>
            </a:pPr>
            <a:r>
              <a:rPr lang="en-US" sz="1800" dirty="0"/>
              <a:t>            		try {</a:t>
            </a:r>
          </a:p>
          <a:p>
            <a:pPr marL="0" indent="0">
              <a:buNone/>
            </a:pPr>
            <a:r>
              <a:rPr lang="en-US" sz="1800" dirty="0"/>
              <a:t>                		</a:t>
            </a:r>
            <a:r>
              <a:rPr lang="en-US" sz="1800" dirty="0" err="1"/>
              <a:t>script.appendChild</a:t>
            </a:r>
            <a:r>
              <a:rPr lang="en-US" sz="1800" dirty="0"/>
              <a:t>(</a:t>
            </a:r>
            <a:r>
              <a:rPr lang="en-US" sz="1800" dirty="0" err="1"/>
              <a:t>document.createTextNode</a:t>
            </a:r>
            <a:r>
              <a:rPr lang="en-US" sz="1800" dirty="0"/>
              <a:t>(code));</a:t>
            </a:r>
          </a:p>
          <a:p>
            <a:pPr marL="0" indent="0">
              <a:buNone/>
            </a:pPr>
            <a:r>
              <a:rPr lang="en-US" sz="1800" dirty="0"/>
              <a:t>          		  } catch (ex){</a:t>
            </a:r>
          </a:p>
          <a:p>
            <a:pPr marL="0" indent="0">
              <a:buNone/>
            </a:pPr>
            <a:r>
              <a:rPr lang="en-US" sz="1800" dirty="0"/>
              <a:t>               	                                </a:t>
            </a:r>
            <a:r>
              <a:rPr lang="en-US" sz="1800" dirty="0" err="1"/>
              <a:t>script.text</a:t>
            </a:r>
            <a:r>
              <a:rPr lang="en-US" sz="1800" dirty="0"/>
              <a:t> = code;}</a:t>
            </a:r>
          </a:p>
          <a:p>
            <a:pPr marL="0" indent="0">
              <a:buNone/>
            </a:pPr>
            <a:r>
              <a:rPr lang="en-US" sz="1800" dirty="0"/>
              <a:t>           		 </a:t>
            </a:r>
            <a:r>
              <a:rPr lang="en-US" sz="1800" dirty="0" err="1"/>
              <a:t>document.body.appendChild</a:t>
            </a:r>
            <a:r>
              <a:rPr lang="en-US" sz="1800" dirty="0"/>
              <a:t>(script); }</a:t>
            </a:r>
          </a:p>
          <a:p>
            <a:pPr marL="0" indent="0">
              <a:buNone/>
            </a:pPr>
            <a:r>
              <a:rPr lang="en-US" sz="1800" dirty="0"/>
              <a:t> 	        function </a:t>
            </a:r>
            <a:r>
              <a:rPr lang="en-US" sz="1800" dirty="0" err="1"/>
              <a:t>addScript</a:t>
            </a:r>
            <a:r>
              <a:rPr lang="en-US" sz="1800" dirty="0"/>
              <a:t>(){</a:t>
            </a:r>
          </a:p>
          <a:p>
            <a:pPr marL="0" indent="0">
              <a:buNone/>
            </a:pPr>
            <a:r>
              <a:rPr lang="en-US" sz="1800" dirty="0"/>
              <a:t>            			</a:t>
            </a:r>
            <a:r>
              <a:rPr lang="en-US" sz="1800" dirty="0" err="1"/>
              <a:t>loadScriptString</a:t>
            </a:r>
            <a:r>
              <a:rPr lang="en-US" sz="1800" dirty="0"/>
              <a:t>("function </a:t>
            </a:r>
            <a:r>
              <a:rPr lang="en-US" sz="1800" dirty="0" err="1"/>
              <a:t>sayHi</a:t>
            </a:r>
            <a:r>
              <a:rPr lang="en-US" sz="1800" dirty="0"/>
              <a:t>(){alert('hi');}");</a:t>
            </a:r>
          </a:p>
          <a:p>
            <a:pPr marL="0" indent="0">
              <a:buNone/>
            </a:pPr>
            <a:r>
              <a:rPr lang="en-US" sz="1800" dirty="0"/>
              <a:t>           			 </a:t>
            </a:r>
            <a:r>
              <a:rPr lang="en-US" sz="1800" dirty="0" err="1"/>
              <a:t>sayHi</a:t>
            </a:r>
            <a:r>
              <a:rPr lang="en-US" sz="1800" dirty="0"/>
              <a:t>(); } &lt;/script&gt; &lt;/body&gt;</a:t>
            </a:r>
          </a:p>
        </p:txBody>
      </p:sp>
    </p:spTree>
    <p:extLst>
      <p:ext uri="{BB962C8B-B14F-4D97-AF65-F5344CB8AC3E}">
        <p14:creationId xmlns:p14="http://schemas.microsoft.com/office/powerpoint/2010/main" val="414353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Dynamic Styles</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11069781" cy="5786199"/>
          </a:xfrm>
          <a:prstGeom prst="rect">
            <a:avLst/>
          </a:prstGeom>
        </p:spPr>
        <p:txBody>
          <a:bodyPr wrap="square">
            <a:spAutoFit/>
          </a:bodyPr>
          <a:lstStyle/>
          <a:p>
            <a:r>
              <a:rPr lang="en-US" dirty="0"/>
              <a:t>Similar to dynamic scripts, dynamic styles don’t exist on the page when it is loaded initially; rather, they are added after the page has been loaded.</a:t>
            </a:r>
          </a:p>
          <a:p>
            <a:r>
              <a:rPr lang="en-US" dirty="0"/>
              <a:t>CSS styles are included in HTML pages using one of two elements.</a:t>
            </a:r>
          </a:p>
          <a:p>
            <a:r>
              <a:rPr lang="en-US" dirty="0"/>
              <a:t>The &lt;link&gt; element is used to include CSS from an external file, the &lt;style&gt; element is used to specify inline styles.</a:t>
            </a:r>
          </a:p>
          <a:p>
            <a:pPr marL="0" indent="0">
              <a:buNone/>
            </a:pPr>
            <a:r>
              <a:rPr lang="en-US" b="1" dirty="0"/>
              <a:t>Example: (Using DOM) </a:t>
            </a:r>
          </a:p>
          <a:p>
            <a:pPr marL="0" indent="0">
              <a:buNone/>
            </a:pPr>
            <a:r>
              <a:rPr lang="en-US" b="1" dirty="0"/>
              <a:t> </a:t>
            </a:r>
            <a:r>
              <a:rPr lang="en-US" dirty="0"/>
              <a:t>&lt;input type="button" value="Add Style" onclick="</a:t>
            </a:r>
            <a:r>
              <a:rPr lang="en-US" dirty="0" err="1"/>
              <a:t>addStyle</a:t>
            </a:r>
            <a:r>
              <a:rPr lang="en-US" dirty="0"/>
              <a:t>()"&gt;</a:t>
            </a:r>
          </a:p>
          <a:p>
            <a:pPr marL="0" indent="0">
              <a:buNone/>
            </a:pPr>
            <a:r>
              <a:rPr lang="en-US" dirty="0"/>
              <a:t> &lt;script type="text/</a:t>
            </a:r>
            <a:r>
              <a:rPr lang="en-US" dirty="0" err="1"/>
              <a:t>javascript</a:t>
            </a:r>
            <a:r>
              <a:rPr lang="en-US" dirty="0"/>
              <a:t>"&gt;</a:t>
            </a:r>
          </a:p>
          <a:p>
            <a:pPr marL="0" indent="0">
              <a:buNone/>
            </a:pPr>
            <a:r>
              <a:rPr lang="en-US" dirty="0"/>
              <a:t>         function </a:t>
            </a:r>
            <a:r>
              <a:rPr lang="en-US" dirty="0" err="1"/>
              <a:t>addStyle</a:t>
            </a:r>
            <a:r>
              <a:rPr lang="en-US" dirty="0"/>
              <a:t>(){</a:t>
            </a:r>
          </a:p>
          <a:p>
            <a:pPr marL="0" indent="0">
              <a:buNone/>
            </a:pPr>
            <a:r>
              <a:rPr lang="en-US" dirty="0"/>
              <a:t>            var style = </a:t>
            </a:r>
            <a:r>
              <a:rPr lang="en-US" dirty="0" err="1"/>
              <a:t>document.createElement</a:t>
            </a:r>
            <a:r>
              <a:rPr lang="en-US" dirty="0"/>
              <a:t>("style");</a:t>
            </a:r>
          </a:p>
          <a:p>
            <a:pPr marL="0" indent="0">
              <a:buNone/>
            </a:pPr>
            <a:r>
              <a:rPr lang="en-US" dirty="0"/>
              <a:t>            </a:t>
            </a:r>
            <a:r>
              <a:rPr lang="en-US" dirty="0" err="1"/>
              <a:t>style.type</a:t>
            </a:r>
            <a:r>
              <a:rPr lang="en-US" dirty="0"/>
              <a:t> = "text/</a:t>
            </a:r>
            <a:r>
              <a:rPr lang="en-US" dirty="0" err="1"/>
              <a:t>css</a:t>
            </a:r>
            <a:r>
              <a:rPr lang="en-US" dirty="0"/>
              <a:t>";</a:t>
            </a:r>
          </a:p>
          <a:p>
            <a:pPr marL="0" indent="0">
              <a:buNone/>
            </a:pPr>
            <a:r>
              <a:rPr lang="en-US" dirty="0"/>
              <a:t>            </a:t>
            </a:r>
            <a:r>
              <a:rPr lang="en-US" dirty="0" err="1"/>
              <a:t>style.appendChild</a:t>
            </a:r>
            <a:r>
              <a:rPr lang="en-US" dirty="0"/>
              <a:t>(</a:t>
            </a:r>
            <a:r>
              <a:rPr lang="en-US" dirty="0" err="1"/>
              <a:t>document.createTextNode</a:t>
            </a:r>
            <a:r>
              <a:rPr lang="en-US" dirty="0"/>
              <a:t>("body{</a:t>
            </a:r>
            <a:r>
              <a:rPr lang="en-US" dirty="0" err="1"/>
              <a:t>background-color:red</a:t>
            </a:r>
            <a:r>
              <a:rPr lang="en-US" dirty="0"/>
              <a:t>}"));  //error in IE</a:t>
            </a:r>
          </a:p>
          <a:p>
            <a:pPr marL="0" indent="0">
              <a:buNone/>
            </a:pPr>
            <a:r>
              <a:rPr lang="en-US" dirty="0"/>
              <a:t>            var head = </a:t>
            </a:r>
            <a:r>
              <a:rPr lang="en-US" dirty="0" err="1"/>
              <a:t>document.getElementsByTagName</a:t>
            </a:r>
            <a:r>
              <a:rPr lang="en-US" dirty="0"/>
              <a:t>("head")[0];</a:t>
            </a:r>
          </a:p>
          <a:p>
            <a:pPr marL="0" indent="0">
              <a:buNone/>
            </a:pPr>
            <a:r>
              <a:rPr lang="en-US" dirty="0"/>
              <a:t>            </a:t>
            </a:r>
            <a:r>
              <a:rPr lang="en-US" dirty="0" err="1"/>
              <a:t>head.appendChild</a:t>
            </a:r>
            <a:r>
              <a:rPr lang="en-US" dirty="0"/>
              <a:t>(style);</a:t>
            </a:r>
          </a:p>
          <a:p>
            <a:pPr marL="0" indent="0">
              <a:buNone/>
            </a:pPr>
            <a:r>
              <a:rPr lang="en-US" dirty="0"/>
              <a:t>        } &lt;/script&gt;</a:t>
            </a:r>
            <a:r>
              <a:rPr lang="en-US" sz="1800" dirty="0"/>
              <a:t>		</a:t>
            </a:r>
          </a:p>
        </p:txBody>
      </p:sp>
    </p:spTree>
    <p:extLst>
      <p:ext uri="{BB962C8B-B14F-4D97-AF65-F5344CB8AC3E}">
        <p14:creationId xmlns:p14="http://schemas.microsoft.com/office/powerpoint/2010/main" val="10753727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Dynamic Styles (Cont’d)</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11069781" cy="5755422"/>
          </a:xfrm>
          <a:prstGeom prst="rect">
            <a:avLst/>
          </a:prstGeom>
        </p:spPr>
        <p:txBody>
          <a:bodyPr wrap="square">
            <a:spAutoFit/>
          </a:bodyPr>
          <a:lstStyle/>
          <a:p>
            <a:pPr marL="0" indent="0">
              <a:lnSpc>
                <a:spcPct val="100000"/>
              </a:lnSpc>
              <a:spcBef>
                <a:spcPts val="400"/>
              </a:spcBef>
              <a:buNone/>
            </a:pPr>
            <a:r>
              <a:rPr lang="en-US" b="1" dirty="0"/>
              <a:t>Example: (Using DOM –try-catch statement)</a:t>
            </a:r>
          </a:p>
          <a:p>
            <a:pPr marL="0" indent="0">
              <a:lnSpc>
                <a:spcPct val="100000"/>
              </a:lnSpc>
              <a:spcBef>
                <a:spcPts val="400"/>
              </a:spcBef>
              <a:buNone/>
            </a:pPr>
            <a:r>
              <a:rPr lang="en-US" dirty="0"/>
              <a:t>&lt;input type="button" value="Add Style" onclick="</a:t>
            </a:r>
            <a:r>
              <a:rPr lang="en-US" dirty="0" err="1"/>
              <a:t>addStyle</a:t>
            </a:r>
            <a:r>
              <a:rPr lang="en-US" dirty="0"/>
              <a:t>()"&gt;</a:t>
            </a:r>
          </a:p>
          <a:p>
            <a:pPr marL="0" indent="0">
              <a:lnSpc>
                <a:spcPct val="100000"/>
              </a:lnSpc>
              <a:spcBef>
                <a:spcPts val="400"/>
              </a:spcBef>
              <a:buNone/>
            </a:pPr>
            <a:r>
              <a:rPr lang="en-US" dirty="0"/>
              <a:t>&lt;script type="text/</a:t>
            </a:r>
            <a:r>
              <a:rPr lang="en-US" dirty="0" err="1"/>
              <a:t>javascript</a:t>
            </a:r>
            <a:r>
              <a:rPr lang="en-US" dirty="0"/>
              <a:t>"&gt;</a:t>
            </a:r>
          </a:p>
          <a:p>
            <a:pPr marL="0" indent="0">
              <a:lnSpc>
                <a:spcPct val="100000"/>
              </a:lnSpc>
              <a:spcBef>
                <a:spcPts val="400"/>
              </a:spcBef>
              <a:buNone/>
            </a:pPr>
            <a:r>
              <a:rPr lang="en-US" dirty="0"/>
              <a:t>        function </a:t>
            </a:r>
            <a:r>
              <a:rPr lang="en-US" dirty="0" err="1"/>
              <a:t>loadStyleString</a:t>
            </a:r>
            <a:r>
              <a:rPr lang="en-US" dirty="0"/>
              <a:t>(</a:t>
            </a:r>
            <a:r>
              <a:rPr lang="en-US" dirty="0" err="1"/>
              <a:t>css</a:t>
            </a:r>
            <a:r>
              <a:rPr lang="en-US" dirty="0"/>
              <a:t>){</a:t>
            </a:r>
          </a:p>
          <a:p>
            <a:pPr marL="0" indent="0">
              <a:lnSpc>
                <a:spcPct val="100000"/>
              </a:lnSpc>
              <a:spcBef>
                <a:spcPts val="400"/>
              </a:spcBef>
              <a:buNone/>
            </a:pPr>
            <a:r>
              <a:rPr lang="en-US" dirty="0"/>
              <a:t>            var style = </a:t>
            </a:r>
            <a:r>
              <a:rPr lang="en-US" dirty="0" err="1"/>
              <a:t>document.createElement</a:t>
            </a:r>
            <a:r>
              <a:rPr lang="en-US" dirty="0"/>
              <a:t>("style");</a:t>
            </a:r>
          </a:p>
          <a:p>
            <a:pPr marL="0" indent="0">
              <a:lnSpc>
                <a:spcPct val="100000"/>
              </a:lnSpc>
              <a:spcBef>
                <a:spcPts val="400"/>
              </a:spcBef>
              <a:buNone/>
            </a:pPr>
            <a:r>
              <a:rPr lang="en-US" dirty="0"/>
              <a:t>            </a:t>
            </a:r>
            <a:r>
              <a:rPr lang="en-US" dirty="0" err="1"/>
              <a:t>style.type</a:t>
            </a:r>
            <a:r>
              <a:rPr lang="en-US" dirty="0"/>
              <a:t> = "text/</a:t>
            </a:r>
            <a:r>
              <a:rPr lang="en-US" dirty="0" err="1"/>
              <a:t>css</a:t>
            </a:r>
            <a:r>
              <a:rPr lang="en-US" dirty="0"/>
              <a:t>";</a:t>
            </a:r>
          </a:p>
          <a:p>
            <a:pPr marL="0" indent="0">
              <a:lnSpc>
                <a:spcPct val="100000"/>
              </a:lnSpc>
              <a:spcBef>
                <a:spcPts val="400"/>
              </a:spcBef>
              <a:buNone/>
            </a:pPr>
            <a:r>
              <a:rPr lang="en-US" dirty="0"/>
              <a:t>            try{</a:t>
            </a:r>
          </a:p>
          <a:p>
            <a:pPr marL="0" indent="0">
              <a:lnSpc>
                <a:spcPct val="100000"/>
              </a:lnSpc>
              <a:spcBef>
                <a:spcPts val="400"/>
              </a:spcBef>
              <a:buNone/>
            </a:pPr>
            <a:r>
              <a:rPr lang="en-US" dirty="0"/>
              <a:t>                </a:t>
            </a:r>
            <a:r>
              <a:rPr lang="en-US" dirty="0" err="1"/>
              <a:t>style.appendChild</a:t>
            </a:r>
            <a:r>
              <a:rPr lang="en-US" dirty="0"/>
              <a:t>(</a:t>
            </a:r>
            <a:r>
              <a:rPr lang="en-US" dirty="0" err="1"/>
              <a:t>document.createTextNode</a:t>
            </a:r>
            <a:r>
              <a:rPr lang="en-US" dirty="0"/>
              <a:t>(</a:t>
            </a:r>
            <a:r>
              <a:rPr lang="en-US" dirty="0" err="1"/>
              <a:t>css</a:t>
            </a:r>
            <a:r>
              <a:rPr lang="en-US" dirty="0"/>
              <a:t>));</a:t>
            </a:r>
          </a:p>
          <a:p>
            <a:pPr marL="0" indent="0">
              <a:lnSpc>
                <a:spcPct val="100000"/>
              </a:lnSpc>
              <a:spcBef>
                <a:spcPts val="400"/>
              </a:spcBef>
              <a:buNone/>
            </a:pPr>
            <a:r>
              <a:rPr lang="en-US" dirty="0"/>
              <a:t>            } catch (ex){</a:t>
            </a:r>
          </a:p>
          <a:p>
            <a:pPr marL="0" indent="0">
              <a:lnSpc>
                <a:spcPct val="100000"/>
              </a:lnSpc>
              <a:spcBef>
                <a:spcPts val="400"/>
              </a:spcBef>
              <a:buNone/>
            </a:pPr>
            <a:r>
              <a:rPr lang="en-US" dirty="0"/>
              <a:t>                </a:t>
            </a:r>
            <a:r>
              <a:rPr lang="en-US" dirty="0" err="1"/>
              <a:t>style.styleSheet.cssText</a:t>
            </a:r>
            <a:r>
              <a:rPr lang="en-US" dirty="0"/>
              <a:t> = </a:t>
            </a:r>
            <a:r>
              <a:rPr lang="en-US" dirty="0" err="1"/>
              <a:t>css</a:t>
            </a:r>
            <a:r>
              <a:rPr lang="en-US" dirty="0"/>
              <a:t>; }</a:t>
            </a:r>
          </a:p>
          <a:p>
            <a:pPr marL="0" indent="0">
              <a:lnSpc>
                <a:spcPct val="100000"/>
              </a:lnSpc>
              <a:spcBef>
                <a:spcPts val="400"/>
              </a:spcBef>
              <a:buNone/>
            </a:pPr>
            <a:r>
              <a:rPr lang="en-US" dirty="0"/>
              <a:t>               var head = </a:t>
            </a:r>
            <a:r>
              <a:rPr lang="en-US" dirty="0" err="1"/>
              <a:t>document.getElementsByTagName</a:t>
            </a:r>
            <a:r>
              <a:rPr lang="en-US" dirty="0"/>
              <a:t>("head")[0];</a:t>
            </a:r>
          </a:p>
          <a:p>
            <a:pPr marL="0" indent="0">
              <a:lnSpc>
                <a:spcPct val="100000"/>
              </a:lnSpc>
              <a:spcBef>
                <a:spcPts val="400"/>
              </a:spcBef>
              <a:buNone/>
            </a:pPr>
            <a:r>
              <a:rPr lang="en-US" dirty="0"/>
              <a:t>                </a:t>
            </a:r>
            <a:r>
              <a:rPr lang="en-US" dirty="0" err="1"/>
              <a:t>head.appendChild</a:t>
            </a:r>
            <a:r>
              <a:rPr lang="en-US" dirty="0"/>
              <a:t>(style);}</a:t>
            </a:r>
          </a:p>
          <a:p>
            <a:pPr marL="0" indent="0">
              <a:lnSpc>
                <a:spcPct val="100000"/>
              </a:lnSpc>
              <a:spcBef>
                <a:spcPts val="400"/>
              </a:spcBef>
              <a:buNone/>
            </a:pPr>
            <a:r>
              <a:rPr lang="en-US" dirty="0"/>
              <a:t>          function </a:t>
            </a:r>
            <a:r>
              <a:rPr lang="en-US" dirty="0" err="1"/>
              <a:t>addStyle</a:t>
            </a:r>
            <a:r>
              <a:rPr lang="en-US" dirty="0"/>
              <a:t>(){</a:t>
            </a:r>
          </a:p>
          <a:p>
            <a:pPr marL="0" indent="0">
              <a:lnSpc>
                <a:spcPct val="100000"/>
              </a:lnSpc>
              <a:spcBef>
                <a:spcPts val="400"/>
              </a:spcBef>
              <a:buNone/>
            </a:pPr>
            <a:r>
              <a:rPr lang="en-US" dirty="0"/>
              <a:t>            </a:t>
            </a:r>
            <a:r>
              <a:rPr lang="en-US" dirty="0" err="1"/>
              <a:t>loadStyleString</a:t>
            </a:r>
            <a:r>
              <a:rPr lang="en-US" dirty="0"/>
              <a:t>("body{</a:t>
            </a:r>
            <a:r>
              <a:rPr lang="en-US" dirty="0" err="1"/>
              <a:t>background-color:red</a:t>
            </a:r>
            <a:r>
              <a:rPr lang="en-US" dirty="0"/>
              <a:t>}"); </a:t>
            </a:r>
          </a:p>
          <a:p>
            <a:pPr marL="0" indent="0">
              <a:lnSpc>
                <a:spcPct val="100000"/>
              </a:lnSpc>
              <a:spcBef>
                <a:spcPts val="400"/>
              </a:spcBef>
              <a:buNone/>
            </a:pPr>
            <a:r>
              <a:rPr lang="en-US" dirty="0"/>
              <a:t>        }  &lt;/script&gt; </a:t>
            </a:r>
            <a:r>
              <a:rPr lang="en-US" sz="1800" dirty="0"/>
              <a:t>	</a:t>
            </a:r>
          </a:p>
          <a:p>
            <a:pPr marL="0" indent="0">
              <a:lnSpc>
                <a:spcPct val="100000"/>
              </a:lnSpc>
              <a:spcBef>
                <a:spcPts val="400"/>
              </a:spcBef>
              <a:buNone/>
            </a:pPr>
            <a:r>
              <a:rPr lang="en-US" sz="1800" b="1" dirty="0"/>
              <a:t>Note : added to the &lt;head&gt; instead of the body for properly in all browsers</a:t>
            </a:r>
          </a:p>
        </p:txBody>
      </p:sp>
    </p:spTree>
    <p:extLst>
      <p:ext uri="{BB962C8B-B14F-4D97-AF65-F5344CB8AC3E}">
        <p14:creationId xmlns:p14="http://schemas.microsoft.com/office/powerpoint/2010/main" val="26072609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err="1">
                <a:latin typeface="Times New Roman" panose="02020603050405020304" pitchFamily="18" charset="0"/>
                <a:cs typeface="Times New Roman" panose="02020603050405020304" pitchFamily="18" charset="0"/>
              </a:rPr>
              <a:t>DocumentFragment</a:t>
            </a:r>
            <a:r>
              <a:rPr lang="en-US" sz="3600" b="1" dirty="0">
                <a:latin typeface="Times New Roman" panose="02020603050405020304" pitchFamily="18" charset="0"/>
                <a:cs typeface="Times New Roman" panose="02020603050405020304" pitchFamily="18" charset="0"/>
              </a:rPr>
              <a:t> Type</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11069781" cy="5614357"/>
          </a:xfrm>
          <a:prstGeom prst="rect">
            <a:avLst/>
          </a:prstGeom>
        </p:spPr>
        <p:txBody>
          <a:bodyPr wrap="square">
            <a:spAutoFit/>
          </a:bodyPr>
          <a:lstStyle/>
          <a:p>
            <a:pPr>
              <a:lnSpc>
                <a:spcPct val="100000"/>
              </a:lnSpc>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createDocumentFragment</a:t>
            </a:r>
            <a:r>
              <a:rPr lang="en-US" sz="2000" dirty="0">
                <a:latin typeface="Times New Roman" panose="02020603050405020304" pitchFamily="18" charset="0"/>
                <a:cs typeface="Times New Roman" panose="02020603050405020304" pitchFamily="18" charset="0"/>
              </a:rPr>
              <a:t>() method can also be used to extract parts of a document, change, add, or delete some of the content, and insert it back to the document</a:t>
            </a:r>
            <a:r>
              <a:rPr lang="en-US" dirty="0"/>
              <a:t>.</a:t>
            </a:r>
          </a:p>
          <a:p>
            <a:pPr marL="0" indent="0">
              <a:buNone/>
            </a:pPr>
            <a:r>
              <a:rPr lang="en-US" b="1" dirty="0"/>
              <a:t>Example: </a:t>
            </a:r>
          </a:p>
          <a:p>
            <a:pPr marL="0" indent="0">
              <a:lnSpc>
                <a:spcPct val="100000"/>
              </a:lnSpc>
              <a:spcBef>
                <a:spcPts val="300"/>
              </a:spcBef>
              <a:buNone/>
            </a:pPr>
            <a:r>
              <a:rPr lang="en-US" sz="1700" dirty="0"/>
              <a:t>&lt;body&gt;</a:t>
            </a:r>
          </a:p>
          <a:p>
            <a:pPr marL="0" indent="0">
              <a:lnSpc>
                <a:spcPct val="100000"/>
              </a:lnSpc>
              <a:spcBef>
                <a:spcPts val="300"/>
              </a:spcBef>
              <a:buNone/>
            </a:pPr>
            <a:r>
              <a:rPr lang="en-US" sz="1700" dirty="0"/>
              <a:t>    &lt;</a:t>
            </a:r>
            <a:r>
              <a:rPr lang="en-US" sz="1700" dirty="0" err="1"/>
              <a:t>ul</a:t>
            </a:r>
            <a:r>
              <a:rPr lang="en-US" sz="1700" dirty="0"/>
              <a:t> id="</a:t>
            </a:r>
            <a:r>
              <a:rPr lang="en-US" sz="1700" dirty="0" err="1"/>
              <a:t>myList</a:t>
            </a:r>
            <a:r>
              <a:rPr lang="en-US" sz="1700" dirty="0"/>
              <a:t>"&gt;&lt;/</a:t>
            </a:r>
            <a:r>
              <a:rPr lang="en-US" sz="1700" dirty="0" err="1"/>
              <a:t>ul</a:t>
            </a:r>
            <a:r>
              <a:rPr lang="en-US" sz="1700" dirty="0"/>
              <a:t>&gt;</a:t>
            </a:r>
          </a:p>
          <a:p>
            <a:pPr marL="0" indent="0">
              <a:lnSpc>
                <a:spcPct val="100000"/>
              </a:lnSpc>
              <a:spcBef>
                <a:spcPts val="300"/>
              </a:spcBef>
              <a:buNone/>
            </a:pPr>
            <a:r>
              <a:rPr lang="en-US" sz="1700" dirty="0"/>
              <a:t>    &lt;input type="button" value="Add Items" onclick="</a:t>
            </a:r>
            <a:r>
              <a:rPr lang="en-US" sz="1700" dirty="0" err="1"/>
              <a:t>addItems</a:t>
            </a:r>
            <a:r>
              <a:rPr lang="en-US" sz="1700" dirty="0"/>
              <a:t>()"&gt;</a:t>
            </a:r>
          </a:p>
          <a:p>
            <a:pPr marL="0" indent="0">
              <a:lnSpc>
                <a:spcPct val="100000"/>
              </a:lnSpc>
              <a:spcBef>
                <a:spcPts val="300"/>
              </a:spcBef>
              <a:buNone/>
            </a:pPr>
            <a:r>
              <a:rPr lang="en-US" sz="1700" dirty="0"/>
              <a:t>    &lt;script type="text/</a:t>
            </a:r>
            <a:r>
              <a:rPr lang="en-US" sz="1700" dirty="0" err="1"/>
              <a:t>javascript</a:t>
            </a:r>
            <a:r>
              <a:rPr lang="en-US" sz="1700" dirty="0"/>
              <a:t>"&gt;</a:t>
            </a:r>
          </a:p>
          <a:p>
            <a:pPr marL="0" indent="0">
              <a:lnSpc>
                <a:spcPct val="100000"/>
              </a:lnSpc>
              <a:spcBef>
                <a:spcPts val="300"/>
              </a:spcBef>
              <a:buNone/>
            </a:pPr>
            <a:r>
              <a:rPr lang="en-US" sz="1700" dirty="0"/>
              <a:t>        function </a:t>
            </a:r>
            <a:r>
              <a:rPr lang="en-US" sz="1700" dirty="0" err="1"/>
              <a:t>addItems</a:t>
            </a:r>
            <a:r>
              <a:rPr lang="en-US" sz="1700" dirty="0"/>
              <a:t>(){</a:t>
            </a:r>
          </a:p>
          <a:p>
            <a:pPr marL="0" indent="0">
              <a:lnSpc>
                <a:spcPct val="100000"/>
              </a:lnSpc>
              <a:spcBef>
                <a:spcPts val="300"/>
              </a:spcBef>
              <a:buNone/>
            </a:pPr>
            <a:r>
              <a:rPr lang="en-US" sz="1700" dirty="0"/>
              <a:t>        	var fragment = </a:t>
            </a:r>
            <a:r>
              <a:rPr lang="en-US" sz="1700" dirty="0" err="1"/>
              <a:t>document.createDocumentFragment</a:t>
            </a:r>
            <a:r>
              <a:rPr lang="en-US" sz="1700" dirty="0"/>
              <a:t>();</a:t>
            </a:r>
          </a:p>
          <a:p>
            <a:pPr marL="0" indent="0">
              <a:lnSpc>
                <a:spcPct val="100000"/>
              </a:lnSpc>
              <a:spcBef>
                <a:spcPts val="300"/>
              </a:spcBef>
              <a:buNone/>
            </a:pPr>
            <a:r>
              <a:rPr lang="en-US" sz="1700" dirty="0"/>
              <a:t>                var </a:t>
            </a:r>
            <a:r>
              <a:rPr lang="en-US" sz="1700" dirty="0" err="1"/>
              <a:t>ul</a:t>
            </a:r>
            <a:r>
              <a:rPr lang="en-US" sz="1700" dirty="0"/>
              <a:t> = </a:t>
            </a:r>
            <a:r>
              <a:rPr lang="en-US" sz="1700" dirty="0" err="1"/>
              <a:t>document.getElementById</a:t>
            </a:r>
            <a:r>
              <a:rPr lang="en-US" sz="1700" dirty="0"/>
              <a:t>("</a:t>
            </a:r>
            <a:r>
              <a:rPr lang="en-US" sz="1700" dirty="0" err="1"/>
              <a:t>myList</a:t>
            </a:r>
            <a:r>
              <a:rPr lang="en-US" sz="1700" dirty="0"/>
              <a:t>");</a:t>
            </a:r>
          </a:p>
          <a:p>
            <a:pPr marL="0" indent="0">
              <a:lnSpc>
                <a:spcPct val="100000"/>
              </a:lnSpc>
              <a:spcBef>
                <a:spcPts val="300"/>
              </a:spcBef>
              <a:buNone/>
            </a:pPr>
            <a:r>
              <a:rPr lang="en-US" sz="1700" dirty="0"/>
              <a:t>                var li = null;</a:t>
            </a:r>
          </a:p>
          <a:p>
            <a:pPr marL="0" indent="0">
              <a:lnSpc>
                <a:spcPct val="100000"/>
              </a:lnSpc>
              <a:spcBef>
                <a:spcPts val="300"/>
              </a:spcBef>
              <a:buNone/>
            </a:pPr>
            <a:r>
              <a:rPr lang="en-US" sz="1700" dirty="0"/>
              <a:t>               for (var </a:t>
            </a:r>
            <a:r>
              <a:rPr lang="en-US" sz="1700" dirty="0" err="1"/>
              <a:t>i</a:t>
            </a:r>
            <a:r>
              <a:rPr lang="en-US" sz="1700" dirty="0"/>
              <a:t>=0; </a:t>
            </a:r>
            <a:r>
              <a:rPr lang="en-US" sz="1700" dirty="0" err="1"/>
              <a:t>i</a:t>
            </a:r>
            <a:r>
              <a:rPr lang="en-US" sz="1700" dirty="0"/>
              <a:t> &lt; 3; </a:t>
            </a:r>
            <a:r>
              <a:rPr lang="en-US" sz="1700" dirty="0" err="1"/>
              <a:t>i</a:t>
            </a:r>
            <a:r>
              <a:rPr lang="en-US" sz="1700" dirty="0"/>
              <a:t>++){</a:t>
            </a:r>
          </a:p>
          <a:p>
            <a:pPr marL="0" indent="0">
              <a:lnSpc>
                <a:spcPct val="100000"/>
              </a:lnSpc>
              <a:spcBef>
                <a:spcPts val="300"/>
              </a:spcBef>
              <a:buNone/>
            </a:pPr>
            <a:r>
              <a:rPr lang="en-US" sz="1700" dirty="0"/>
              <a:t>                li = </a:t>
            </a:r>
            <a:r>
              <a:rPr lang="en-US" sz="1700" dirty="0" err="1"/>
              <a:t>document.createElement</a:t>
            </a:r>
            <a:r>
              <a:rPr lang="en-US" sz="1700" dirty="0"/>
              <a:t>("li");</a:t>
            </a:r>
          </a:p>
          <a:p>
            <a:pPr marL="0" indent="0">
              <a:lnSpc>
                <a:spcPct val="100000"/>
              </a:lnSpc>
              <a:spcBef>
                <a:spcPts val="300"/>
              </a:spcBef>
              <a:buNone/>
            </a:pPr>
            <a:r>
              <a:rPr lang="en-US" sz="1700" dirty="0"/>
              <a:t>                </a:t>
            </a:r>
            <a:r>
              <a:rPr lang="en-US" sz="1700" dirty="0" err="1"/>
              <a:t>li.appendChild</a:t>
            </a:r>
            <a:r>
              <a:rPr lang="en-US" sz="1700" dirty="0"/>
              <a:t>(</a:t>
            </a:r>
            <a:r>
              <a:rPr lang="en-US" sz="1700" dirty="0" err="1"/>
              <a:t>document.createTextNode</a:t>
            </a:r>
            <a:r>
              <a:rPr lang="en-US" sz="1700" dirty="0"/>
              <a:t>("Item " + (i+1)));</a:t>
            </a:r>
          </a:p>
          <a:p>
            <a:pPr marL="0" indent="0">
              <a:lnSpc>
                <a:spcPct val="100000"/>
              </a:lnSpc>
              <a:spcBef>
                <a:spcPts val="300"/>
              </a:spcBef>
              <a:buNone/>
            </a:pPr>
            <a:r>
              <a:rPr lang="en-US" sz="1700" dirty="0"/>
              <a:t>                </a:t>
            </a:r>
            <a:r>
              <a:rPr lang="en-US" sz="1700" dirty="0" err="1"/>
              <a:t>fragment.appendChild</a:t>
            </a:r>
            <a:r>
              <a:rPr lang="en-US" sz="1700" dirty="0"/>
              <a:t>(li);</a:t>
            </a:r>
          </a:p>
          <a:p>
            <a:pPr marL="0" indent="0">
              <a:lnSpc>
                <a:spcPct val="100000"/>
              </a:lnSpc>
              <a:spcBef>
                <a:spcPts val="300"/>
              </a:spcBef>
              <a:buNone/>
            </a:pPr>
            <a:r>
              <a:rPr lang="en-US" sz="1700" dirty="0"/>
              <a:t>            }</a:t>
            </a:r>
          </a:p>
          <a:p>
            <a:pPr marL="0" indent="0">
              <a:lnSpc>
                <a:spcPct val="100000"/>
              </a:lnSpc>
              <a:spcBef>
                <a:spcPts val="300"/>
              </a:spcBef>
              <a:buNone/>
            </a:pPr>
            <a:r>
              <a:rPr lang="en-US" sz="1700" dirty="0"/>
              <a:t>             </a:t>
            </a:r>
            <a:r>
              <a:rPr lang="en-US" sz="1700" dirty="0" err="1"/>
              <a:t>ul.appendChild</a:t>
            </a:r>
            <a:r>
              <a:rPr lang="en-US" sz="1700" dirty="0"/>
              <a:t>(fragment);   </a:t>
            </a:r>
          </a:p>
          <a:p>
            <a:pPr marL="0" indent="0">
              <a:lnSpc>
                <a:spcPct val="100000"/>
              </a:lnSpc>
              <a:spcBef>
                <a:spcPts val="300"/>
              </a:spcBef>
              <a:buNone/>
            </a:pPr>
            <a:r>
              <a:rPr lang="en-US" sz="1700" dirty="0"/>
              <a:t>   }&lt;/script&gt;</a:t>
            </a:r>
          </a:p>
        </p:txBody>
      </p:sp>
    </p:spTree>
    <p:extLst>
      <p:ext uri="{BB962C8B-B14F-4D97-AF65-F5344CB8AC3E}">
        <p14:creationId xmlns:p14="http://schemas.microsoft.com/office/powerpoint/2010/main" val="20462670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90390-B0C3-494C-BE7C-0059E684CD2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Manipulating Tables</a:t>
            </a:r>
            <a:endParaRPr lang="en-US" dirty="0"/>
          </a:p>
        </p:txBody>
      </p:sp>
      <p:sp>
        <p:nvSpPr>
          <p:cNvPr id="4" name="Content Placeholder 3">
            <a:extLst>
              <a:ext uri="{FF2B5EF4-FFF2-40B4-BE49-F238E27FC236}">
                <a16:creationId xmlns:a16="http://schemas.microsoft.com/office/drawing/2014/main" id="{6E9022C1-5A3A-4974-9C60-FE74DD8CCF8A}"/>
              </a:ext>
            </a:extLst>
          </p:cNvPr>
          <p:cNvSpPr>
            <a:spLocks noGrp="1"/>
          </p:cNvSpPr>
          <p:nvPr>
            <p:ph idx="1"/>
          </p:nvPr>
        </p:nvSpPr>
        <p:spPr>
          <a:xfrm>
            <a:off x="561109" y="1187159"/>
            <a:ext cx="6036207" cy="5581015"/>
          </a:xfrm>
          <a:prstGeom prst="rect">
            <a:avLst/>
          </a:prstGeom>
        </p:spPr>
        <p:txBody>
          <a:bodyPr wrap="square">
            <a:spAutoFit/>
          </a:bodyPr>
          <a:lstStyle/>
          <a:p>
            <a:pPr marL="0" indent="0">
              <a:buNone/>
            </a:pPr>
            <a:endParaRPr lang="en-US" b="1" dirty="0"/>
          </a:p>
          <a:p>
            <a:pPr marL="0" indent="0">
              <a:buNone/>
            </a:pPr>
            <a:r>
              <a:rPr lang="en-US" b="1" dirty="0"/>
              <a:t>Example: (Creating table using DOM)</a:t>
            </a:r>
          </a:p>
          <a:p>
            <a:pPr marL="0" indent="0">
              <a:buNone/>
            </a:pPr>
            <a:endParaRPr lang="en-US" b="1" dirty="0"/>
          </a:p>
          <a:p>
            <a:pPr marL="0" indent="0">
              <a:lnSpc>
                <a:spcPct val="100000"/>
              </a:lnSpc>
              <a:spcBef>
                <a:spcPts val="300"/>
              </a:spcBef>
              <a:buNone/>
            </a:pPr>
            <a:r>
              <a:rPr lang="en-US" sz="1800" dirty="0"/>
              <a:t>&lt;button onclick="</a:t>
            </a:r>
            <a:r>
              <a:rPr lang="en-US" sz="1800" dirty="0" err="1"/>
              <a:t>myFunction</a:t>
            </a:r>
            <a:r>
              <a:rPr lang="en-US" sz="1800" dirty="0"/>
              <a:t>()"&gt;Try it&lt;/button&gt;</a:t>
            </a:r>
          </a:p>
          <a:p>
            <a:pPr marL="0" indent="0">
              <a:lnSpc>
                <a:spcPct val="100000"/>
              </a:lnSpc>
              <a:spcBef>
                <a:spcPts val="300"/>
              </a:spcBef>
              <a:buNone/>
            </a:pPr>
            <a:r>
              <a:rPr lang="en-US" sz="1800" dirty="0"/>
              <a:t>&lt;script&gt;</a:t>
            </a:r>
          </a:p>
          <a:p>
            <a:pPr marL="0" indent="0">
              <a:lnSpc>
                <a:spcPct val="100000"/>
              </a:lnSpc>
              <a:spcBef>
                <a:spcPts val="300"/>
              </a:spcBef>
              <a:buNone/>
            </a:pPr>
            <a:r>
              <a:rPr lang="en-US" sz="1800" dirty="0"/>
              <a:t>function </a:t>
            </a:r>
            <a:r>
              <a:rPr lang="en-US" sz="1800" dirty="0" err="1"/>
              <a:t>myFunction</a:t>
            </a:r>
            <a:r>
              <a:rPr lang="en-US" sz="1800" dirty="0"/>
              <a:t>() {</a:t>
            </a:r>
          </a:p>
          <a:p>
            <a:pPr marL="0" indent="0">
              <a:lnSpc>
                <a:spcPct val="100000"/>
              </a:lnSpc>
              <a:spcBef>
                <a:spcPts val="300"/>
              </a:spcBef>
              <a:buNone/>
            </a:pPr>
            <a:r>
              <a:rPr lang="en-US" sz="1800" dirty="0"/>
              <a:t>       var x = </a:t>
            </a:r>
            <a:r>
              <a:rPr lang="en-US" sz="1800" dirty="0" err="1"/>
              <a:t>document.createElement</a:t>
            </a:r>
            <a:r>
              <a:rPr lang="en-US" sz="1800" dirty="0"/>
              <a:t>("TABLE");</a:t>
            </a:r>
          </a:p>
          <a:p>
            <a:pPr marL="0" indent="0">
              <a:lnSpc>
                <a:spcPct val="100000"/>
              </a:lnSpc>
              <a:spcBef>
                <a:spcPts val="300"/>
              </a:spcBef>
              <a:buNone/>
            </a:pPr>
            <a:r>
              <a:rPr lang="en-US" sz="1800" dirty="0"/>
              <a:t>       </a:t>
            </a:r>
            <a:r>
              <a:rPr lang="en-US" sz="1800" dirty="0" err="1"/>
              <a:t>x.setAttribute</a:t>
            </a:r>
            <a:r>
              <a:rPr lang="en-US" sz="1800" dirty="0"/>
              <a:t>("id", "</a:t>
            </a:r>
            <a:r>
              <a:rPr lang="en-US" sz="1800" dirty="0" err="1"/>
              <a:t>myTable</a:t>
            </a:r>
            <a:r>
              <a:rPr lang="en-US" sz="1800" dirty="0"/>
              <a:t>");</a:t>
            </a:r>
          </a:p>
          <a:p>
            <a:pPr marL="0" indent="0">
              <a:lnSpc>
                <a:spcPct val="100000"/>
              </a:lnSpc>
              <a:spcBef>
                <a:spcPts val="300"/>
              </a:spcBef>
              <a:buNone/>
            </a:pPr>
            <a:r>
              <a:rPr lang="en-US" sz="1800" dirty="0"/>
              <a:t>       </a:t>
            </a:r>
            <a:r>
              <a:rPr lang="en-US" sz="1800" dirty="0" err="1"/>
              <a:t>x.border</a:t>
            </a:r>
            <a:r>
              <a:rPr lang="en-US" sz="1800" dirty="0"/>
              <a:t>=1;</a:t>
            </a:r>
          </a:p>
          <a:p>
            <a:pPr marL="0" indent="0">
              <a:lnSpc>
                <a:spcPct val="100000"/>
              </a:lnSpc>
              <a:spcBef>
                <a:spcPts val="300"/>
              </a:spcBef>
              <a:buNone/>
            </a:pPr>
            <a:r>
              <a:rPr lang="en-US" sz="1800" dirty="0"/>
              <a:t>       </a:t>
            </a:r>
            <a:r>
              <a:rPr lang="en-US" sz="1800" dirty="0" err="1"/>
              <a:t>x.width</a:t>
            </a:r>
            <a:r>
              <a:rPr lang="en-US" sz="1800" dirty="0"/>
              <a:t>="30%";</a:t>
            </a:r>
          </a:p>
          <a:p>
            <a:pPr marL="0" indent="0">
              <a:lnSpc>
                <a:spcPct val="100000"/>
              </a:lnSpc>
              <a:spcBef>
                <a:spcPts val="300"/>
              </a:spcBef>
              <a:buNone/>
            </a:pPr>
            <a:r>
              <a:rPr lang="en-US" sz="1800" dirty="0"/>
              <a:t>       </a:t>
            </a:r>
            <a:r>
              <a:rPr lang="en-US" sz="1800" dirty="0" err="1"/>
              <a:t>document.body.appendChild</a:t>
            </a:r>
            <a:r>
              <a:rPr lang="en-US" sz="1800" dirty="0"/>
              <a:t>(x);</a:t>
            </a:r>
          </a:p>
          <a:p>
            <a:pPr marL="0" indent="0">
              <a:lnSpc>
                <a:spcPct val="100000"/>
              </a:lnSpc>
              <a:spcBef>
                <a:spcPts val="300"/>
              </a:spcBef>
              <a:buNone/>
            </a:pPr>
            <a:endParaRPr lang="en-US" sz="1800" dirty="0"/>
          </a:p>
          <a:p>
            <a:pPr marL="0" indent="0">
              <a:lnSpc>
                <a:spcPct val="100000"/>
              </a:lnSpc>
              <a:spcBef>
                <a:spcPts val="300"/>
              </a:spcBef>
              <a:buNone/>
            </a:pPr>
            <a:r>
              <a:rPr lang="en-US" sz="1800" dirty="0"/>
              <a:t>      var y = </a:t>
            </a:r>
            <a:r>
              <a:rPr lang="en-US" sz="1800" dirty="0" err="1"/>
              <a:t>document.createElement</a:t>
            </a:r>
            <a:r>
              <a:rPr lang="en-US" sz="1800" dirty="0"/>
              <a:t>("TR");</a:t>
            </a:r>
          </a:p>
          <a:p>
            <a:pPr marL="0" indent="0">
              <a:lnSpc>
                <a:spcPct val="100000"/>
              </a:lnSpc>
              <a:spcBef>
                <a:spcPts val="300"/>
              </a:spcBef>
              <a:buNone/>
            </a:pPr>
            <a:r>
              <a:rPr lang="en-US" sz="1800" dirty="0"/>
              <a:t>      </a:t>
            </a:r>
            <a:r>
              <a:rPr lang="en-US" sz="1800" dirty="0" err="1"/>
              <a:t>y.setAttribute</a:t>
            </a:r>
            <a:r>
              <a:rPr lang="en-US" sz="1800" dirty="0"/>
              <a:t>("id", "</a:t>
            </a:r>
            <a:r>
              <a:rPr lang="en-US" sz="1800" dirty="0" err="1"/>
              <a:t>myTr</a:t>
            </a:r>
            <a:r>
              <a:rPr lang="en-US" sz="1800" dirty="0"/>
              <a:t>");</a:t>
            </a:r>
          </a:p>
          <a:p>
            <a:pPr marL="0" indent="0">
              <a:lnSpc>
                <a:spcPct val="100000"/>
              </a:lnSpc>
              <a:spcBef>
                <a:spcPts val="300"/>
              </a:spcBef>
              <a:buNone/>
            </a:pPr>
            <a:r>
              <a:rPr lang="en-US" sz="1800" dirty="0"/>
              <a:t>      </a:t>
            </a:r>
            <a:r>
              <a:rPr lang="en-US" sz="1800" dirty="0" err="1"/>
              <a:t>document.getElementById</a:t>
            </a:r>
            <a:r>
              <a:rPr lang="en-US" sz="1800" dirty="0"/>
              <a:t>("</a:t>
            </a:r>
            <a:r>
              <a:rPr lang="en-US" sz="1800" dirty="0" err="1"/>
              <a:t>myTable</a:t>
            </a:r>
            <a:r>
              <a:rPr lang="en-US" sz="1800" dirty="0"/>
              <a:t>").</a:t>
            </a:r>
            <a:r>
              <a:rPr lang="en-US" sz="1800" dirty="0" err="1"/>
              <a:t>appendChild</a:t>
            </a:r>
            <a:r>
              <a:rPr lang="en-US" sz="1800" dirty="0"/>
              <a:t>(y);</a:t>
            </a:r>
          </a:p>
          <a:p>
            <a:pPr marL="0" indent="0">
              <a:lnSpc>
                <a:spcPct val="100000"/>
              </a:lnSpc>
              <a:spcBef>
                <a:spcPts val="300"/>
              </a:spcBef>
              <a:buNone/>
            </a:pPr>
            <a:endParaRPr lang="en-US" sz="1800" dirty="0"/>
          </a:p>
          <a:p>
            <a:pPr marL="0" indent="0">
              <a:lnSpc>
                <a:spcPct val="100000"/>
              </a:lnSpc>
              <a:spcBef>
                <a:spcPts val="300"/>
              </a:spcBef>
              <a:buNone/>
            </a:pPr>
            <a:endParaRPr lang="en-US" sz="1700" dirty="0"/>
          </a:p>
        </p:txBody>
      </p:sp>
      <p:sp>
        <p:nvSpPr>
          <p:cNvPr id="5" name="Content Placeholder 3">
            <a:extLst>
              <a:ext uri="{FF2B5EF4-FFF2-40B4-BE49-F238E27FC236}">
                <a16:creationId xmlns:a16="http://schemas.microsoft.com/office/drawing/2014/main" id="{10299F7D-6304-785F-FAFC-D6AF7A3ED924}"/>
              </a:ext>
            </a:extLst>
          </p:cNvPr>
          <p:cNvSpPr txBox="1">
            <a:spLocks/>
          </p:cNvSpPr>
          <p:nvPr/>
        </p:nvSpPr>
        <p:spPr>
          <a:xfrm>
            <a:off x="6597317" y="2125621"/>
            <a:ext cx="5189986" cy="224676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buFont typeface="Arial" panose="020B0604020202020204" pitchFamily="34" charset="0"/>
              <a:buNone/>
            </a:pPr>
            <a:endParaRPr lang="en-US" sz="1700" dirty="0"/>
          </a:p>
          <a:p>
            <a:pPr marL="0" indent="0">
              <a:lnSpc>
                <a:spcPct val="100000"/>
              </a:lnSpc>
              <a:spcBef>
                <a:spcPts val="300"/>
              </a:spcBef>
              <a:buFont typeface="Arial" panose="020B0604020202020204" pitchFamily="34" charset="0"/>
              <a:buNone/>
            </a:pPr>
            <a:r>
              <a:rPr lang="en-US" sz="1800" dirty="0"/>
              <a:t>  var z = </a:t>
            </a:r>
            <a:r>
              <a:rPr lang="en-US" sz="1800" dirty="0" err="1"/>
              <a:t>document.createElement</a:t>
            </a:r>
            <a:r>
              <a:rPr lang="en-US" sz="1800" dirty="0"/>
              <a:t>("TD");</a:t>
            </a:r>
          </a:p>
          <a:p>
            <a:pPr marL="0" indent="0">
              <a:lnSpc>
                <a:spcPct val="100000"/>
              </a:lnSpc>
              <a:spcBef>
                <a:spcPts val="300"/>
              </a:spcBef>
              <a:buFont typeface="Arial" panose="020B0604020202020204" pitchFamily="34" charset="0"/>
              <a:buNone/>
            </a:pPr>
            <a:r>
              <a:rPr lang="en-US" sz="1800" dirty="0"/>
              <a:t>  var t = </a:t>
            </a:r>
            <a:r>
              <a:rPr lang="en-US" sz="1800" dirty="0" err="1"/>
              <a:t>document.createTextNode</a:t>
            </a:r>
            <a:r>
              <a:rPr lang="en-US" sz="1800" dirty="0"/>
              <a:t>("cell");</a:t>
            </a:r>
          </a:p>
          <a:p>
            <a:pPr marL="0" indent="0">
              <a:lnSpc>
                <a:spcPct val="100000"/>
              </a:lnSpc>
              <a:spcBef>
                <a:spcPts val="300"/>
              </a:spcBef>
              <a:buFont typeface="Arial" panose="020B0604020202020204" pitchFamily="34" charset="0"/>
              <a:buNone/>
            </a:pPr>
            <a:r>
              <a:rPr lang="en-US" sz="1800" dirty="0"/>
              <a:t>  </a:t>
            </a:r>
            <a:r>
              <a:rPr lang="en-US" sz="1800" dirty="0" err="1"/>
              <a:t>z.appendChild</a:t>
            </a:r>
            <a:r>
              <a:rPr lang="en-US" sz="1800" dirty="0"/>
              <a:t>(t);</a:t>
            </a:r>
          </a:p>
          <a:p>
            <a:pPr marL="0" indent="0">
              <a:lnSpc>
                <a:spcPct val="100000"/>
              </a:lnSpc>
              <a:spcBef>
                <a:spcPts val="300"/>
              </a:spcBef>
              <a:buFont typeface="Arial" panose="020B0604020202020204" pitchFamily="34" charset="0"/>
              <a:buNone/>
            </a:pPr>
            <a:r>
              <a:rPr lang="en-US" sz="1800" dirty="0"/>
              <a:t>  </a:t>
            </a:r>
            <a:r>
              <a:rPr lang="en-US" sz="1800" dirty="0" err="1"/>
              <a:t>document.getElementById</a:t>
            </a:r>
            <a:r>
              <a:rPr lang="en-US" sz="1800" dirty="0"/>
              <a:t>("</a:t>
            </a:r>
            <a:r>
              <a:rPr lang="en-US" sz="1800" dirty="0" err="1"/>
              <a:t>myTr</a:t>
            </a:r>
            <a:r>
              <a:rPr lang="en-US" sz="1800" dirty="0"/>
              <a:t>").</a:t>
            </a:r>
            <a:r>
              <a:rPr lang="en-US" sz="1800" dirty="0" err="1"/>
              <a:t>appendChild</a:t>
            </a:r>
            <a:r>
              <a:rPr lang="en-US" sz="1800" dirty="0"/>
              <a:t>(z);</a:t>
            </a:r>
          </a:p>
          <a:p>
            <a:pPr marL="0" indent="0">
              <a:lnSpc>
                <a:spcPct val="100000"/>
              </a:lnSpc>
              <a:spcBef>
                <a:spcPts val="300"/>
              </a:spcBef>
              <a:buFont typeface="Arial" panose="020B0604020202020204" pitchFamily="34" charset="0"/>
              <a:buNone/>
            </a:pPr>
            <a:r>
              <a:rPr lang="en-US" sz="1800" dirty="0"/>
              <a:t>}</a:t>
            </a:r>
          </a:p>
          <a:p>
            <a:pPr marL="0" indent="0">
              <a:lnSpc>
                <a:spcPct val="100000"/>
              </a:lnSpc>
              <a:spcBef>
                <a:spcPts val="300"/>
              </a:spcBef>
              <a:buFont typeface="Arial" panose="020B0604020202020204" pitchFamily="34" charset="0"/>
              <a:buNone/>
            </a:pPr>
            <a:r>
              <a:rPr lang="en-US" sz="1800" dirty="0"/>
              <a:t>&lt;/script&gt;</a:t>
            </a:r>
          </a:p>
        </p:txBody>
      </p:sp>
    </p:spTree>
    <p:extLst>
      <p:ext uri="{BB962C8B-B14F-4D97-AF65-F5344CB8AC3E}">
        <p14:creationId xmlns:p14="http://schemas.microsoft.com/office/powerpoint/2010/main" val="14889382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976271"/>
            <a:ext cx="12192000" cy="1821840"/>
          </a:xfrm>
        </p:spPr>
        <p:txBody>
          <a:bodyPr>
            <a:normAutofit/>
          </a:bodyPr>
          <a:lstStyle/>
          <a:p>
            <a:r>
              <a:rPr lang="en-US" dirty="0"/>
              <a:t>Web Technology JavaScript programming</a:t>
            </a:r>
            <a:br>
              <a:rPr lang="en-US" dirty="0"/>
            </a:br>
            <a:br>
              <a:rPr lang="en-US" dirty="0"/>
            </a:br>
            <a:r>
              <a:rPr lang="en-US" dirty="0"/>
              <a:t>Chapter 11 : DOM Extensions</a:t>
            </a:r>
            <a:endParaRPr lang="en-US" sz="3600" dirty="0"/>
          </a:p>
        </p:txBody>
      </p:sp>
      <p:sp>
        <p:nvSpPr>
          <p:cNvPr id="3" name="Subtitle 2"/>
          <p:cNvSpPr>
            <a:spLocks noGrp="1"/>
          </p:cNvSpPr>
          <p:nvPr>
            <p:ph type="subTitle" idx="1"/>
          </p:nvPr>
        </p:nvSpPr>
        <p:spPr>
          <a:xfrm>
            <a:off x="3376215" y="5057739"/>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17520945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lstStyle/>
          <a:p>
            <a:pPr algn="just">
              <a:lnSpc>
                <a:spcPct val="150000"/>
              </a:lnSpc>
            </a:pPr>
            <a:r>
              <a:rPr lang="en-US" sz="2200" dirty="0"/>
              <a:t>Selectors API was started by the W3C to specify native support for CSS queries in browsers</a:t>
            </a:r>
          </a:p>
          <a:p>
            <a:pPr algn="just">
              <a:lnSpc>
                <a:spcPct val="150000"/>
              </a:lnSpc>
            </a:pPr>
            <a:r>
              <a:rPr lang="en-US" sz="2200" dirty="0"/>
              <a:t>One of the most popular capabilities of JavaScript libraries is the ability to retrieve a number of DOM elements matching a pattern specified using CSS selectors.</a:t>
            </a:r>
          </a:p>
          <a:p>
            <a:pPr algn="just">
              <a:lnSpc>
                <a:spcPct val="150000"/>
              </a:lnSpc>
            </a:pPr>
            <a:r>
              <a:rPr lang="en-US" sz="2200" dirty="0"/>
              <a:t>Two methods are defined: the </a:t>
            </a:r>
            <a:r>
              <a:rPr lang="en-US" sz="2200" b="1" dirty="0"/>
              <a:t>querySelector() </a:t>
            </a:r>
            <a:r>
              <a:rPr lang="en-US" sz="2200" dirty="0"/>
              <a:t>and the </a:t>
            </a:r>
            <a:r>
              <a:rPr lang="en-US" sz="2200" b="1" dirty="0" err="1"/>
              <a:t>querySelectorAll</a:t>
            </a:r>
            <a:r>
              <a:rPr lang="en-US" sz="2200" b="1" dirty="0"/>
              <a:t>()</a:t>
            </a:r>
            <a:r>
              <a:rPr lang="en-US" sz="2200" dirty="0"/>
              <a:t> in the Selectors API Level 1</a:t>
            </a:r>
          </a:p>
          <a:p>
            <a:pPr algn="just">
              <a:lnSpc>
                <a:spcPct val="150000"/>
              </a:lnSpc>
            </a:pPr>
            <a:r>
              <a:rPr lang="en-US" sz="2200" dirty="0"/>
              <a:t>The </a:t>
            </a:r>
            <a:r>
              <a:rPr lang="en-US" sz="2200" b="1" dirty="0" err="1"/>
              <a:t>matchesSelector</a:t>
            </a:r>
            <a:r>
              <a:rPr lang="en-US" sz="2200" b="1" dirty="0"/>
              <a:t>() </a:t>
            </a:r>
            <a:r>
              <a:rPr lang="en-US" sz="2200" dirty="0"/>
              <a:t>method is introduced in the Selectors API Level 2</a:t>
            </a:r>
          </a:p>
          <a:p>
            <a:pPr algn="just"/>
            <a:endParaRPr lang="en-US" dirty="0"/>
          </a:p>
        </p:txBody>
      </p:sp>
      <p:sp>
        <p:nvSpPr>
          <p:cNvPr id="3" name="Title 2"/>
          <p:cNvSpPr>
            <a:spLocks noGrp="1"/>
          </p:cNvSpPr>
          <p:nvPr>
            <p:ph type="title"/>
          </p:nvPr>
        </p:nvSpPr>
        <p:spPr/>
        <p:txBody>
          <a:bodyPr/>
          <a:lstStyle/>
          <a:p>
            <a:r>
              <a:rPr lang="en-US" dirty="0"/>
              <a:t>SELECTORS API</a:t>
            </a:r>
          </a:p>
        </p:txBody>
      </p:sp>
    </p:spTree>
    <p:extLst>
      <p:ext uri="{BB962C8B-B14F-4D97-AF65-F5344CB8AC3E}">
        <p14:creationId xmlns:p14="http://schemas.microsoft.com/office/powerpoint/2010/main" val="29720563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051" y="1396135"/>
            <a:ext cx="10515600" cy="4351338"/>
          </a:xfrm>
        </p:spPr>
        <p:txBody>
          <a:bodyPr/>
          <a:lstStyle/>
          <a:p>
            <a:r>
              <a:rPr lang="en-US" sz="2000" dirty="0"/>
              <a:t>accepts a CSS query  </a:t>
            </a:r>
          </a:p>
          <a:p>
            <a:r>
              <a:rPr lang="en-US" sz="2000" dirty="0"/>
              <a:t>returns the first descendant element that matches the pattern</a:t>
            </a:r>
          </a:p>
          <a:p>
            <a:r>
              <a:rPr lang="en-US" sz="2000" dirty="0"/>
              <a:t>returns null if there is no matching element</a:t>
            </a:r>
          </a:p>
          <a:p>
            <a:r>
              <a:rPr lang="en-US" sz="2000" dirty="0"/>
              <a:t>is available on the Document type and on the Element type</a:t>
            </a:r>
          </a:p>
          <a:p>
            <a:endParaRPr lang="en-US" dirty="0"/>
          </a:p>
          <a:p>
            <a:pPr marL="0" indent="0">
              <a:buNone/>
            </a:pPr>
            <a:r>
              <a:rPr lang="en-US" sz="2000" dirty="0"/>
              <a:t>	Document type: </a:t>
            </a:r>
          </a:p>
          <a:p>
            <a:pPr marL="0" indent="0">
              <a:buNone/>
            </a:pPr>
            <a:endParaRPr lang="en-US" dirty="0"/>
          </a:p>
          <a:p>
            <a:pPr marL="0" indent="0">
              <a:buNone/>
            </a:pPr>
            <a:r>
              <a:rPr lang="en-US" dirty="0"/>
              <a:t>	Element type: </a:t>
            </a:r>
            <a:endParaRPr lang="en-US" sz="2000" dirty="0"/>
          </a:p>
          <a:p>
            <a:endParaRPr lang="en-US" dirty="0"/>
          </a:p>
        </p:txBody>
      </p:sp>
      <p:sp>
        <p:nvSpPr>
          <p:cNvPr id="3" name="Title 2"/>
          <p:cNvSpPr>
            <a:spLocks noGrp="1"/>
          </p:cNvSpPr>
          <p:nvPr>
            <p:ph type="title"/>
          </p:nvPr>
        </p:nvSpPr>
        <p:spPr/>
        <p:txBody>
          <a:bodyPr/>
          <a:lstStyle/>
          <a:p>
            <a:r>
              <a:rPr lang="en-US" dirty="0"/>
              <a:t>The querySelector() method</a:t>
            </a:r>
          </a:p>
        </p:txBody>
      </p:sp>
      <p:sp>
        <p:nvSpPr>
          <p:cNvPr id="4" name="Rectangle 3">
            <a:extLst>
              <a:ext uri="{FF2B5EF4-FFF2-40B4-BE49-F238E27FC236}">
                <a16:creationId xmlns:a16="http://schemas.microsoft.com/office/drawing/2014/main" id="{FEBB59FC-6E7C-4AB1-9B59-C2ACF616EB42}"/>
              </a:ext>
            </a:extLst>
          </p:cNvPr>
          <p:cNvSpPr/>
          <p:nvPr/>
        </p:nvSpPr>
        <p:spPr>
          <a:xfrm>
            <a:off x="3591338" y="3248890"/>
            <a:ext cx="4731026" cy="5433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800" dirty="0"/>
              <a:t> </a:t>
            </a:r>
            <a:r>
              <a:rPr lang="en-US" sz="2000" dirty="0">
                <a:solidFill>
                  <a:schemeClr val="tx1"/>
                </a:solidFill>
                <a:latin typeface="Times New Roman" panose="02020603050405020304" pitchFamily="18" charset="0"/>
                <a:cs typeface="Times New Roman" panose="02020603050405020304" pitchFamily="18" charset="0"/>
              </a:rPr>
              <a:t>document . querySelector ( CSS_Selector ); </a:t>
            </a:r>
          </a:p>
        </p:txBody>
      </p:sp>
      <p:sp>
        <p:nvSpPr>
          <p:cNvPr id="5" name="Rectangle 4">
            <a:extLst>
              <a:ext uri="{FF2B5EF4-FFF2-40B4-BE49-F238E27FC236}">
                <a16:creationId xmlns:a16="http://schemas.microsoft.com/office/drawing/2014/main" id="{3CCBC1B8-6407-476C-87AB-2F93F8876B43}"/>
              </a:ext>
            </a:extLst>
          </p:cNvPr>
          <p:cNvSpPr/>
          <p:nvPr/>
        </p:nvSpPr>
        <p:spPr>
          <a:xfrm>
            <a:off x="3578086" y="4042529"/>
            <a:ext cx="5035827" cy="6658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solidFill>
                  <a:srgbClr val="0070C0"/>
                </a:solidFill>
                <a:latin typeface="Times New Roman" panose="02020603050405020304" pitchFamily="18" charset="0"/>
                <a:cs typeface="Times New Roman" panose="02020603050405020304" pitchFamily="18" charset="0"/>
              </a:rPr>
              <a:t>Element</a:t>
            </a:r>
            <a:r>
              <a:rPr lang="en-US" sz="2000" dirty="0">
                <a:solidFill>
                  <a:schemeClr val="tx1"/>
                </a:solidFill>
                <a:latin typeface="Times New Roman" panose="02020603050405020304" pitchFamily="18" charset="0"/>
                <a:cs typeface="Times New Roman" panose="02020603050405020304" pitchFamily="18" charset="0"/>
              </a:rPr>
              <a:t> . querySelector (CSS_Selector );</a:t>
            </a:r>
          </a:p>
        </p:txBody>
      </p:sp>
    </p:spTree>
    <p:extLst>
      <p:ext uri="{BB962C8B-B14F-4D97-AF65-F5344CB8AC3E}">
        <p14:creationId xmlns:p14="http://schemas.microsoft.com/office/powerpoint/2010/main" val="125186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D6842-0578-4AED-82B6-9EE3CA88E8B8}"/>
              </a:ext>
            </a:extLst>
          </p:cNvPr>
          <p:cNvSpPr>
            <a:spLocks noGrp="1"/>
          </p:cNvSpPr>
          <p:nvPr>
            <p:ph type="title"/>
          </p:nvPr>
        </p:nvSpPr>
        <p:spPr/>
        <p:txBody>
          <a:bodyPr/>
          <a:lstStyle/>
          <a:p>
            <a:r>
              <a:rPr lang="en-US" dirty="0"/>
              <a:t>The querySelector() method (Cont’d)</a:t>
            </a:r>
          </a:p>
        </p:txBody>
      </p:sp>
      <p:sp>
        <p:nvSpPr>
          <p:cNvPr id="4" name="Content Placeholder 1">
            <a:extLst>
              <a:ext uri="{FF2B5EF4-FFF2-40B4-BE49-F238E27FC236}">
                <a16:creationId xmlns:a16="http://schemas.microsoft.com/office/drawing/2014/main" id="{0B689AD7-4116-4ABD-A6FD-E1C1FBDFFCC7}"/>
              </a:ext>
            </a:extLst>
          </p:cNvPr>
          <p:cNvSpPr>
            <a:spLocks noGrp="1"/>
          </p:cNvSpPr>
          <p:nvPr>
            <p:ph sz="half" idx="1"/>
          </p:nvPr>
        </p:nvSpPr>
        <p:spPr>
          <a:xfrm>
            <a:off x="326487" y="1612550"/>
            <a:ext cx="5617114" cy="4732476"/>
          </a:xfrm>
        </p:spPr>
        <p:txBody>
          <a:bodyPr>
            <a:noAutofit/>
          </a:bodyPr>
          <a:lstStyle/>
          <a:p>
            <a:pPr marL="0" indent="0" algn="l" rtl="0" fontAlgn="base">
              <a:lnSpc>
                <a:spcPct val="100000"/>
              </a:lnSpc>
              <a:spcBef>
                <a:spcPts val="100"/>
              </a:spcBef>
              <a:buNone/>
            </a:pPr>
            <a:r>
              <a:rPr lang="en-US" b="0" i="0" dirty="0">
                <a:solidFill>
                  <a:srgbClr val="000000"/>
                </a:solidFill>
                <a:effectLst/>
                <a:latin typeface="+mn-lt"/>
              </a:rPr>
              <a:t>&lt;head&gt;</a:t>
            </a:r>
          </a:p>
          <a:p>
            <a:pPr marL="0" indent="0" fontAlgn="base">
              <a:lnSpc>
                <a:spcPct val="100000"/>
              </a:lnSpc>
              <a:spcBef>
                <a:spcPts val="100"/>
              </a:spcBef>
              <a:buNone/>
            </a:pPr>
            <a:r>
              <a:rPr lang="en-US" b="0" i="0" dirty="0">
                <a:solidFill>
                  <a:srgbClr val="000000"/>
                </a:solidFill>
                <a:effectLst/>
                <a:latin typeface="+mn-lt"/>
              </a:rPr>
              <a:t>&lt;script type=“text/</a:t>
            </a:r>
            <a:r>
              <a:rPr lang="en-US" b="0" i="0" dirty="0" err="1">
                <a:solidFill>
                  <a:srgbClr val="000000"/>
                </a:solidFill>
                <a:effectLst/>
                <a:latin typeface="+mn-lt"/>
              </a:rPr>
              <a:t>javascript”src</a:t>
            </a:r>
            <a:r>
              <a:rPr lang="en-US" b="0" i="0" dirty="0">
                <a:solidFill>
                  <a:srgbClr val="000000"/>
                </a:solidFill>
                <a:effectLst/>
                <a:latin typeface="+mn-lt"/>
              </a:rPr>
              <a:t>=“querySelect.js”&gt;</a:t>
            </a:r>
          </a:p>
          <a:p>
            <a:pPr marL="0" indent="0" fontAlgn="base">
              <a:lnSpc>
                <a:spcPct val="100000"/>
              </a:lnSpc>
              <a:spcBef>
                <a:spcPts val="100"/>
              </a:spcBef>
              <a:buNone/>
            </a:pPr>
            <a:r>
              <a:rPr lang="en-US" b="0" i="0" dirty="0">
                <a:solidFill>
                  <a:srgbClr val="000000"/>
                </a:solidFill>
                <a:effectLst/>
                <a:latin typeface="+mn-lt"/>
              </a:rPr>
              <a:t>&lt;/script&gt;  </a:t>
            </a:r>
          </a:p>
          <a:p>
            <a:pPr marL="0" indent="0" algn="l" rtl="0" fontAlgn="base">
              <a:lnSpc>
                <a:spcPct val="100000"/>
              </a:lnSpc>
              <a:spcBef>
                <a:spcPts val="100"/>
              </a:spcBef>
              <a:buNone/>
            </a:pPr>
            <a:r>
              <a:rPr lang="en-US" dirty="0">
                <a:solidFill>
                  <a:srgbClr val="000000"/>
                </a:solidFill>
                <a:latin typeface="+mn-lt"/>
              </a:rPr>
              <a:t>&lt;/head&gt;</a:t>
            </a:r>
            <a:endParaRPr lang="en-US" b="0" i="0" dirty="0">
              <a:solidFill>
                <a:srgbClr val="000000"/>
              </a:solidFill>
              <a:effectLst/>
              <a:latin typeface="+mn-lt"/>
            </a:endParaRPr>
          </a:p>
          <a:p>
            <a:pPr marL="0" indent="0" algn="l" rtl="0" fontAlgn="base">
              <a:lnSpc>
                <a:spcPct val="100000"/>
              </a:lnSpc>
              <a:spcBef>
                <a:spcPts val="100"/>
              </a:spcBef>
              <a:buNone/>
            </a:pPr>
            <a:r>
              <a:rPr lang="en-US" b="0" i="0" dirty="0">
                <a:solidFill>
                  <a:srgbClr val="000000"/>
                </a:solidFill>
                <a:effectLst/>
                <a:latin typeface="+mn-lt"/>
              </a:rPr>
              <a:t>&lt;body&gt; </a:t>
            </a:r>
          </a:p>
          <a:p>
            <a:pPr marL="0" indent="0" algn="l" rtl="0" fontAlgn="base">
              <a:lnSpc>
                <a:spcPct val="100000"/>
              </a:lnSpc>
              <a:spcBef>
                <a:spcPts val="100"/>
              </a:spcBef>
              <a:buNone/>
            </a:pPr>
            <a:r>
              <a:rPr lang="en-US" b="0" i="0" dirty="0">
                <a:solidFill>
                  <a:srgbClr val="000000"/>
                </a:solidFill>
                <a:effectLst/>
                <a:latin typeface="+mn-lt"/>
              </a:rPr>
              <a:t>	&lt;ul&gt; </a:t>
            </a:r>
          </a:p>
          <a:p>
            <a:pPr marL="0" indent="0" algn="l" rtl="0" fontAlgn="base">
              <a:lnSpc>
                <a:spcPct val="100000"/>
              </a:lnSpc>
              <a:spcBef>
                <a:spcPts val="100"/>
              </a:spcBef>
              <a:buNone/>
            </a:pPr>
            <a:r>
              <a:rPr lang="en-US" b="0" i="0" dirty="0">
                <a:solidFill>
                  <a:srgbClr val="000000"/>
                </a:solidFill>
                <a:effectLst/>
                <a:latin typeface="+mn-lt"/>
              </a:rPr>
              <a:t>	  &lt;li&gt;First item&lt;/li&gt; </a:t>
            </a:r>
          </a:p>
          <a:p>
            <a:pPr marL="0" indent="0" algn="l" rtl="0" fontAlgn="base">
              <a:lnSpc>
                <a:spcPct val="100000"/>
              </a:lnSpc>
              <a:spcBef>
                <a:spcPts val="100"/>
              </a:spcBef>
              <a:buNone/>
            </a:pPr>
            <a:r>
              <a:rPr lang="en-US" b="0" i="0" dirty="0">
                <a:solidFill>
                  <a:srgbClr val="000000"/>
                </a:solidFill>
                <a:effectLst/>
                <a:latin typeface="+mn-lt"/>
              </a:rPr>
              <a:t>                &lt;li class="selected"&gt;Second item&lt;/li&gt; </a:t>
            </a:r>
          </a:p>
          <a:p>
            <a:pPr marL="0" indent="0" algn="l" rtl="0" fontAlgn="base">
              <a:lnSpc>
                <a:spcPct val="100000"/>
              </a:lnSpc>
              <a:spcBef>
                <a:spcPts val="100"/>
              </a:spcBef>
              <a:buNone/>
            </a:pPr>
            <a:r>
              <a:rPr lang="en-US" b="0" i="0" dirty="0">
                <a:solidFill>
                  <a:srgbClr val="000000"/>
                </a:solidFill>
                <a:effectLst/>
                <a:latin typeface="+mn-lt"/>
              </a:rPr>
              <a:t>               &lt;li&gt;Third item&lt;/li&gt; </a:t>
            </a:r>
          </a:p>
          <a:p>
            <a:pPr marL="0" indent="0" algn="l" rtl="0" fontAlgn="base">
              <a:lnSpc>
                <a:spcPct val="100000"/>
              </a:lnSpc>
              <a:spcBef>
                <a:spcPts val="100"/>
              </a:spcBef>
              <a:buNone/>
            </a:pPr>
            <a:r>
              <a:rPr lang="en-US" b="0" i="0" dirty="0">
                <a:solidFill>
                  <a:srgbClr val="000000"/>
                </a:solidFill>
                <a:effectLst/>
                <a:latin typeface="+mn-lt"/>
              </a:rPr>
              <a:t>              &lt;/ul&gt; </a:t>
            </a:r>
          </a:p>
          <a:p>
            <a:pPr marL="0" indent="0">
              <a:lnSpc>
                <a:spcPct val="100000"/>
              </a:lnSpc>
              <a:spcBef>
                <a:spcPts val="100"/>
              </a:spcBef>
              <a:buNone/>
            </a:pPr>
            <a:r>
              <a:rPr lang="en-US" b="0" i="0" dirty="0">
                <a:solidFill>
                  <a:srgbClr val="000000"/>
                </a:solidFill>
                <a:effectLst/>
                <a:latin typeface="+mn-lt"/>
              </a:rPr>
              <a:t>&lt;/body&gt; </a:t>
            </a:r>
          </a:p>
          <a:p>
            <a:pPr marL="0" indent="0">
              <a:lnSpc>
                <a:spcPct val="100000"/>
              </a:lnSpc>
              <a:spcBef>
                <a:spcPts val="100"/>
              </a:spcBef>
              <a:buNone/>
            </a:pPr>
            <a:endParaRPr lang="en-US" dirty="0"/>
          </a:p>
        </p:txBody>
      </p:sp>
      <p:sp>
        <p:nvSpPr>
          <p:cNvPr id="5" name="Content Placeholder 3">
            <a:extLst>
              <a:ext uri="{FF2B5EF4-FFF2-40B4-BE49-F238E27FC236}">
                <a16:creationId xmlns:a16="http://schemas.microsoft.com/office/drawing/2014/main" id="{E24511DC-0476-4E69-BBE1-198135332B40}"/>
              </a:ext>
            </a:extLst>
          </p:cNvPr>
          <p:cNvSpPr txBox="1">
            <a:spLocks/>
          </p:cNvSpPr>
          <p:nvPr/>
        </p:nvSpPr>
        <p:spPr>
          <a:xfrm>
            <a:off x="5452667" y="1612550"/>
            <a:ext cx="6739333" cy="47324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Arial" panose="020B0604020202020204" pitchFamily="34" charset="0"/>
              <a:buNone/>
            </a:pPr>
            <a:r>
              <a:rPr lang="en-US" u="sng" dirty="0">
                <a:solidFill>
                  <a:srgbClr val="000000"/>
                </a:solidFill>
                <a:latin typeface="+mj-lt"/>
              </a:rPr>
              <a:t>querySelect.js</a:t>
            </a:r>
          </a:p>
          <a:p>
            <a:pPr marL="457200" lvl="1" indent="0" fontAlgn="base">
              <a:buFont typeface="Arial" panose="020B0604020202020204" pitchFamily="34" charset="0"/>
              <a:buNone/>
            </a:pPr>
            <a:endParaRPr lang="en-US" dirty="0">
              <a:solidFill>
                <a:srgbClr val="000000"/>
              </a:solidFill>
              <a:latin typeface="+mj-lt"/>
            </a:endParaRPr>
          </a:p>
          <a:p>
            <a:pPr marL="457200" lvl="1" indent="0" fontAlgn="base">
              <a:lnSpc>
                <a:spcPct val="100000"/>
              </a:lnSpc>
              <a:buFont typeface="Arial" panose="020B0604020202020204" pitchFamily="34" charset="0"/>
              <a:buNone/>
            </a:pPr>
            <a:r>
              <a:rPr lang="en-US" dirty="0">
                <a:solidFill>
                  <a:srgbClr val="000000"/>
                </a:solidFill>
                <a:latin typeface="+mj-lt"/>
              </a:rPr>
              <a:t>if (</a:t>
            </a:r>
            <a:r>
              <a:rPr lang="en-US" dirty="0" err="1">
                <a:solidFill>
                  <a:srgbClr val="000000"/>
                </a:solidFill>
                <a:latin typeface="+mj-lt"/>
              </a:rPr>
              <a:t>document.querySelector</a:t>
            </a:r>
            <a:r>
              <a:rPr lang="en-US" dirty="0">
                <a:solidFill>
                  <a:srgbClr val="000000"/>
                </a:solidFill>
                <a:latin typeface="+mj-lt"/>
              </a:rPr>
              <a:t>){ </a:t>
            </a:r>
          </a:p>
          <a:p>
            <a:pPr marL="457200" lvl="1" indent="0" fontAlgn="base">
              <a:lnSpc>
                <a:spcPct val="100000"/>
              </a:lnSpc>
              <a:buFont typeface="Arial" panose="020B0604020202020204" pitchFamily="34" charset="0"/>
              <a:buNone/>
            </a:pPr>
            <a:r>
              <a:rPr lang="en-US" dirty="0">
                <a:solidFill>
                  <a:srgbClr val="000000"/>
                </a:solidFill>
                <a:latin typeface="+mj-lt"/>
              </a:rPr>
              <a:t>     var body = </a:t>
            </a:r>
            <a:r>
              <a:rPr lang="en-US" dirty="0" err="1">
                <a:solidFill>
                  <a:srgbClr val="000000"/>
                </a:solidFill>
                <a:latin typeface="+mj-lt"/>
              </a:rPr>
              <a:t>document.querySelector</a:t>
            </a:r>
            <a:r>
              <a:rPr lang="en-US" dirty="0">
                <a:solidFill>
                  <a:srgbClr val="000000"/>
                </a:solidFill>
                <a:latin typeface="+mj-lt"/>
              </a:rPr>
              <a:t>("body"); </a:t>
            </a:r>
          </a:p>
          <a:p>
            <a:pPr marL="457200" lvl="1" indent="0" fontAlgn="base">
              <a:lnSpc>
                <a:spcPct val="100000"/>
              </a:lnSpc>
              <a:buFont typeface="Arial" panose="020B0604020202020204" pitchFamily="34" charset="0"/>
              <a:buNone/>
            </a:pPr>
            <a:r>
              <a:rPr lang="en-US" dirty="0">
                <a:solidFill>
                  <a:srgbClr val="000000"/>
                </a:solidFill>
                <a:latin typeface="+mj-lt"/>
              </a:rPr>
              <a:t>     alert(</a:t>
            </a:r>
            <a:r>
              <a:rPr lang="en-US" dirty="0" err="1">
                <a:solidFill>
                  <a:srgbClr val="000000"/>
                </a:solidFill>
                <a:latin typeface="+mj-lt"/>
              </a:rPr>
              <a:t>body.tagName</a:t>
            </a:r>
            <a:r>
              <a:rPr lang="en-US" dirty="0">
                <a:solidFill>
                  <a:srgbClr val="000000"/>
                </a:solidFill>
                <a:latin typeface="+mj-lt"/>
              </a:rPr>
              <a:t>); 	//BODY </a:t>
            </a:r>
          </a:p>
          <a:p>
            <a:pPr marL="457200" lvl="1" indent="0" fontAlgn="base">
              <a:lnSpc>
                <a:spcPct val="100000"/>
              </a:lnSpc>
              <a:buFont typeface="Arial" panose="020B0604020202020204" pitchFamily="34" charset="0"/>
              <a:buNone/>
            </a:pPr>
            <a:r>
              <a:rPr lang="en-US" dirty="0">
                <a:solidFill>
                  <a:srgbClr val="000000"/>
                </a:solidFill>
                <a:latin typeface="+mj-lt"/>
              </a:rPr>
              <a:t>     var </a:t>
            </a:r>
            <a:r>
              <a:rPr lang="en-US" dirty="0" err="1">
                <a:solidFill>
                  <a:srgbClr val="000000"/>
                </a:solidFill>
                <a:latin typeface="+mj-lt"/>
              </a:rPr>
              <a:t>myDiv</a:t>
            </a:r>
            <a:r>
              <a:rPr lang="en-US" dirty="0">
                <a:solidFill>
                  <a:srgbClr val="000000"/>
                </a:solidFill>
                <a:latin typeface="+mj-lt"/>
              </a:rPr>
              <a:t> = </a:t>
            </a:r>
            <a:r>
              <a:rPr lang="en-US" dirty="0" err="1">
                <a:solidFill>
                  <a:srgbClr val="000000"/>
                </a:solidFill>
                <a:latin typeface="+mj-lt"/>
              </a:rPr>
              <a:t>document.querySelector</a:t>
            </a:r>
            <a:r>
              <a:rPr lang="en-US" dirty="0">
                <a:solidFill>
                  <a:srgbClr val="000000"/>
                </a:solidFill>
                <a:latin typeface="+mj-lt"/>
              </a:rPr>
              <a:t>("#</a:t>
            </a:r>
            <a:r>
              <a:rPr lang="en-US" dirty="0" err="1">
                <a:solidFill>
                  <a:srgbClr val="000000"/>
                </a:solidFill>
                <a:latin typeface="+mj-lt"/>
              </a:rPr>
              <a:t>myDiv</a:t>
            </a:r>
            <a:r>
              <a:rPr lang="en-US" dirty="0">
                <a:solidFill>
                  <a:srgbClr val="000000"/>
                </a:solidFill>
                <a:latin typeface="+mj-lt"/>
              </a:rPr>
              <a:t>"); </a:t>
            </a:r>
          </a:p>
          <a:p>
            <a:pPr marL="457200" lvl="1" indent="0" fontAlgn="base">
              <a:lnSpc>
                <a:spcPct val="100000"/>
              </a:lnSpc>
              <a:buFont typeface="Arial" panose="020B0604020202020204" pitchFamily="34" charset="0"/>
              <a:buNone/>
            </a:pPr>
            <a:r>
              <a:rPr lang="en-US" dirty="0">
                <a:solidFill>
                  <a:srgbClr val="000000"/>
                </a:solidFill>
                <a:latin typeface="+mj-lt"/>
              </a:rPr>
              <a:t>     alert(</a:t>
            </a:r>
            <a:r>
              <a:rPr lang="en-US" dirty="0" err="1">
                <a:solidFill>
                  <a:srgbClr val="000000"/>
                </a:solidFill>
                <a:latin typeface="+mj-lt"/>
              </a:rPr>
              <a:t>myDiv</a:t>
            </a:r>
            <a:r>
              <a:rPr lang="en-US" dirty="0">
                <a:solidFill>
                  <a:srgbClr val="000000"/>
                </a:solidFill>
                <a:latin typeface="+mj-lt"/>
              </a:rPr>
              <a:t>); 		 //null </a:t>
            </a:r>
          </a:p>
          <a:p>
            <a:pPr marL="457200" lvl="1" indent="0" fontAlgn="base">
              <a:lnSpc>
                <a:spcPct val="100000"/>
              </a:lnSpc>
              <a:buFont typeface="Arial" panose="020B0604020202020204" pitchFamily="34" charset="0"/>
              <a:buNone/>
            </a:pPr>
            <a:r>
              <a:rPr lang="en-US" dirty="0">
                <a:solidFill>
                  <a:srgbClr val="000000"/>
                </a:solidFill>
                <a:latin typeface="+mj-lt"/>
              </a:rPr>
              <a:t>     var selected= </a:t>
            </a:r>
            <a:r>
              <a:rPr lang="en-US" dirty="0" err="1">
                <a:solidFill>
                  <a:srgbClr val="000000"/>
                </a:solidFill>
                <a:latin typeface="+mj-lt"/>
              </a:rPr>
              <a:t>document.querySelector</a:t>
            </a:r>
            <a:r>
              <a:rPr lang="en-US" dirty="0">
                <a:solidFill>
                  <a:srgbClr val="000000"/>
                </a:solidFill>
                <a:latin typeface="+mj-lt"/>
              </a:rPr>
              <a:t>(".selected"); </a:t>
            </a:r>
          </a:p>
          <a:p>
            <a:pPr marL="457200" lvl="1" indent="0" fontAlgn="base">
              <a:lnSpc>
                <a:spcPct val="100000"/>
              </a:lnSpc>
              <a:buFont typeface="Arial" panose="020B0604020202020204" pitchFamily="34" charset="0"/>
              <a:buNone/>
            </a:pPr>
            <a:r>
              <a:rPr lang="en-US" dirty="0">
                <a:solidFill>
                  <a:srgbClr val="000000"/>
                </a:solidFill>
                <a:latin typeface="+mj-lt"/>
              </a:rPr>
              <a:t>     alert(</a:t>
            </a:r>
            <a:r>
              <a:rPr lang="en-US" dirty="0" err="1">
                <a:solidFill>
                  <a:srgbClr val="000000"/>
                </a:solidFill>
                <a:latin typeface="+mj-lt"/>
              </a:rPr>
              <a:t>selected.innerHTML</a:t>
            </a:r>
            <a:r>
              <a:rPr lang="en-US" dirty="0">
                <a:solidFill>
                  <a:srgbClr val="000000"/>
                </a:solidFill>
                <a:latin typeface="+mj-lt"/>
              </a:rPr>
              <a:t>); 	//second item </a:t>
            </a:r>
          </a:p>
          <a:p>
            <a:pPr marL="457200" lvl="1" indent="0" fontAlgn="base">
              <a:lnSpc>
                <a:spcPct val="100000"/>
              </a:lnSpc>
              <a:buFont typeface="Arial" panose="020B0604020202020204" pitchFamily="34" charset="0"/>
              <a:buNone/>
            </a:pPr>
            <a:r>
              <a:rPr lang="en-US" dirty="0">
                <a:solidFill>
                  <a:srgbClr val="000000"/>
                </a:solidFill>
                <a:latin typeface="+mj-lt"/>
              </a:rPr>
              <a:t>     var </a:t>
            </a:r>
            <a:r>
              <a:rPr lang="en-US" dirty="0" err="1">
                <a:solidFill>
                  <a:srgbClr val="000000"/>
                </a:solidFill>
                <a:latin typeface="+mj-lt"/>
              </a:rPr>
              <a:t>img</a:t>
            </a:r>
            <a:r>
              <a:rPr lang="en-US" dirty="0">
                <a:solidFill>
                  <a:srgbClr val="000000"/>
                </a:solidFill>
                <a:latin typeface="+mj-lt"/>
              </a:rPr>
              <a:t> = </a:t>
            </a:r>
            <a:r>
              <a:rPr lang="en-US" dirty="0" err="1">
                <a:solidFill>
                  <a:srgbClr val="000000"/>
                </a:solidFill>
                <a:latin typeface="+mj-lt"/>
              </a:rPr>
              <a:t>document.body.querySelector</a:t>
            </a:r>
            <a:r>
              <a:rPr lang="en-US" dirty="0">
                <a:solidFill>
                  <a:srgbClr val="000000"/>
                </a:solidFill>
                <a:latin typeface="+mj-lt"/>
              </a:rPr>
              <a:t>("</a:t>
            </a:r>
            <a:r>
              <a:rPr lang="en-US" dirty="0" err="1">
                <a:solidFill>
                  <a:srgbClr val="000000"/>
                </a:solidFill>
                <a:latin typeface="+mj-lt"/>
              </a:rPr>
              <a:t>img.button</a:t>
            </a:r>
            <a:r>
              <a:rPr lang="en-US" dirty="0">
                <a:solidFill>
                  <a:srgbClr val="000000"/>
                </a:solidFill>
                <a:latin typeface="+mj-lt"/>
              </a:rPr>
              <a:t>");     </a:t>
            </a:r>
          </a:p>
          <a:p>
            <a:pPr marL="457200" lvl="1" indent="0" fontAlgn="base">
              <a:lnSpc>
                <a:spcPct val="100000"/>
              </a:lnSpc>
              <a:buFont typeface="Arial" panose="020B0604020202020204" pitchFamily="34" charset="0"/>
              <a:buNone/>
            </a:pPr>
            <a:r>
              <a:rPr lang="en-US" dirty="0">
                <a:solidFill>
                  <a:srgbClr val="000000"/>
                </a:solidFill>
                <a:latin typeface="+mj-lt"/>
              </a:rPr>
              <a:t>    alert(</a:t>
            </a:r>
            <a:r>
              <a:rPr lang="en-US" dirty="0" err="1">
                <a:solidFill>
                  <a:srgbClr val="000000"/>
                </a:solidFill>
                <a:latin typeface="+mj-lt"/>
              </a:rPr>
              <a:t>img</a:t>
            </a:r>
            <a:r>
              <a:rPr lang="en-US" dirty="0">
                <a:solidFill>
                  <a:srgbClr val="000000"/>
                </a:solidFill>
                <a:latin typeface="+mj-lt"/>
              </a:rPr>
              <a:t>); //null </a:t>
            </a:r>
          </a:p>
          <a:p>
            <a:pPr marL="457200" lvl="1" indent="0" fontAlgn="base">
              <a:lnSpc>
                <a:spcPct val="100000"/>
              </a:lnSpc>
              <a:buFont typeface="Arial" panose="020B0604020202020204" pitchFamily="34" charset="0"/>
              <a:buNone/>
            </a:pPr>
            <a:r>
              <a:rPr lang="en-US" dirty="0">
                <a:solidFill>
                  <a:srgbClr val="000000"/>
                </a:solidFill>
                <a:latin typeface="+mj-lt"/>
              </a:rPr>
              <a:t>   } </a:t>
            </a:r>
          </a:p>
          <a:p>
            <a:endParaRPr lang="en-US" dirty="0"/>
          </a:p>
        </p:txBody>
      </p:sp>
    </p:spTree>
    <p:extLst>
      <p:ext uri="{BB962C8B-B14F-4D97-AF65-F5344CB8AC3E}">
        <p14:creationId xmlns:p14="http://schemas.microsoft.com/office/powerpoint/2010/main" val="323409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342900" indent="-342900">
              <a:buFont typeface="Arial" panose="020B0604020202020204" pitchFamily="34" charset="0"/>
              <a:buChar char="•"/>
            </a:pPr>
            <a:r>
              <a:rPr lang="en-US" dirty="0"/>
              <a:t>The Null type has only </a:t>
            </a:r>
            <a:r>
              <a:rPr lang="en-US" b="1" dirty="0"/>
              <a:t>one value</a:t>
            </a:r>
            <a:r>
              <a:rPr lang="en-US" dirty="0"/>
              <a:t>: the special value </a:t>
            </a:r>
            <a:r>
              <a:rPr lang="en-US" b="1" dirty="0"/>
              <a:t>null</a:t>
            </a:r>
            <a:r>
              <a:rPr lang="en-US" dirty="0"/>
              <a:t>, a null value is </a:t>
            </a:r>
            <a:r>
              <a:rPr lang="en-US" b="1" dirty="0"/>
              <a:t>an empty object pointer</a:t>
            </a:r>
            <a:r>
              <a:rPr lang="en-US" dirty="0"/>
              <a:t>,</a:t>
            </a:r>
          </a:p>
          <a:p>
            <a:r>
              <a:rPr lang="en-US" dirty="0"/>
              <a:t>     example: </a:t>
            </a:r>
          </a:p>
          <a:p>
            <a:r>
              <a:rPr lang="en-US" dirty="0"/>
              <a:t>	</a:t>
            </a:r>
            <a:r>
              <a:rPr lang="en-US" dirty="0" err="1"/>
              <a:t>var</a:t>
            </a:r>
            <a:r>
              <a:rPr lang="en-US" dirty="0"/>
              <a:t> car = null; </a:t>
            </a:r>
          </a:p>
          <a:p>
            <a:r>
              <a:rPr lang="en-US" dirty="0"/>
              <a:t>	alert(</a:t>
            </a:r>
            <a:r>
              <a:rPr lang="en-US" dirty="0" err="1"/>
              <a:t>typeof</a:t>
            </a:r>
            <a:r>
              <a:rPr lang="en-US" dirty="0"/>
              <a:t>  car); //”object”</a:t>
            </a:r>
          </a:p>
          <a:p>
            <a:endParaRPr lang="en-US" dirty="0"/>
          </a:p>
          <a:p>
            <a:pPr marL="342900" indent="-342900">
              <a:buFont typeface="Arial" panose="020B0604020202020204" pitchFamily="34" charset="0"/>
              <a:buChar char="•"/>
            </a:pPr>
            <a:r>
              <a:rPr lang="en-US" b="1" dirty="0"/>
              <a:t>undefined and null are equal in value but different in type:</a:t>
            </a:r>
          </a:p>
          <a:p>
            <a:r>
              <a:rPr lang="en-US" dirty="0"/>
              <a:t>	</a:t>
            </a:r>
            <a:r>
              <a:rPr lang="en-US" dirty="0" err="1"/>
              <a:t>typeOf</a:t>
            </a:r>
            <a:r>
              <a:rPr lang="en-US" dirty="0"/>
              <a:t>  undefined           // undefined</a:t>
            </a:r>
            <a:br>
              <a:rPr lang="en-US" dirty="0"/>
            </a:br>
            <a:r>
              <a:rPr lang="en-US" dirty="0"/>
              <a:t>	</a:t>
            </a:r>
            <a:r>
              <a:rPr lang="en-US" dirty="0" err="1"/>
              <a:t>typeOf</a:t>
            </a:r>
            <a:r>
              <a:rPr lang="en-US" dirty="0"/>
              <a:t>  null                    // object</a:t>
            </a:r>
            <a:br>
              <a:rPr lang="en-US" dirty="0"/>
            </a:br>
            <a:br>
              <a:rPr lang="en-US" dirty="0"/>
            </a:br>
            <a:r>
              <a:rPr lang="en-US" dirty="0"/>
              <a:t>	null === undefined         // false</a:t>
            </a:r>
            <a:br>
              <a:rPr lang="en-US" dirty="0"/>
            </a:br>
            <a:r>
              <a:rPr lang="en-US" dirty="0"/>
              <a:t>	null == undefined          // true </a:t>
            </a:r>
          </a:p>
        </p:txBody>
      </p:sp>
      <p:sp>
        <p:nvSpPr>
          <p:cNvPr id="3" name="Title 2"/>
          <p:cNvSpPr>
            <a:spLocks noGrp="1"/>
          </p:cNvSpPr>
          <p:nvPr>
            <p:ph type="title"/>
          </p:nvPr>
        </p:nvSpPr>
        <p:spPr/>
        <p:txBody>
          <a:bodyPr/>
          <a:lstStyle/>
          <a:p>
            <a:r>
              <a:rPr lang="en-US" dirty="0"/>
              <a:t>The Null Type</a:t>
            </a:r>
          </a:p>
        </p:txBody>
      </p:sp>
    </p:spTree>
    <p:extLst>
      <p:ext uri="{BB962C8B-B14F-4D97-AF65-F5344CB8AC3E}">
        <p14:creationId xmlns:p14="http://schemas.microsoft.com/office/powerpoint/2010/main" val="3579879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55173"/>
            <a:ext cx="10515600" cy="4351338"/>
          </a:xfrm>
        </p:spPr>
        <p:txBody>
          <a:bodyPr>
            <a:normAutofit lnSpcReduction="10000"/>
          </a:bodyPr>
          <a:lstStyle/>
          <a:p>
            <a:pPr algn="just">
              <a:lnSpc>
                <a:spcPct val="110000"/>
              </a:lnSpc>
            </a:pPr>
            <a:r>
              <a:rPr lang="en-US" sz="2200" dirty="0"/>
              <a:t>accepts a CSS query  </a:t>
            </a:r>
          </a:p>
          <a:p>
            <a:pPr algn="just">
              <a:lnSpc>
                <a:spcPct val="110000"/>
              </a:lnSpc>
            </a:pPr>
            <a:r>
              <a:rPr lang="en-US" sz="2200" dirty="0"/>
              <a:t>returns a </a:t>
            </a:r>
            <a:r>
              <a:rPr lang="en-US" sz="2200" dirty="0" err="1"/>
              <a:t>NodeList</a:t>
            </a:r>
            <a:r>
              <a:rPr lang="en-US" sz="2200" dirty="0"/>
              <a:t> object regardless of the number of matching elements, if there is no matches, the </a:t>
            </a:r>
            <a:r>
              <a:rPr lang="en-US" sz="2200" dirty="0" err="1"/>
              <a:t>NodeList</a:t>
            </a:r>
            <a:r>
              <a:rPr lang="en-US" sz="2200" dirty="0"/>
              <a:t> is empty</a:t>
            </a:r>
          </a:p>
          <a:p>
            <a:pPr algn="just">
              <a:lnSpc>
                <a:spcPct val="110000"/>
              </a:lnSpc>
            </a:pPr>
            <a:r>
              <a:rPr lang="en-US" sz="2200" dirty="0"/>
              <a:t>is available on the Document, </a:t>
            </a:r>
            <a:r>
              <a:rPr lang="en-US" sz="2200" dirty="0" err="1"/>
              <a:t>DocumentFragment</a:t>
            </a:r>
            <a:r>
              <a:rPr lang="en-US" sz="2200" dirty="0"/>
              <a:t>, and Element types</a:t>
            </a:r>
          </a:p>
          <a:p>
            <a:endParaRPr lang="en-US" sz="2000" dirty="0"/>
          </a:p>
          <a:p>
            <a:endParaRPr lang="en-US" dirty="0"/>
          </a:p>
          <a:p>
            <a:pPr marL="0" indent="0">
              <a:buNone/>
            </a:pPr>
            <a:r>
              <a:rPr lang="en-US" sz="2000" dirty="0"/>
              <a:t>	Document type:	</a:t>
            </a:r>
          </a:p>
          <a:p>
            <a:endParaRPr lang="en-US" dirty="0"/>
          </a:p>
          <a:p>
            <a:pPr marL="0" indent="0">
              <a:buNone/>
            </a:pPr>
            <a:r>
              <a:rPr lang="en-US" sz="2000" dirty="0" err="1"/>
              <a:t>DocumentFragment</a:t>
            </a:r>
            <a:r>
              <a:rPr lang="en-US" sz="2000" dirty="0"/>
              <a:t> type:	</a:t>
            </a:r>
          </a:p>
          <a:p>
            <a:pPr marL="0" indent="0">
              <a:buNone/>
            </a:pPr>
            <a:endParaRPr lang="en-US" dirty="0"/>
          </a:p>
          <a:p>
            <a:pPr marL="0" indent="0">
              <a:buNone/>
            </a:pPr>
            <a:r>
              <a:rPr lang="en-US" sz="2000" dirty="0"/>
              <a:t>	Element type:</a:t>
            </a:r>
          </a:p>
          <a:p>
            <a:pPr marL="0" indent="0">
              <a:buNone/>
            </a:pPr>
            <a:endParaRPr lang="en-US" sz="2000" dirty="0"/>
          </a:p>
          <a:p>
            <a:endParaRPr lang="en-US" sz="2000" dirty="0"/>
          </a:p>
          <a:p>
            <a:endParaRPr lang="en-US" dirty="0"/>
          </a:p>
        </p:txBody>
      </p:sp>
      <p:sp>
        <p:nvSpPr>
          <p:cNvPr id="3" name="Title 2"/>
          <p:cNvSpPr>
            <a:spLocks noGrp="1"/>
          </p:cNvSpPr>
          <p:nvPr>
            <p:ph type="title"/>
          </p:nvPr>
        </p:nvSpPr>
        <p:spPr/>
        <p:txBody>
          <a:bodyPr/>
          <a:lstStyle/>
          <a:p>
            <a:r>
              <a:rPr lang="en-US" dirty="0"/>
              <a:t>The </a:t>
            </a:r>
            <a:r>
              <a:rPr lang="en-US" dirty="0" err="1"/>
              <a:t>querySelectorAll</a:t>
            </a:r>
            <a:r>
              <a:rPr lang="en-US" dirty="0"/>
              <a:t>() method</a:t>
            </a:r>
          </a:p>
        </p:txBody>
      </p:sp>
      <p:sp>
        <p:nvSpPr>
          <p:cNvPr id="5" name="Rectangle 4">
            <a:extLst>
              <a:ext uri="{FF2B5EF4-FFF2-40B4-BE49-F238E27FC236}">
                <a16:creationId xmlns:a16="http://schemas.microsoft.com/office/drawing/2014/main" id="{DF5FA686-7C76-4B17-B0A2-95DF4A31398D}"/>
              </a:ext>
            </a:extLst>
          </p:cNvPr>
          <p:cNvSpPr/>
          <p:nvPr/>
        </p:nvSpPr>
        <p:spPr>
          <a:xfrm>
            <a:off x="3677673" y="3506104"/>
            <a:ext cx="5055702" cy="5433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t> </a:t>
            </a:r>
            <a:r>
              <a:rPr lang="en-US" sz="2000" dirty="0">
                <a:solidFill>
                  <a:schemeClr val="tx1"/>
                </a:solidFill>
                <a:cs typeface="Times New Roman" panose="02020603050405020304" pitchFamily="18" charset="0"/>
              </a:rPr>
              <a:t>document . </a:t>
            </a:r>
            <a:r>
              <a:rPr lang="en-US" sz="2000" dirty="0" err="1">
                <a:solidFill>
                  <a:schemeClr val="tx1"/>
                </a:solidFill>
                <a:cs typeface="Times New Roman" panose="02020603050405020304" pitchFamily="18" charset="0"/>
              </a:rPr>
              <a:t>querySelectorAll</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CSS_Selector</a:t>
            </a:r>
            <a:r>
              <a:rPr lang="en-US" sz="2000" dirty="0">
                <a:solidFill>
                  <a:schemeClr val="tx1"/>
                </a:solidFill>
                <a:cs typeface="Times New Roman" panose="02020603050405020304" pitchFamily="18" charset="0"/>
              </a:rPr>
              <a:t> ); </a:t>
            </a:r>
          </a:p>
        </p:txBody>
      </p:sp>
      <p:sp>
        <p:nvSpPr>
          <p:cNvPr id="6" name="Rectangle 5">
            <a:extLst>
              <a:ext uri="{FF2B5EF4-FFF2-40B4-BE49-F238E27FC236}">
                <a16:creationId xmlns:a16="http://schemas.microsoft.com/office/drawing/2014/main" id="{0279F2A1-F898-4AC4-B966-FEE589A35151}"/>
              </a:ext>
            </a:extLst>
          </p:cNvPr>
          <p:cNvSpPr/>
          <p:nvPr/>
        </p:nvSpPr>
        <p:spPr>
          <a:xfrm>
            <a:off x="3677673" y="4422885"/>
            <a:ext cx="6056243" cy="5433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latin typeface="+mj-lt"/>
              </a:rPr>
              <a:t> </a:t>
            </a:r>
            <a:r>
              <a:rPr lang="en-US" sz="2000" dirty="0" err="1">
                <a:solidFill>
                  <a:srgbClr val="0070C0"/>
                </a:solidFill>
                <a:latin typeface="+mj-lt"/>
                <a:cs typeface="Times New Roman" panose="02020603050405020304" pitchFamily="18" charset="0"/>
              </a:rPr>
              <a:t>DocumentFragment</a:t>
            </a:r>
            <a:r>
              <a:rPr lang="en-US" sz="2000" dirty="0">
                <a:solidFill>
                  <a:schemeClr val="tx1"/>
                </a:solidFill>
                <a:latin typeface="+mj-lt"/>
                <a:cs typeface="Times New Roman" panose="02020603050405020304" pitchFamily="18" charset="0"/>
              </a:rPr>
              <a:t> . </a:t>
            </a:r>
            <a:r>
              <a:rPr lang="en-US" sz="2000" dirty="0" err="1">
                <a:solidFill>
                  <a:schemeClr val="tx1"/>
                </a:solidFill>
                <a:latin typeface="+mj-lt"/>
                <a:cs typeface="Times New Roman" panose="02020603050405020304" pitchFamily="18" charset="0"/>
              </a:rPr>
              <a:t>querySelectorAll</a:t>
            </a:r>
            <a:r>
              <a:rPr lang="en-US" sz="2000" dirty="0">
                <a:solidFill>
                  <a:schemeClr val="tx1"/>
                </a:solidFill>
                <a:latin typeface="+mj-lt"/>
                <a:cs typeface="Times New Roman" panose="02020603050405020304" pitchFamily="18" charset="0"/>
              </a:rPr>
              <a:t> ( </a:t>
            </a:r>
            <a:r>
              <a:rPr lang="en-US" sz="2000" dirty="0" err="1">
                <a:solidFill>
                  <a:schemeClr val="tx1"/>
                </a:solidFill>
                <a:latin typeface="+mj-lt"/>
                <a:cs typeface="Times New Roman" panose="02020603050405020304" pitchFamily="18" charset="0"/>
              </a:rPr>
              <a:t>CSS_Selector</a:t>
            </a:r>
            <a:r>
              <a:rPr lang="en-US" sz="2000" dirty="0">
                <a:solidFill>
                  <a:schemeClr val="tx1"/>
                </a:solidFill>
                <a:latin typeface="+mj-lt"/>
                <a:cs typeface="Times New Roman" panose="02020603050405020304" pitchFamily="18" charset="0"/>
              </a:rPr>
              <a:t> ); </a:t>
            </a:r>
          </a:p>
        </p:txBody>
      </p:sp>
      <p:sp>
        <p:nvSpPr>
          <p:cNvPr id="7" name="Rectangle 6">
            <a:extLst>
              <a:ext uri="{FF2B5EF4-FFF2-40B4-BE49-F238E27FC236}">
                <a16:creationId xmlns:a16="http://schemas.microsoft.com/office/drawing/2014/main" id="{20F23ECF-FAF0-4610-83EE-B8FA61D861C7}"/>
              </a:ext>
            </a:extLst>
          </p:cNvPr>
          <p:cNvSpPr/>
          <p:nvPr/>
        </p:nvSpPr>
        <p:spPr>
          <a:xfrm>
            <a:off x="3677673" y="5208870"/>
            <a:ext cx="5095656" cy="5433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latin typeface="+mj-lt"/>
              </a:rPr>
              <a:t> </a:t>
            </a:r>
            <a:r>
              <a:rPr lang="en-US" sz="2000" dirty="0">
                <a:solidFill>
                  <a:srgbClr val="0070C0"/>
                </a:solidFill>
                <a:latin typeface="+mj-lt"/>
                <a:cs typeface="Times New Roman" panose="02020603050405020304" pitchFamily="18" charset="0"/>
              </a:rPr>
              <a:t>Element</a:t>
            </a:r>
            <a:r>
              <a:rPr lang="en-US" sz="2000" dirty="0">
                <a:solidFill>
                  <a:schemeClr val="tx1"/>
                </a:solidFill>
                <a:latin typeface="+mj-lt"/>
                <a:cs typeface="Times New Roman" panose="02020603050405020304" pitchFamily="18" charset="0"/>
              </a:rPr>
              <a:t> . </a:t>
            </a:r>
            <a:r>
              <a:rPr lang="en-US" sz="2000" dirty="0" err="1">
                <a:solidFill>
                  <a:schemeClr val="tx1"/>
                </a:solidFill>
                <a:latin typeface="+mj-lt"/>
                <a:cs typeface="Times New Roman" panose="02020603050405020304" pitchFamily="18" charset="0"/>
              </a:rPr>
              <a:t>querySelectorAll</a:t>
            </a:r>
            <a:r>
              <a:rPr lang="en-US" sz="2000" dirty="0">
                <a:solidFill>
                  <a:schemeClr val="tx1"/>
                </a:solidFill>
                <a:latin typeface="+mj-lt"/>
                <a:cs typeface="Times New Roman" panose="02020603050405020304" pitchFamily="18" charset="0"/>
              </a:rPr>
              <a:t> ( </a:t>
            </a:r>
            <a:r>
              <a:rPr lang="en-US" sz="2000" dirty="0" err="1">
                <a:solidFill>
                  <a:schemeClr val="tx1"/>
                </a:solidFill>
                <a:latin typeface="+mj-lt"/>
                <a:cs typeface="Times New Roman" panose="02020603050405020304" pitchFamily="18" charset="0"/>
              </a:rPr>
              <a:t>CSS_Selector</a:t>
            </a:r>
            <a:r>
              <a:rPr lang="en-US" sz="2000" dirty="0">
                <a:solidFill>
                  <a:schemeClr val="tx1"/>
                </a:solidFill>
                <a:latin typeface="+mj-lt"/>
                <a:cs typeface="Times New Roman" panose="02020603050405020304" pitchFamily="18" charset="0"/>
              </a:rPr>
              <a:t> ); </a:t>
            </a:r>
          </a:p>
        </p:txBody>
      </p:sp>
    </p:spTree>
    <p:extLst>
      <p:ext uri="{BB962C8B-B14F-4D97-AF65-F5344CB8AC3E}">
        <p14:creationId xmlns:p14="http://schemas.microsoft.com/office/powerpoint/2010/main" val="14002055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68DD08-4568-435D-873F-DCAD2F23DC1F}"/>
              </a:ext>
            </a:extLst>
          </p:cNvPr>
          <p:cNvSpPr>
            <a:spLocks noGrp="1"/>
          </p:cNvSpPr>
          <p:nvPr>
            <p:ph idx="1"/>
          </p:nvPr>
        </p:nvSpPr>
        <p:spPr>
          <a:xfrm>
            <a:off x="838200" y="1316182"/>
            <a:ext cx="10515600" cy="5334000"/>
          </a:xfrm>
        </p:spPr>
        <p:txBody>
          <a:bodyPr>
            <a:normAutofit/>
          </a:bodyPr>
          <a:lstStyle/>
          <a:p>
            <a:pPr marL="0" indent="0" algn="l" rtl="0" fontAlgn="base">
              <a:buNone/>
            </a:pPr>
            <a:r>
              <a:rPr lang="en-US" sz="1900" b="0" i="0" u="none" strike="noStrike" dirty="0">
                <a:effectLst/>
                <a:latin typeface="+mj-lt"/>
              </a:rPr>
              <a:t>&lt;html&gt;</a:t>
            </a:r>
            <a:r>
              <a:rPr lang="en-US" sz="1900" b="0" i="0" dirty="0">
                <a:effectLst/>
                <a:latin typeface="+mj-lt"/>
              </a:rPr>
              <a:t>​</a:t>
            </a:r>
          </a:p>
          <a:p>
            <a:pPr marL="0" indent="0" algn="l" rtl="0" fontAlgn="base">
              <a:buNone/>
            </a:pPr>
            <a:r>
              <a:rPr lang="en-US" sz="1900" b="0" i="0" u="none" strike="noStrike" dirty="0">
                <a:effectLst/>
                <a:latin typeface="+mj-lt"/>
              </a:rPr>
              <a:t>&lt;body&gt;</a:t>
            </a:r>
            <a:r>
              <a:rPr lang="en-US" sz="1900" b="0" i="0" dirty="0">
                <a:effectLst/>
                <a:latin typeface="+mj-lt"/>
              </a:rPr>
              <a:t>​</a:t>
            </a:r>
          </a:p>
          <a:p>
            <a:pPr marL="0" indent="0" algn="l" rtl="0" fontAlgn="base">
              <a:buNone/>
            </a:pPr>
            <a:r>
              <a:rPr lang="en-US" sz="1900" b="0" i="0" u="none" strike="noStrike" dirty="0">
                <a:effectLst/>
                <a:latin typeface="+mj-lt"/>
              </a:rPr>
              <a:t>&lt;h2&gt;JavaScript HTML DOM!&lt;/h2&gt;</a:t>
            </a:r>
            <a:r>
              <a:rPr lang="en-US" sz="1900" b="0" i="0" dirty="0">
                <a:effectLst/>
                <a:latin typeface="+mj-lt"/>
              </a:rPr>
              <a:t>​</a:t>
            </a:r>
          </a:p>
          <a:p>
            <a:pPr marL="0" indent="0" algn="l" rtl="0" fontAlgn="base">
              <a:buNone/>
            </a:pPr>
            <a:r>
              <a:rPr lang="en-US" sz="1900" b="0" i="0" u="none" strike="noStrike" dirty="0">
                <a:effectLst/>
                <a:latin typeface="+mj-lt"/>
              </a:rPr>
              <a:t>&lt;p&gt;Hello World!&lt;/p&gt;</a:t>
            </a:r>
            <a:r>
              <a:rPr lang="en-US" sz="1900" b="0" i="0" dirty="0">
                <a:effectLst/>
                <a:latin typeface="+mj-lt"/>
              </a:rPr>
              <a:t>​</a:t>
            </a:r>
          </a:p>
          <a:p>
            <a:pPr marL="0" indent="0" algn="l" rtl="0" fontAlgn="base">
              <a:buNone/>
            </a:pPr>
            <a:r>
              <a:rPr lang="en-US" sz="1900" b="0" i="0" u="none" strike="noStrike" dirty="0">
                <a:effectLst/>
                <a:latin typeface="+mj-lt"/>
              </a:rPr>
              <a:t>&lt;p&gt;Hello Norway!&lt;/p&gt;</a:t>
            </a:r>
            <a:r>
              <a:rPr lang="en-US" sz="1900" b="0" i="0" dirty="0">
                <a:effectLst/>
                <a:latin typeface="+mj-lt"/>
              </a:rPr>
              <a:t>​</a:t>
            </a:r>
          </a:p>
          <a:p>
            <a:pPr marL="0" indent="0" algn="l" rtl="0" fontAlgn="base">
              <a:buNone/>
            </a:pPr>
            <a:r>
              <a:rPr lang="en-US" sz="1900" b="0" i="0" u="none" strike="noStrike" dirty="0">
                <a:effectLst/>
                <a:latin typeface="+mj-lt"/>
              </a:rPr>
              <a:t>&lt;p id="demo"&gt;&lt;/p&gt;</a:t>
            </a:r>
            <a:r>
              <a:rPr lang="en-US" sz="1900" b="0" i="0" dirty="0">
                <a:effectLst/>
                <a:latin typeface="+mj-lt"/>
              </a:rPr>
              <a:t>​</a:t>
            </a:r>
          </a:p>
          <a:p>
            <a:pPr marL="0" indent="0" algn="l" rtl="0" fontAlgn="base">
              <a:buNone/>
            </a:pPr>
            <a:r>
              <a:rPr lang="en-US" sz="1900" b="0" i="0" u="none" strike="noStrike" dirty="0">
                <a:effectLst/>
                <a:latin typeface="+mj-lt"/>
              </a:rPr>
              <a:t>&lt;script&gt;</a:t>
            </a:r>
            <a:r>
              <a:rPr lang="en-US" sz="1900" b="0" i="0" dirty="0">
                <a:effectLst/>
                <a:latin typeface="+mj-lt"/>
              </a:rPr>
              <a:t>​</a:t>
            </a:r>
          </a:p>
          <a:p>
            <a:pPr marL="457200" lvl="1" indent="0" fontAlgn="base">
              <a:buNone/>
            </a:pPr>
            <a:r>
              <a:rPr lang="en-US" sz="1900" b="0" i="0" u="none" strike="noStrike" dirty="0">
                <a:effectLst/>
                <a:latin typeface="+mj-lt"/>
              </a:rPr>
              <a:t>var </a:t>
            </a:r>
            <a:r>
              <a:rPr lang="en-US" sz="1900" b="0" i="0" u="none" strike="noStrike" dirty="0" err="1">
                <a:effectLst/>
                <a:latin typeface="+mj-lt"/>
              </a:rPr>
              <a:t>myNodelist</a:t>
            </a:r>
            <a:r>
              <a:rPr lang="en-US" sz="1900" b="0" i="0" u="none" strike="noStrike" dirty="0">
                <a:effectLst/>
                <a:latin typeface="+mj-lt"/>
              </a:rPr>
              <a:t> = </a:t>
            </a:r>
            <a:r>
              <a:rPr lang="en-US" sz="1900" b="0" i="0" u="none" strike="noStrike" dirty="0" err="1">
                <a:effectLst/>
                <a:latin typeface="+mj-lt"/>
              </a:rPr>
              <a:t>document.querySelectorAll</a:t>
            </a:r>
            <a:r>
              <a:rPr lang="en-US" sz="1900" b="0" i="0" u="none" strike="noStrike" dirty="0">
                <a:effectLst/>
                <a:latin typeface="+mj-lt"/>
              </a:rPr>
              <a:t>("p");</a:t>
            </a:r>
            <a:r>
              <a:rPr lang="en-US" sz="1900" b="0" i="0" dirty="0">
                <a:effectLst/>
                <a:latin typeface="+mj-lt"/>
              </a:rPr>
              <a:t>​</a:t>
            </a:r>
          </a:p>
          <a:p>
            <a:pPr marL="457200" lvl="1" indent="0" fontAlgn="base">
              <a:buNone/>
            </a:pPr>
            <a:r>
              <a:rPr lang="en-US" sz="1900" b="0" i="0" u="none" strike="noStrike" dirty="0" err="1">
                <a:effectLst/>
                <a:latin typeface="+mj-lt"/>
              </a:rPr>
              <a:t>document.getElementById</a:t>
            </a:r>
            <a:r>
              <a:rPr lang="en-US" sz="1900" b="0" i="0" u="none" strike="noStrike" dirty="0">
                <a:effectLst/>
                <a:latin typeface="+mj-lt"/>
              </a:rPr>
              <a:t>("demo").</a:t>
            </a:r>
            <a:r>
              <a:rPr lang="en-US" sz="1900" b="0" i="0" u="none" strike="noStrike" dirty="0" err="1">
                <a:effectLst/>
                <a:latin typeface="+mj-lt"/>
              </a:rPr>
              <a:t>innerHTML</a:t>
            </a:r>
            <a:r>
              <a:rPr lang="en-US" sz="1900" b="0" i="0" u="none" strike="noStrike" dirty="0">
                <a:effectLst/>
                <a:latin typeface="+mj-lt"/>
              </a:rPr>
              <a:t> =</a:t>
            </a:r>
            <a:r>
              <a:rPr lang="en-US" sz="1900" b="0" i="0" dirty="0">
                <a:effectLst/>
                <a:latin typeface="+mj-lt"/>
              </a:rPr>
              <a:t>​</a:t>
            </a:r>
            <a:r>
              <a:rPr lang="en-US" sz="1900" b="0" i="0" u="none" strike="noStrike" dirty="0">
                <a:effectLst/>
                <a:latin typeface="+mj-lt"/>
              </a:rPr>
              <a:t>"The </a:t>
            </a:r>
            <a:r>
              <a:rPr lang="en-US" sz="1900" b="0" i="0" u="none" strike="noStrike" dirty="0" err="1">
                <a:effectLst/>
                <a:latin typeface="+mj-lt"/>
              </a:rPr>
              <a:t>innerHTML</a:t>
            </a:r>
            <a:r>
              <a:rPr lang="en-US" sz="1900" b="0" i="0" u="none" strike="noStrike" dirty="0">
                <a:effectLst/>
                <a:latin typeface="+mj-lt"/>
              </a:rPr>
              <a:t> of the second paragraph is: " 						                +</a:t>
            </a:r>
            <a:r>
              <a:rPr lang="en-US" sz="1900" b="0" i="0" dirty="0">
                <a:effectLst/>
                <a:latin typeface="+mj-lt"/>
              </a:rPr>
              <a:t>​</a:t>
            </a:r>
            <a:r>
              <a:rPr lang="en-US" sz="1900" b="0" i="0" u="none" strike="noStrike" dirty="0" err="1">
                <a:effectLst/>
                <a:latin typeface="+mj-lt"/>
              </a:rPr>
              <a:t>myNodelist</a:t>
            </a:r>
            <a:r>
              <a:rPr lang="en-US" sz="1900" b="0" i="0" u="none" strike="noStrike" dirty="0">
                <a:effectLst/>
                <a:latin typeface="+mj-lt"/>
              </a:rPr>
              <a:t>[1].</a:t>
            </a:r>
            <a:r>
              <a:rPr lang="en-US" sz="1900" b="0" i="0" u="none" strike="noStrike" dirty="0" err="1">
                <a:effectLst/>
                <a:latin typeface="+mj-lt"/>
              </a:rPr>
              <a:t>innerHTML</a:t>
            </a:r>
            <a:r>
              <a:rPr lang="en-US" sz="1900" b="0" i="0" u="none" strike="noStrike" dirty="0">
                <a:effectLst/>
                <a:latin typeface="+mj-lt"/>
              </a:rPr>
              <a:t>;</a:t>
            </a:r>
            <a:r>
              <a:rPr lang="en-US" sz="1900" b="0" i="0" dirty="0">
                <a:effectLst/>
                <a:latin typeface="+mj-lt"/>
              </a:rPr>
              <a:t>​</a:t>
            </a:r>
          </a:p>
          <a:p>
            <a:pPr marL="457200" lvl="1" indent="0" fontAlgn="base">
              <a:buNone/>
            </a:pPr>
            <a:r>
              <a:rPr lang="en-US" sz="1900" b="0" i="0" u="none" strike="noStrike" dirty="0">
                <a:effectLst/>
                <a:latin typeface="+mj-lt"/>
              </a:rPr>
              <a:t>alert(</a:t>
            </a:r>
            <a:r>
              <a:rPr lang="en-US" sz="1900" b="0" i="0" u="none" strike="noStrike" dirty="0" err="1">
                <a:effectLst/>
                <a:latin typeface="+mj-lt"/>
              </a:rPr>
              <a:t>myNodelist.length</a:t>
            </a:r>
            <a:r>
              <a:rPr lang="en-US" sz="1900" b="0" i="0" u="none" strike="noStrike" dirty="0">
                <a:effectLst/>
                <a:latin typeface="+mj-lt"/>
              </a:rPr>
              <a:t>);</a:t>
            </a:r>
            <a:r>
              <a:rPr lang="en-US" sz="1900" b="0" i="0" dirty="0">
                <a:effectLst/>
                <a:latin typeface="+mj-lt"/>
              </a:rPr>
              <a:t>​</a:t>
            </a:r>
          </a:p>
          <a:p>
            <a:pPr marL="0" indent="0" algn="l" rtl="0" fontAlgn="base">
              <a:buNone/>
            </a:pPr>
            <a:r>
              <a:rPr lang="en-US" sz="1900" b="0" i="0" u="none" strike="noStrike" dirty="0">
                <a:effectLst/>
                <a:latin typeface="+mj-lt"/>
              </a:rPr>
              <a:t>&lt;/script&gt;</a:t>
            </a:r>
          </a:p>
          <a:p>
            <a:pPr marL="0" indent="0" algn="l" rtl="0" fontAlgn="base">
              <a:buNone/>
            </a:pPr>
            <a:r>
              <a:rPr lang="en-US" sz="1900" b="0" i="0" u="none" strike="noStrike" dirty="0">
                <a:effectLst/>
                <a:latin typeface="+mj-lt"/>
              </a:rPr>
              <a:t>&lt;/body&gt;</a:t>
            </a:r>
          </a:p>
          <a:p>
            <a:pPr marL="0" indent="0" algn="l" rtl="0" fontAlgn="base">
              <a:buNone/>
            </a:pPr>
            <a:r>
              <a:rPr lang="en-US" sz="1900" b="0" i="0" u="none" strike="noStrike" dirty="0">
                <a:effectLst/>
                <a:latin typeface="+mj-lt"/>
              </a:rPr>
              <a:t>&lt;/html&gt;</a:t>
            </a:r>
            <a:endParaRPr lang="en-US" sz="1900" b="0" i="0" dirty="0">
              <a:effectLst/>
              <a:latin typeface="+mj-lt"/>
            </a:endParaRPr>
          </a:p>
          <a:p>
            <a:endParaRPr lang="en-US" dirty="0"/>
          </a:p>
        </p:txBody>
      </p:sp>
      <p:sp>
        <p:nvSpPr>
          <p:cNvPr id="3" name="Title 2">
            <a:extLst>
              <a:ext uri="{FF2B5EF4-FFF2-40B4-BE49-F238E27FC236}">
                <a16:creationId xmlns:a16="http://schemas.microsoft.com/office/drawing/2014/main" id="{BAF38EF3-287E-42FA-A8B2-1DB861FCCC34}"/>
              </a:ext>
            </a:extLst>
          </p:cNvPr>
          <p:cNvSpPr>
            <a:spLocks noGrp="1"/>
          </p:cNvSpPr>
          <p:nvPr>
            <p:ph type="title"/>
          </p:nvPr>
        </p:nvSpPr>
        <p:spPr/>
        <p:txBody>
          <a:bodyPr/>
          <a:lstStyle/>
          <a:p>
            <a:r>
              <a:rPr lang="en-US" dirty="0"/>
              <a:t>The </a:t>
            </a:r>
            <a:r>
              <a:rPr lang="en-US" dirty="0" err="1"/>
              <a:t>querySelectorAll</a:t>
            </a:r>
            <a:r>
              <a:rPr lang="en-US" dirty="0"/>
              <a:t>() method (Cont’d)</a:t>
            </a:r>
          </a:p>
        </p:txBody>
      </p:sp>
    </p:spTree>
    <p:extLst>
      <p:ext uri="{BB962C8B-B14F-4D97-AF65-F5344CB8AC3E}">
        <p14:creationId xmlns:p14="http://schemas.microsoft.com/office/powerpoint/2010/main" val="20525281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7724" y="1370731"/>
            <a:ext cx="10515600" cy="4351338"/>
          </a:xfrm>
        </p:spPr>
        <p:txBody>
          <a:bodyPr/>
          <a:lstStyle/>
          <a:p>
            <a:r>
              <a:rPr lang="en-US" sz="2000" dirty="0"/>
              <a:t> accepts CSS selector</a:t>
            </a:r>
          </a:p>
          <a:p>
            <a:r>
              <a:rPr lang="en-US" sz="2000" dirty="0"/>
              <a:t> returns true if the given element matches the selector or false if not.</a:t>
            </a:r>
          </a:p>
          <a:p>
            <a:r>
              <a:rPr lang="en-US" sz="2000" dirty="0"/>
              <a:t>is available on the Element type.</a:t>
            </a:r>
          </a:p>
          <a:p>
            <a:endParaRPr lang="en-US" dirty="0"/>
          </a:p>
          <a:p>
            <a:pPr marL="0" indent="0">
              <a:buNone/>
            </a:pPr>
            <a:r>
              <a:rPr lang="en-US" sz="2000" dirty="0"/>
              <a:t>	Element type:</a:t>
            </a:r>
          </a:p>
          <a:p>
            <a:pPr marL="0" indent="0">
              <a:buNone/>
            </a:pPr>
            <a:endParaRPr lang="en-US" dirty="0"/>
          </a:p>
          <a:p>
            <a:pPr marL="0" indent="0">
              <a:buNone/>
            </a:pPr>
            <a:r>
              <a:rPr lang="en-US" b="1" dirty="0"/>
              <a:t>Example :</a:t>
            </a:r>
          </a:p>
          <a:p>
            <a:pPr marL="914400" lvl="2" indent="0">
              <a:buNone/>
            </a:pPr>
            <a:r>
              <a:rPr lang="en-US" sz="2000" dirty="0"/>
              <a:t>if (</a:t>
            </a:r>
            <a:r>
              <a:rPr lang="en-US" sz="2000" dirty="0" err="1"/>
              <a:t>document.body.matchesSelector</a:t>
            </a:r>
            <a:r>
              <a:rPr lang="en-US" sz="2000" dirty="0"/>
              <a:t>(“body.page1”)){</a:t>
            </a:r>
          </a:p>
          <a:p>
            <a:pPr marL="914400" lvl="2" indent="0">
              <a:buNone/>
            </a:pPr>
            <a:r>
              <a:rPr lang="en-US" sz="2000" dirty="0"/>
              <a:t>	//To do something</a:t>
            </a:r>
          </a:p>
          <a:p>
            <a:pPr marL="914400" lvl="2" indent="0">
              <a:buNone/>
            </a:pPr>
            <a:r>
              <a:rPr lang="en-US" sz="2000" dirty="0"/>
              <a:t>}</a:t>
            </a:r>
            <a:endParaRPr lang="en-US" dirty="0"/>
          </a:p>
        </p:txBody>
      </p:sp>
      <p:sp>
        <p:nvSpPr>
          <p:cNvPr id="3" name="Title 2"/>
          <p:cNvSpPr>
            <a:spLocks noGrp="1"/>
          </p:cNvSpPr>
          <p:nvPr>
            <p:ph type="title"/>
          </p:nvPr>
        </p:nvSpPr>
        <p:spPr/>
        <p:txBody>
          <a:bodyPr/>
          <a:lstStyle/>
          <a:p>
            <a:r>
              <a:rPr lang="en-US" dirty="0"/>
              <a:t>The </a:t>
            </a:r>
            <a:r>
              <a:rPr lang="en-US" dirty="0" err="1"/>
              <a:t>matchesSelector</a:t>
            </a:r>
            <a:r>
              <a:rPr lang="en-US" dirty="0"/>
              <a:t>() method</a:t>
            </a:r>
          </a:p>
        </p:txBody>
      </p:sp>
      <p:sp>
        <p:nvSpPr>
          <p:cNvPr id="4" name="Rectangle 3">
            <a:extLst>
              <a:ext uri="{FF2B5EF4-FFF2-40B4-BE49-F238E27FC236}">
                <a16:creationId xmlns:a16="http://schemas.microsoft.com/office/drawing/2014/main" id="{4C00F03C-7513-43F8-A3AF-D8BB32727342}"/>
              </a:ext>
            </a:extLst>
          </p:cNvPr>
          <p:cNvSpPr/>
          <p:nvPr/>
        </p:nvSpPr>
        <p:spPr>
          <a:xfrm>
            <a:off x="3622065" y="2863008"/>
            <a:ext cx="5015946" cy="5433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dirty="0"/>
              <a:t> </a:t>
            </a:r>
            <a:r>
              <a:rPr lang="en-US" sz="2000" dirty="0">
                <a:solidFill>
                  <a:srgbClr val="0070C0"/>
                </a:solidFill>
              </a:rPr>
              <a:t>Element</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matchesSelector</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CSS_Selector</a:t>
            </a:r>
            <a:r>
              <a:rPr lang="en-US" sz="2000" dirty="0">
                <a:solidFill>
                  <a:schemeClr val="tx1"/>
                </a:solidFill>
                <a:cs typeface="Times New Roman" panose="02020603050405020304" pitchFamily="18" charset="0"/>
              </a:rPr>
              <a:t> ); </a:t>
            </a:r>
          </a:p>
        </p:txBody>
      </p:sp>
    </p:spTree>
    <p:extLst>
      <p:ext uri="{BB962C8B-B14F-4D97-AF65-F5344CB8AC3E}">
        <p14:creationId xmlns:p14="http://schemas.microsoft.com/office/powerpoint/2010/main" val="13450572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3DA7DD-5E9B-4922-9418-3262F9618A50}"/>
              </a:ext>
            </a:extLst>
          </p:cNvPr>
          <p:cNvSpPr>
            <a:spLocks noGrp="1"/>
          </p:cNvSpPr>
          <p:nvPr>
            <p:ph idx="1"/>
          </p:nvPr>
        </p:nvSpPr>
        <p:spPr>
          <a:xfrm>
            <a:off x="838200" y="1356541"/>
            <a:ext cx="10515600" cy="5181600"/>
          </a:xfrm>
        </p:spPr>
        <p:txBody>
          <a:bodyPr>
            <a:noAutofit/>
          </a:bodyPr>
          <a:lstStyle/>
          <a:p>
            <a:pPr marL="0" indent="0" algn="l" rtl="0" fontAlgn="base">
              <a:buNone/>
            </a:pPr>
            <a:r>
              <a:rPr lang="en-US" b="0" i="0" dirty="0">
                <a:solidFill>
                  <a:srgbClr val="000000"/>
                </a:solidFill>
                <a:effectLst/>
                <a:latin typeface="+mj-lt"/>
              </a:rPr>
              <a:t>&lt;body class="page1"&gt; </a:t>
            </a:r>
          </a:p>
          <a:p>
            <a:pPr marL="0" indent="0" algn="l" rtl="0" fontAlgn="base">
              <a:buNone/>
            </a:pPr>
            <a:r>
              <a:rPr lang="en-US" b="0" i="0" dirty="0">
                <a:solidFill>
                  <a:srgbClr val="000000"/>
                </a:solidFill>
                <a:effectLst/>
                <a:latin typeface="+mj-lt"/>
              </a:rPr>
              <a:t>&lt;script type="text/</a:t>
            </a:r>
            <a:r>
              <a:rPr lang="en-US" b="0" i="0" dirty="0" err="1">
                <a:solidFill>
                  <a:srgbClr val="000000"/>
                </a:solidFill>
                <a:effectLst/>
                <a:latin typeface="+mj-lt"/>
              </a:rPr>
              <a:t>javascript</a:t>
            </a:r>
            <a:r>
              <a:rPr lang="en-US" b="0" i="0" dirty="0">
                <a:solidFill>
                  <a:srgbClr val="000000"/>
                </a:solidFill>
                <a:effectLst/>
                <a:latin typeface="+mj-lt"/>
              </a:rPr>
              <a:t>"&gt; </a:t>
            </a:r>
          </a:p>
          <a:p>
            <a:pPr marL="0" indent="0" algn="l" rtl="0" fontAlgn="base">
              <a:buNone/>
            </a:pPr>
            <a:r>
              <a:rPr lang="en-US" b="0" i="0" dirty="0">
                <a:solidFill>
                  <a:srgbClr val="000000"/>
                </a:solidFill>
                <a:effectLst/>
                <a:latin typeface="+mj-lt"/>
              </a:rPr>
              <a:t>            function </a:t>
            </a:r>
            <a:r>
              <a:rPr lang="en-US" b="0" i="0" dirty="0" err="1">
                <a:solidFill>
                  <a:srgbClr val="000000"/>
                </a:solidFill>
                <a:effectLst/>
                <a:latin typeface="+mj-lt"/>
              </a:rPr>
              <a:t>matchesSelector</a:t>
            </a:r>
            <a:r>
              <a:rPr lang="en-US" b="0" i="0" dirty="0">
                <a:solidFill>
                  <a:srgbClr val="000000"/>
                </a:solidFill>
                <a:effectLst/>
                <a:latin typeface="+mj-lt"/>
              </a:rPr>
              <a:t>(element, selector){ </a:t>
            </a:r>
          </a:p>
          <a:p>
            <a:pPr marL="0" indent="0" algn="l" rtl="0" fontAlgn="base">
              <a:buNone/>
            </a:pPr>
            <a:r>
              <a:rPr lang="en-US" b="0" i="0" dirty="0">
                <a:solidFill>
                  <a:srgbClr val="000000"/>
                </a:solidFill>
                <a:effectLst/>
                <a:latin typeface="+mj-lt"/>
              </a:rPr>
              <a:t>            if (</a:t>
            </a:r>
            <a:r>
              <a:rPr lang="en-US" b="0" i="0" dirty="0" err="1">
                <a:solidFill>
                  <a:srgbClr val="000000"/>
                </a:solidFill>
                <a:effectLst/>
                <a:latin typeface="+mj-lt"/>
              </a:rPr>
              <a:t>element.matchesSelector</a:t>
            </a:r>
            <a:r>
              <a:rPr lang="en-US" b="0" i="0" dirty="0">
                <a:solidFill>
                  <a:srgbClr val="000000"/>
                </a:solidFill>
                <a:effectLst/>
                <a:latin typeface="+mj-lt"/>
              </a:rPr>
              <a:t>) {return </a:t>
            </a:r>
            <a:r>
              <a:rPr lang="en-US" b="0" i="0" dirty="0" err="1">
                <a:solidFill>
                  <a:srgbClr val="000000"/>
                </a:solidFill>
                <a:effectLst/>
                <a:latin typeface="+mj-lt"/>
              </a:rPr>
              <a:t>element.matchesSelector</a:t>
            </a:r>
            <a:r>
              <a:rPr lang="en-US" b="0" i="0" dirty="0">
                <a:solidFill>
                  <a:srgbClr val="000000"/>
                </a:solidFill>
                <a:effectLst/>
                <a:latin typeface="+mj-lt"/>
              </a:rPr>
              <a:t>(selector); }</a:t>
            </a:r>
          </a:p>
          <a:p>
            <a:pPr marL="0" indent="0" algn="l" rtl="0" fontAlgn="base">
              <a:buNone/>
            </a:pPr>
            <a:r>
              <a:rPr lang="en-US" b="0" i="0" dirty="0">
                <a:solidFill>
                  <a:srgbClr val="000000"/>
                </a:solidFill>
                <a:effectLst/>
                <a:latin typeface="+mj-lt"/>
              </a:rPr>
              <a:t>            else if (</a:t>
            </a:r>
            <a:r>
              <a:rPr lang="en-US" b="0" i="0" dirty="0" err="1">
                <a:solidFill>
                  <a:srgbClr val="000000"/>
                </a:solidFill>
                <a:effectLst/>
                <a:latin typeface="+mj-lt"/>
              </a:rPr>
              <a:t>element.msMatchesSelector</a:t>
            </a:r>
            <a:r>
              <a:rPr lang="en-US" b="0" i="0" dirty="0">
                <a:solidFill>
                  <a:srgbClr val="000000"/>
                </a:solidFill>
                <a:effectLst/>
                <a:latin typeface="+mj-lt"/>
              </a:rPr>
              <a:t>){   return </a:t>
            </a:r>
            <a:r>
              <a:rPr lang="en-US" b="0" i="0" dirty="0" err="1">
                <a:solidFill>
                  <a:srgbClr val="000000"/>
                </a:solidFill>
                <a:effectLst/>
                <a:latin typeface="+mj-lt"/>
              </a:rPr>
              <a:t>element.msMatchesSelector</a:t>
            </a:r>
            <a:r>
              <a:rPr lang="en-US" b="0" i="0" dirty="0">
                <a:solidFill>
                  <a:srgbClr val="000000"/>
                </a:solidFill>
                <a:effectLst/>
                <a:latin typeface="+mj-lt"/>
              </a:rPr>
              <a:t>(selector);} </a:t>
            </a:r>
          </a:p>
          <a:p>
            <a:pPr marL="0" indent="0" algn="l" rtl="0" fontAlgn="base">
              <a:buNone/>
            </a:pPr>
            <a:r>
              <a:rPr lang="en-US" dirty="0">
                <a:solidFill>
                  <a:srgbClr val="000000"/>
                </a:solidFill>
                <a:latin typeface="+mj-lt"/>
              </a:rPr>
              <a:t>            </a:t>
            </a:r>
            <a:r>
              <a:rPr lang="en-US" b="0" i="0" dirty="0">
                <a:solidFill>
                  <a:srgbClr val="000000"/>
                </a:solidFill>
                <a:effectLst/>
                <a:latin typeface="+mj-lt"/>
              </a:rPr>
              <a:t>else if (</a:t>
            </a:r>
            <a:r>
              <a:rPr lang="en-US" b="0" i="0" dirty="0" err="1">
                <a:solidFill>
                  <a:srgbClr val="000000"/>
                </a:solidFill>
                <a:effectLst/>
                <a:latin typeface="+mj-lt"/>
              </a:rPr>
              <a:t>element.mozMatchesSelector</a:t>
            </a:r>
            <a:r>
              <a:rPr lang="en-US" b="0" i="0" dirty="0">
                <a:solidFill>
                  <a:srgbClr val="000000"/>
                </a:solidFill>
                <a:effectLst/>
                <a:latin typeface="+mj-lt"/>
              </a:rPr>
              <a:t>){  return </a:t>
            </a:r>
            <a:r>
              <a:rPr lang="en-US" b="0" i="0" dirty="0" err="1">
                <a:solidFill>
                  <a:srgbClr val="000000"/>
                </a:solidFill>
                <a:effectLst/>
                <a:latin typeface="+mj-lt"/>
              </a:rPr>
              <a:t>element.mozMatchesSelector</a:t>
            </a:r>
            <a:r>
              <a:rPr lang="en-US" b="0" i="0" dirty="0">
                <a:solidFill>
                  <a:srgbClr val="000000"/>
                </a:solidFill>
                <a:effectLst/>
                <a:latin typeface="+mj-lt"/>
              </a:rPr>
              <a:t>(selector); }</a:t>
            </a:r>
          </a:p>
          <a:p>
            <a:pPr marL="0" indent="0" algn="l" rtl="0" fontAlgn="base">
              <a:buNone/>
            </a:pPr>
            <a:r>
              <a:rPr lang="en-US" dirty="0">
                <a:solidFill>
                  <a:srgbClr val="000000"/>
                </a:solidFill>
                <a:latin typeface="+mj-lt"/>
              </a:rPr>
              <a:t>           </a:t>
            </a:r>
            <a:r>
              <a:rPr lang="en-US" b="0" i="0" dirty="0">
                <a:solidFill>
                  <a:srgbClr val="000000"/>
                </a:solidFill>
                <a:effectLst/>
                <a:latin typeface="+mj-lt"/>
              </a:rPr>
              <a:t> else if (</a:t>
            </a:r>
            <a:r>
              <a:rPr lang="en-US" b="0" i="0" dirty="0" err="1">
                <a:solidFill>
                  <a:srgbClr val="000000"/>
                </a:solidFill>
                <a:effectLst/>
                <a:latin typeface="+mj-lt"/>
              </a:rPr>
              <a:t>element.webkitMatchesSelector</a:t>
            </a:r>
            <a:r>
              <a:rPr lang="en-US" b="0" i="0" dirty="0">
                <a:solidFill>
                  <a:srgbClr val="000000"/>
                </a:solidFill>
                <a:effectLst/>
                <a:latin typeface="+mj-lt"/>
              </a:rPr>
              <a:t>){ return </a:t>
            </a:r>
            <a:r>
              <a:rPr lang="en-US" b="0" i="0" dirty="0" err="1">
                <a:solidFill>
                  <a:srgbClr val="000000"/>
                </a:solidFill>
                <a:effectLst/>
                <a:latin typeface="+mj-lt"/>
              </a:rPr>
              <a:t>element.webkitMatchesSelector</a:t>
            </a:r>
            <a:r>
              <a:rPr lang="en-US" b="0" i="0" dirty="0">
                <a:solidFill>
                  <a:srgbClr val="000000"/>
                </a:solidFill>
                <a:effectLst/>
                <a:latin typeface="+mj-lt"/>
              </a:rPr>
              <a:t>(selector); }</a:t>
            </a:r>
          </a:p>
          <a:p>
            <a:pPr marL="0" indent="0" algn="l" rtl="0" fontAlgn="base">
              <a:buNone/>
            </a:pPr>
            <a:r>
              <a:rPr lang="en-US" dirty="0">
                <a:solidFill>
                  <a:srgbClr val="000000"/>
                </a:solidFill>
                <a:latin typeface="+mj-lt"/>
              </a:rPr>
              <a:t>            </a:t>
            </a:r>
            <a:r>
              <a:rPr lang="en-US" b="0" i="0" dirty="0">
                <a:solidFill>
                  <a:srgbClr val="000000"/>
                </a:solidFill>
                <a:effectLst/>
                <a:latin typeface="+mj-lt"/>
              </a:rPr>
              <a:t>else { throw new Error("Not supported."); } </a:t>
            </a:r>
          </a:p>
          <a:p>
            <a:pPr marL="0" indent="0" algn="l" rtl="0" fontAlgn="base">
              <a:buNone/>
            </a:pPr>
            <a:r>
              <a:rPr lang="en-US" b="0" i="0" dirty="0">
                <a:solidFill>
                  <a:srgbClr val="000000"/>
                </a:solidFill>
                <a:effectLst/>
                <a:latin typeface="+mj-lt"/>
              </a:rPr>
              <a:t>        } </a:t>
            </a:r>
          </a:p>
          <a:p>
            <a:pPr marL="0" indent="0" algn="l" rtl="0" fontAlgn="base">
              <a:buNone/>
            </a:pPr>
            <a:r>
              <a:rPr lang="en-US" b="0" i="0" dirty="0">
                <a:solidFill>
                  <a:srgbClr val="000000"/>
                </a:solidFill>
                <a:effectLst/>
                <a:latin typeface="+mj-lt"/>
              </a:rPr>
              <a:t>        if (</a:t>
            </a:r>
            <a:r>
              <a:rPr lang="en-US" b="0" i="0" dirty="0" err="1">
                <a:solidFill>
                  <a:srgbClr val="000000"/>
                </a:solidFill>
                <a:effectLst/>
                <a:latin typeface="+mj-lt"/>
              </a:rPr>
              <a:t>matchesSelector</a:t>
            </a:r>
            <a:r>
              <a:rPr lang="en-US" b="0" i="0" dirty="0">
                <a:solidFill>
                  <a:srgbClr val="000000"/>
                </a:solidFill>
                <a:effectLst/>
                <a:latin typeface="+mj-lt"/>
              </a:rPr>
              <a:t>(</a:t>
            </a:r>
            <a:r>
              <a:rPr lang="en-US" b="0" i="0" dirty="0" err="1">
                <a:solidFill>
                  <a:srgbClr val="000000"/>
                </a:solidFill>
                <a:effectLst/>
                <a:latin typeface="+mj-lt"/>
              </a:rPr>
              <a:t>document.body</a:t>
            </a:r>
            <a:r>
              <a:rPr lang="en-US" b="0" i="0" dirty="0">
                <a:solidFill>
                  <a:srgbClr val="000000"/>
                </a:solidFill>
                <a:effectLst/>
                <a:latin typeface="+mj-lt"/>
              </a:rPr>
              <a:t>, "body.page1")){ </a:t>
            </a:r>
          </a:p>
          <a:p>
            <a:pPr marL="0" indent="0" algn="l" rtl="0" fontAlgn="base">
              <a:buNone/>
            </a:pPr>
            <a:r>
              <a:rPr lang="en-US" b="0" i="0" dirty="0">
                <a:solidFill>
                  <a:srgbClr val="000000"/>
                </a:solidFill>
                <a:effectLst/>
                <a:latin typeface="+mj-lt"/>
              </a:rPr>
              <a:t>            alert("It's page 1!");    } </a:t>
            </a:r>
          </a:p>
          <a:p>
            <a:pPr marL="0" indent="0" algn="l" rtl="0" fontAlgn="base">
              <a:buNone/>
            </a:pPr>
            <a:r>
              <a:rPr lang="en-US" b="0" i="0" dirty="0">
                <a:solidFill>
                  <a:srgbClr val="000000"/>
                </a:solidFill>
                <a:effectLst/>
                <a:latin typeface="+mj-lt"/>
              </a:rPr>
              <a:t>&lt;/script&gt; </a:t>
            </a:r>
          </a:p>
          <a:p>
            <a:pPr marL="0" indent="0" algn="l" rtl="0" fontAlgn="base">
              <a:buNone/>
            </a:pPr>
            <a:r>
              <a:rPr lang="en-US" b="0" i="0" dirty="0">
                <a:solidFill>
                  <a:srgbClr val="000000"/>
                </a:solidFill>
                <a:effectLst/>
                <a:latin typeface="+mj-lt"/>
              </a:rPr>
              <a:t>&lt;/body&gt; </a:t>
            </a:r>
          </a:p>
          <a:p>
            <a:pPr marL="0" indent="0">
              <a:buNone/>
            </a:pPr>
            <a:endParaRPr lang="en-US" dirty="0"/>
          </a:p>
        </p:txBody>
      </p:sp>
      <p:sp>
        <p:nvSpPr>
          <p:cNvPr id="3" name="Title 2">
            <a:extLst>
              <a:ext uri="{FF2B5EF4-FFF2-40B4-BE49-F238E27FC236}">
                <a16:creationId xmlns:a16="http://schemas.microsoft.com/office/drawing/2014/main" id="{4070CC3A-D629-4EC3-9B50-06402F1BEB65}"/>
              </a:ext>
            </a:extLst>
          </p:cNvPr>
          <p:cNvSpPr>
            <a:spLocks noGrp="1"/>
          </p:cNvSpPr>
          <p:nvPr>
            <p:ph type="title"/>
          </p:nvPr>
        </p:nvSpPr>
        <p:spPr/>
        <p:txBody>
          <a:bodyPr/>
          <a:lstStyle/>
          <a:p>
            <a:r>
              <a:rPr lang="en-US" dirty="0"/>
              <a:t>The </a:t>
            </a:r>
            <a:r>
              <a:rPr lang="en-US" dirty="0" err="1"/>
              <a:t>matchesSelector</a:t>
            </a:r>
            <a:r>
              <a:rPr lang="en-US" dirty="0"/>
              <a:t>() method (Cont’d)</a:t>
            </a:r>
          </a:p>
        </p:txBody>
      </p:sp>
    </p:spTree>
    <p:extLst>
      <p:ext uri="{BB962C8B-B14F-4D97-AF65-F5344CB8AC3E}">
        <p14:creationId xmlns:p14="http://schemas.microsoft.com/office/powerpoint/2010/main" val="6930966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lstStyle/>
          <a:p>
            <a:pPr algn="just">
              <a:lnSpc>
                <a:spcPct val="100000"/>
              </a:lnSpc>
            </a:pPr>
            <a:r>
              <a:rPr lang="en-US" sz="2200" dirty="0"/>
              <a:t>HTML5 represents a radical departure from the tradition of HTML.</a:t>
            </a:r>
          </a:p>
          <a:p>
            <a:pPr algn="just">
              <a:lnSpc>
                <a:spcPct val="100000"/>
              </a:lnSpc>
            </a:pPr>
            <a:r>
              <a:rPr lang="en-US" sz="2200" dirty="0"/>
              <a:t>The HTML5 specification, contains a large amount of JavaScript APIs designed for use with the markup additions.</a:t>
            </a:r>
          </a:p>
          <a:p>
            <a:pPr algn="just">
              <a:lnSpc>
                <a:spcPct val="100000"/>
              </a:lnSpc>
            </a:pPr>
            <a:r>
              <a:rPr lang="en-US" sz="2200" dirty="0"/>
              <a:t>Because the scope of HTML5 is vast, this lecture focuses only on the parts that affect all DOM nodes</a:t>
            </a:r>
          </a:p>
          <a:p>
            <a:pPr algn="just"/>
            <a:endParaRPr lang="en-US" dirty="0"/>
          </a:p>
        </p:txBody>
      </p:sp>
      <p:sp>
        <p:nvSpPr>
          <p:cNvPr id="3" name="Title 2"/>
          <p:cNvSpPr>
            <a:spLocks noGrp="1"/>
          </p:cNvSpPr>
          <p:nvPr>
            <p:ph type="title"/>
          </p:nvPr>
        </p:nvSpPr>
        <p:spPr/>
        <p:txBody>
          <a:bodyPr/>
          <a:lstStyle/>
          <a:p>
            <a:r>
              <a:rPr lang="en-US" sz="3600" dirty="0"/>
              <a:t>HTML5</a:t>
            </a:r>
          </a:p>
        </p:txBody>
      </p:sp>
    </p:spTree>
    <p:extLst>
      <p:ext uri="{BB962C8B-B14F-4D97-AF65-F5344CB8AC3E}">
        <p14:creationId xmlns:p14="http://schemas.microsoft.com/office/powerpoint/2010/main" val="5800999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896600" cy="4981214"/>
          </a:xfrm>
        </p:spPr>
        <p:txBody>
          <a:bodyPr>
            <a:noAutofit/>
          </a:bodyPr>
          <a:lstStyle/>
          <a:p>
            <a:r>
              <a:rPr lang="en-US" sz="2200" dirty="0"/>
              <a:t>accepts one or more class names as an arguments</a:t>
            </a:r>
          </a:p>
          <a:p>
            <a:r>
              <a:rPr lang="en-US" sz="2200" dirty="0"/>
              <a:t>returns a </a:t>
            </a:r>
            <a:r>
              <a:rPr lang="en-US" sz="2200" dirty="0" err="1"/>
              <a:t>NodeList</a:t>
            </a:r>
            <a:r>
              <a:rPr lang="en-US" sz="2200" dirty="0"/>
              <a:t> containing all elements that have all of the specified classes applied</a:t>
            </a:r>
          </a:p>
          <a:p>
            <a:r>
              <a:rPr lang="en-US" sz="2200" dirty="0"/>
              <a:t>is available on the document object and on all HTML elements. </a:t>
            </a:r>
          </a:p>
          <a:p>
            <a:endParaRPr lang="en-US" sz="2200" dirty="0"/>
          </a:p>
          <a:p>
            <a:pPr marL="0" indent="0">
              <a:buNone/>
            </a:pPr>
            <a:r>
              <a:rPr lang="en-US" sz="2200" dirty="0"/>
              <a:t>Example:</a:t>
            </a:r>
          </a:p>
          <a:p>
            <a:pPr marL="0" indent="0">
              <a:buNone/>
            </a:pPr>
            <a:r>
              <a:rPr lang="en-US" sz="2200" dirty="0"/>
              <a:t>	</a:t>
            </a:r>
            <a:r>
              <a:rPr lang="en-US" dirty="0"/>
              <a:t>//get all elements with a class containing “username” and “current”, though it</a:t>
            </a:r>
          </a:p>
          <a:p>
            <a:pPr marL="0" indent="0">
              <a:buNone/>
            </a:pPr>
            <a:r>
              <a:rPr lang="en-US" dirty="0"/>
              <a:t>	//doesn’t matter if one is declared before the other</a:t>
            </a:r>
          </a:p>
          <a:p>
            <a:pPr marL="0" indent="0">
              <a:buNone/>
            </a:pPr>
            <a:r>
              <a:rPr lang="pt-BR" sz="2200" dirty="0"/>
              <a:t>	</a:t>
            </a:r>
            <a:r>
              <a:rPr lang="pt-BR" dirty="0"/>
              <a:t>var allCurrentUsernames = document.getElementsByClassName(“username current”);</a:t>
            </a:r>
          </a:p>
          <a:p>
            <a:pPr marL="0" indent="0">
              <a:buNone/>
            </a:pPr>
            <a:endParaRPr lang="pt-BR" dirty="0"/>
          </a:p>
          <a:p>
            <a:pPr marL="0" indent="0">
              <a:buNone/>
            </a:pPr>
            <a:r>
              <a:rPr lang="pt-BR" dirty="0"/>
              <a:t>	//get all ele</a:t>
            </a:r>
            <a:r>
              <a:rPr lang="en-US" dirty="0" err="1"/>
              <a:t>ments</a:t>
            </a:r>
            <a:r>
              <a:rPr lang="en-US" dirty="0"/>
              <a:t> with a class of “selected” that exist in </a:t>
            </a:r>
            <a:r>
              <a:rPr lang="en-US" dirty="0" err="1"/>
              <a:t>myDiv’s</a:t>
            </a:r>
            <a:r>
              <a:rPr lang="en-US" dirty="0"/>
              <a:t> subtree</a:t>
            </a:r>
            <a:endParaRPr lang="pt-BR" dirty="0"/>
          </a:p>
          <a:p>
            <a:pPr marL="0" indent="0">
              <a:buNone/>
            </a:pPr>
            <a:r>
              <a:rPr lang="pt-BR" dirty="0"/>
              <a:t>	var selected = document.getElementById(“myDiv”).getElementsByClassName(“selected”); </a:t>
            </a:r>
            <a:r>
              <a:rPr lang="en-US" dirty="0"/>
              <a:t>	</a:t>
            </a:r>
          </a:p>
          <a:p>
            <a:pPr marL="0" indent="0">
              <a:buNone/>
            </a:pPr>
            <a:endParaRPr lang="en-US" sz="2200" dirty="0"/>
          </a:p>
          <a:p>
            <a:pPr marL="0" indent="0">
              <a:buNone/>
            </a:pPr>
            <a:r>
              <a:rPr lang="en-US" sz="2200" dirty="0"/>
              <a:t>	</a:t>
            </a:r>
          </a:p>
        </p:txBody>
      </p:sp>
      <p:sp>
        <p:nvSpPr>
          <p:cNvPr id="3" name="Title 2"/>
          <p:cNvSpPr>
            <a:spLocks noGrp="1"/>
          </p:cNvSpPr>
          <p:nvPr>
            <p:ph type="title"/>
          </p:nvPr>
        </p:nvSpPr>
        <p:spPr/>
        <p:txBody>
          <a:bodyPr/>
          <a:lstStyle/>
          <a:p>
            <a:r>
              <a:rPr lang="en-US" dirty="0"/>
              <a:t>The </a:t>
            </a:r>
            <a:r>
              <a:rPr lang="en-US" sz="3600" dirty="0" err="1"/>
              <a:t>getElementsByClassName</a:t>
            </a:r>
            <a:r>
              <a:rPr lang="en-US" dirty="0"/>
              <a:t>() method</a:t>
            </a:r>
          </a:p>
        </p:txBody>
      </p:sp>
    </p:spTree>
    <p:extLst>
      <p:ext uri="{BB962C8B-B14F-4D97-AF65-F5344CB8AC3E}">
        <p14:creationId xmlns:p14="http://schemas.microsoft.com/office/powerpoint/2010/main" val="34473048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49C64-1F82-469B-9071-4DCCAC99470C}"/>
              </a:ext>
            </a:extLst>
          </p:cNvPr>
          <p:cNvSpPr>
            <a:spLocks noGrp="1"/>
          </p:cNvSpPr>
          <p:nvPr>
            <p:ph idx="1"/>
          </p:nvPr>
        </p:nvSpPr>
        <p:spPr>
          <a:xfrm>
            <a:off x="838200" y="1364450"/>
            <a:ext cx="10515600" cy="4679468"/>
          </a:xfrm>
        </p:spPr>
        <p:txBody>
          <a:bodyPr>
            <a:noAutofit/>
          </a:bodyPr>
          <a:lstStyle/>
          <a:p>
            <a:pPr>
              <a:lnSpc>
                <a:spcPct val="100000"/>
              </a:lnSpc>
              <a:spcBef>
                <a:spcPts val="100"/>
              </a:spcBef>
            </a:pPr>
            <a:r>
              <a:rPr lang="en-US" sz="2200" dirty="0">
                <a:latin typeface="Times New Roman" panose="02020603050405020304" pitchFamily="18" charset="0"/>
                <a:cs typeface="Times New Roman" panose="02020603050405020304" pitchFamily="18" charset="0"/>
              </a:rPr>
              <a:t>returns the class name(s) of an element.</a:t>
            </a:r>
          </a:p>
          <a:p>
            <a:pPr>
              <a:lnSpc>
                <a:spcPct val="100000"/>
              </a:lnSpc>
              <a:spcBef>
                <a:spcPts val="100"/>
              </a:spcBef>
            </a:pPr>
            <a:r>
              <a:rPr lang="en-US" sz="2200" dirty="0"/>
              <a:t>is used to add, remove, and replace class names</a:t>
            </a:r>
          </a:p>
          <a:p>
            <a:pPr>
              <a:lnSpc>
                <a:spcPct val="100000"/>
              </a:lnSpc>
              <a:spcBef>
                <a:spcPts val="100"/>
              </a:spcBef>
            </a:pPr>
            <a:r>
              <a:rPr lang="en-US" sz="2200" dirty="0"/>
              <a:t>is an instance of a new type of collection named </a:t>
            </a:r>
            <a:r>
              <a:rPr lang="en-US" sz="2200" dirty="0" err="1"/>
              <a:t>DOMTokenList</a:t>
            </a:r>
            <a:endParaRPr lang="en-US" sz="2200" dirty="0"/>
          </a:p>
        </p:txBody>
      </p:sp>
      <p:sp>
        <p:nvSpPr>
          <p:cNvPr id="3" name="Title 2">
            <a:extLst>
              <a:ext uri="{FF2B5EF4-FFF2-40B4-BE49-F238E27FC236}">
                <a16:creationId xmlns:a16="http://schemas.microsoft.com/office/drawing/2014/main" id="{6B8C8E66-58CA-4562-BAD4-4138DB8412AF}"/>
              </a:ext>
            </a:extLst>
          </p:cNvPr>
          <p:cNvSpPr>
            <a:spLocks noGrp="1"/>
          </p:cNvSpPr>
          <p:nvPr>
            <p:ph type="title"/>
          </p:nvPr>
        </p:nvSpPr>
        <p:spPr/>
        <p:txBody>
          <a:bodyPr/>
          <a:lstStyle/>
          <a:p>
            <a:r>
              <a:rPr lang="en-US" dirty="0"/>
              <a:t>The </a:t>
            </a:r>
            <a:r>
              <a:rPr lang="en-US" dirty="0" err="1"/>
              <a:t>classList</a:t>
            </a:r>
            <a:r>
              <a:rPr lang="en-US" dirty="0"/>
              <a:t> Property</a:t>
            </a:r>
          </a:p>
        </p:txBody>
      </p:sp>
      <p:graphicFrame>
        <p:nvGraphicFramePr>
          <p:cNvPr id="5" name="Table 5">
            <a:extLst>
              <a:ext uri="{FF2B5EF4-FFF2-40B4-BE49-F238E27FC236}">
                <a16:creationId xmlns:a16="http://schemas.microsoft.com/office/drawing/2014/main" id="{7CD3E3A5-EB02-47D9-A8A3-93CF7AA93670}"/>
              </a:ext>
            </a:extLst>
          </p:cNvPr>
          <p:cNvGraphicFramePr>
            <a:graphicFrameLocks noGrp="1"/>
          </p:cNvGraphicFramePr>
          <p:nvPr>
            <p:extLst/>
          </p:nvPr>
        </p:nvGraphicFramePr>
        <p:xfrm>
          <a:off x="1066719" y="3453118"/>
          <a:ext cx="10058562" cy="2590800"/>
        </p:xfrm>
        <a:graphic>
          <a:graphicData uri="http://schemas.openxmlformats.org/drawingml/2006/table">
            <a:tbl>
              <a:tblPr firstRow="1" bandRow="1">
                <a:tableStyleId>{7E9639D4-E3E2-4D34-9284-5A2195B3D0D7}</a:tableStyleId>
              </a:tblPr>
              <a:tblGrid>
                <a:gridCol w="2209974">
                  <a:extLst>
                    <a:ext uri="{9D8B030D-6E8A-4147-A177-3AD203B41FA5}">
                      <a16:colId xmlns:a16="http://schemas.microsoft.com/office/drawing/2014/main" val="963414618"/>
                    </a:ext>
                  </a:extLst>
                </a:gridCol>
                <a:gridCol w="7848588">
                  <a:extLst>
                    <a:ext uri="{9D8B030D-6E8A-4147-A177-3AD203B41FA5}">
                      <a16:colId xmlns:a16="http://schemas.microsoft.com/office/drawing/2014/main" val="3396310879"/>
                    </a:ext>
                  </a:extLst>
                </a:gridCol>
              </a:tblGrid>
              <a:tr h="370840">
                <a:tc>
                  <a:txBody>
                    <a:bodyPr/>
                    <a:lstStyle/>
                    <a:p>
                      <a:pPr algn="ctr"/>
                      <a:r>
                        <a:rPr lang="en-US" sz="2000" dirty="0">
                          <a:solidFill>
                            <a:schemeClr val="tx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142111"/>
                  </a:ext>
                </a:extLst>
              </a:tr>
              <a:tr h="370840">
                <a:tc>
                  <a:txBody>
                    <a:bodyPr/>
                    <a:lstStyle/>
                    <a:p>
                      <a:pPr algn="just"/>
                      <a:r>
                        <a:rPr lang="en-US" sz="2000" dirty="0"/>
                        <a:t>add(value)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2000" dirty="0"/>
                        <a:t>Adds the given string value to the list. If the value already exists, it will not be added.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6175002"/>
                  </a:ext>
                </a:extLst>
              </a:tr>
              <a:tr h="370840">
                <a:tc>
                  <a:txBody>
                    <a:bodyPr/>
                    <a:lstStyle/>
                    <a:p>
                      <a:pPr algn="just"/>
                      <a:r>
                        <a:rPr lang="en-US" sz="2000" dirty="0"/>
                        <a:t>contains(value)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Indicates if the given value exists in the list (true if so; false if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2192779"/>
                  </a:ext>
                </a:extLst>
              </a:tr>
              <a:tr h="370840">
                <a:tc>
                  <a:txBody>
                    <a:bodyPr/>
                    <a:lstStyle/>
                    <a:p>
                      <a:pPr algn="just"/>
                      <a:r>
                        <a:rPr lang="en-US" sz="2000" dirty="0"/>
                        <a:t>remove(value)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Removes the given string value from the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6436941"/>
                  </a:ext>
                </a:extLst>
              </a:tr>
              <a:tr h="370840">
                <a:tc>
                  <a:txBody>
                    <a:bodyPr/>
                    <a:lstStyle/>
                    <a:p>
                      <a:pPr algn="just"/>
                      <a:r>
                        <a:rPr lang="en-US" sz="2000" dirty="0"/>
                        <a:t>toggle(value)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2000" dirty="0"/>
                        <a:t>If the value already exists in the list, it is removed. If the value doesn’t exist, then it’s added.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6790486"/>
                  </a:ext>
                </a:extLst>
              </a:tr>
            </a:tbl>
          </a:graphicData>
        </a:graphic>
      </p:graphicFrame>
      <p:sp>
        <p:nvSpPr>
          <p:cNvPr id="6" name="TextBox 5">
            <a:extLst>
              <a:ext uri="{FF2B5EF4-FFF2-40B4-BE49-F238E27FC236}">
                <a16:creationId xmlns:a16="http://schemas.microsoft.com/office/drawing/2014/main" id="{8490D1B8-1F2B-445E-8A7A-88FA740714AA}"/>
              </a:ext>
            </a:extLst>
          </p:cNvPr>
          <p:cNvSpPr txBox="1"/>
          <p:nvPr/>
        </p:nvSpPr>
        <p:spPr>
          <a:xfrm>
            <a:off x="3587724" y="2977653"/>
            <a:ext cx="4784035" cy="369332"/>
          </a:xfrm>
          <a:prstGeom prst="rect">
            <a:avLst/>
          </a:prstGeom>
          <a:noFill/>
        </p:spPr>
        <p:txBody>
          <a:bodyPr wrap="square" rtlCol="0">
            <a:spAutoFit/>
          </a:bodyPr>
          <a:lstStyle/>
          <a:p>
            <a:r>
              <a:rPr lang="en-US" dirty="0"/>
              <a:t>Table 1. Methods of </a:t>
            </a:r>
            <a:r>
              <a:rPr lang="en-US" dirty="0" err="1"/>
              <a:t>DOMTokenList</a:t>
            </a:r>
            <a:r>
              <a:rPr lang="en-US" dirty="0"/>
              <a:t> Collection.</a:t>
            </a:r>
          </a:p>
        </p:txBody>
      </p:sp>
    </p:spTree>
    <p:extLst>
      <p:ext uri="{BB962C8B-B14F-4D97-AF65-F5344CB8AC3E}">
        <p14:creationId xmlns:p14="http://schemas.microsoft.com/office/powerpoint/2010/main" val="23346694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19197"/>
            <a:ext cx="10515600" cy="5555673"/>
          </a:xfrm>
        </p:spPr>
        <p:txBody>
          <a:bodyPr>
            <a:noAutofit/>
          </a:bodyPr>
          <a:lstStyle/>
          <a:p>
            <a:pPr marL="0" indent="0">
              <a:buNone/>
            </a:pPr>
            <a:r>
              <a:rPr lang="en-US" sz="2200" b="1" u="sng" dirty="0"/>
              <a:t>add(value) method</a:t>
            </a:r>
            <a:endParaRPr lang="en-US" b="1" u="sng"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&lt;html&gt;</a:t>
            </a:r>
          </a:p>
          <a:p>
            <a:pPr marL="0" indent="0">
              <a:buNone/>
            </a:pPr>
            <a:r>
              <a:rPr lang="en-US" dirty="0">
                <a:latin typeface="Times New Roman" panose="02020603050405020304" pitchFamily="18" charset="0"/>
                <a:cs typeface="Times New Roman" panose="02020603050405020304" pitchFamily="18" charset="0"/>
              </a:rPr>
              <a:t>&lt;head&gt;&lt;style&gt;  .</a:t>
            </a:r>
            <a:r>
              <a:rPr lang="en-US"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 {background-color: blue; color: white;} &lt;/style&gt;&lt;/head&gt;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&lt;p&gt;Click the button to add the "</a:t>
            </a:r>
            <a:r>
              <a:rPr lang="en-US"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 class to DIV.&lt;/p&gt;</a:t>
            </a:r>
          </a:p>
          <a:p>
            <a:pPr marL="0" indent="0">
              <a:buNone/>
            </a:pPr>
            <a:r>
              <a:rPr lang="en-US" dirty="0">
                <a:latin typeface="Times New Roman" panose="02020603050405020304" pitchFamily="18" charset="0"/>
                <a:cs typeface="Times New Roman" panose="02020603050405020304" pitchFamily="18" charset="0"/>
              </a:rPr>
              <a:t>&lt;button onclick=“</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 &gt;Try it&lt;/button&gt;</a:t>
            </a:r>
          </a:p>
          <a:p>
            <a:pPr marL="0" indent="0">
              <a:buNone/>
            </a:pPr>
            <a:r>
              <a:rPr lang="en-US" dirty="0">
                <a:latin typeface="Times New Roman" panose="02020603050405020304" pitchFamily="18" charset="0"/>
                <a:cs typeface="Times New Roman" panose="02020603050405020304" pitchFamily="18" charset="0"/>
              </a:rPr>
              <a:t>&lt;div id="</a:t>
            </a:r>
            <a:r>
              <a:rPr lang="en-US" dirty="0" err="1">
                <a:latin typeface="Times New Roman" panose="02020603050405020304" pitchFamily="18" charset="0"/>
                <a:cs typeface="Times New Roman" panose="02020603050405020304" pitchFamily="18" charset="0"/>
              </a:rPr>
              <a:t>myDIV</a:t>
            </a:r>
            <a:r>
              <a:rPr lang="en-US" dirty="0">
                <a:latin typeface="Times New Roman" panose="02020603050405020304" pitchFamily="18" charset="0"/>
                <a:cs typeface="Times New Roman" panose="02020603050405020304" pitchFamily="18" charset="0"/>
              </a:rPr>
              <a:t>"&gt;I am a DIV element&lt;/div&gt;</a:t>
            </a:r>
          </a:p>
          <a:p>
            <a:pPr marL="0" indent="0">
              <a:buNone/>
            </a:pPr>
            <a:r>
              <a:rPr lang="en-US" dirty="0">
                <a:latin typeface="Times New Roman" panose="02020603050405020304" pitchFamily="18" charset="0"/>
                <a:cs typeface="Times New Roman" panose="02020603050405020304" pitchFamily="18" charset="0"/>
              </a:rPr>
              <a:t>&lt;script&gt;</a:t>
            </a:r>
          </a:p>
          <a:p>
            <a:pPr marL="457200" lvl="1" indent="0">
              <a:buNone/>
            </a:pPr>
            <a:r>
              <a:rPr lang="en-US" sz="2000" dirty="0">
                <a:latin typeface="Times New Roman" panose="02020603050405020304" pitchFamily="18" charset="0"/>
                <a:cs typeface="Times New Roman" panose="02020603050405020304" pitchFamily="18" charset="0"/>
              </a:rPr>
              <a:t>function </a:t>
            </a:r>
            <a:r>
              <a:rPr lang="en-US" sz="2000" dirty="0" err="1">
                <a:latin typeface="Times New Roman" panose="02020603050405020304" pitchFamily="18" charset="0"/>
                <a:cs typeface="Times New Roman" panose="02020603050405020304" pitchFamily="18" charset="0"/>
              </a:rPr>
              <a:t>myFunction</a:t>
            </a:r>
            <a:r>
              <a:rPr lang="en-US" sz="2000" dirty="0">
                <a:latin typeface="Times New Roman" panose="02020603050405020304" pitchFamily="18" charset="0"/>
                <a:cs typeface="Times New Roman" panose="02020603050405020304" pitchFamily="18" charset="0"/>
              </a:rPr>
              <a:t>() {</a:t>
            </a:r>
          </a:p>
          <a:p>
            <a:pPr marL="457200"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classList</a:t>
            </a:r>
            <a:r>
              <a:rPr lang="en-US" sz="2000" dirty="0">
                <a:latin typeface="Times New Roman" panose="02020603050405020304" pitchFamily="18" charset="0"/>
                <a:cs typeface="Times New Roman" panose="02020603050405020304" pitchFamily="18" charset="0"/>
              </a:rPr>
              <a:t> . </a:t>
            </a:r>
            <a:r>
              <a:rPr lang="en-US" sz="2000" b="1" dirty="0">
                <a:latin typeface="Times New Roman" panose="02020603050405020304" pitchFamily="18" charset="0"/>
                <a:cs typeface="Times New Roman" panose="02020603050405020304" pitchFamily="18" charset="0"/>
              </a:rPr>
              <a:t>add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mystyle</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&lt;/body&gt;&lt;/html&gt;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classList</a:t>
            </a:r>
            <a:r>
              <a:rPr lang="en-US" dirty="0"/>
              <a:t> Property (Cont’d)</a:t>
            </a:r>
          </a:p>
        </p:txBody>
      </p:sp>
    </p:spTree>
    <p:extLst>
      <p:ext uri="{BB962C8B-B14F-4D97-AF65-F5344CB8AC3E}">
        <p14:creationId xmlns:p14="http://schemas.microsoft.com/office/powerpoint/2010/main" val="16371792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54737"/>
            <a:ext cx="10515600" cy="5506278"/>
          </a:xfrm>
        </p:spPr>
        <p:txBody>
          <a:bodyPr>
            <a:noAutofit/>
          </a:bodyPr>
          <a:lstStyle/>
          <a:p>
            <a:pPr marL="0" indent="0">
              <a:buNone/>
            </a:pPr>
            <a:r>
              <a:rPr lang="en-US" sz="2200" b="1" u="sng" dirty="0">
                <a:latin typeface="Times New Roman" panose="02020603050405020304" pitchFamily="18" charset="0"/>
                <a:cs typeface="Times New Roman" panose="02020603050405020304" pitchFamily="18" charset="0"/>
              </a:rPr>
              <a:t>remove</a:t>
            </a:r>
            <a:r>
              <a:rPr lang="en-US" sz="2200" b="1" u="sng" dirty="0"/>
              <a:t>(value) method</a:t>
            </a:r>
            <a:endParaRPr lang="en-US" sz="22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&lt;html&gt;</a:t>
            </a:r>
          </a:p>
          <a:p>
            <a:pPr marL="0" indent="0">
              <a:buNone/>
            </a:pPr>
            <a:r>
              <a:rPr lang="en-US" dirty="0">
                <a:latin typeface="Times New Roman" panose="02020603050405020304" pitchFamily="18" charset="0"/>
                <a:cs typeface="Times New Roman" panose="02020603050405020304" pitchFamily="18" charset="0"/>
              </a:rPr>
              <a:t>&lt;head&gt;&lt;style&gt;  .</a:t>
            </a:r>
            <a:r>
              <a:rPr lang="en-US"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 {background-color: </a:t>
            </a:r>
            <a:r>
              <a:rPr lang="en-US" dirty="0" err="1">
                <a:latin typeface="Times New Roman" panose="02020603050405020304" pitchFamily="18" charset="0"/>
                <a:cs typeface="Times New Roman" panose="02020603050405020304" pitchFamily="18" charset="0"/>
              </a:rPr>
              <a:t>blue;color</a:t>
            </a:r>
            <a:r>
              <a:rPr lang="en-US" dirty="0">
                <a:latin typeface="Times New Roman" panose="02020603050405020304" pitchFamily="18" charset="0"/>
                <a:cs typeface="Times New Roman" panose="02020603050405020304" pitchFamily="18" charset="0"/>
              </a:rPr>
              <a:t>: white;}&lt;/style&gt;&lt;/head&gt;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&lt;p&gt;Click the button to add the "</a:t>
            </a:r>
            <a:r>
              <a:rPr lang="en-US"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 class to DIV.&lt;/p&gt;</a:t>
            </a:r>
          </a:p>
          <a:p>
            <a:pPr marL="0" indent="0">
              <a:buNone/>
            </a:pPr>
            <a:r>
              <a:rPr lang="en-US" dirty="0">
                <a:latin typeface="Times New Roman" panose="02020603050405020304" pitchFamily="18" charset="0"/>
                <a:cs typeface="Times New Roman" panose="02020603050405020304" pitchFamily="18" charset="0"/>
              </a:rPr>
              <a:t>&lt;button onclick="</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()"&gt;Try it&lt;/button&gt;</a:t>
            </a:r>
          </a:p>
          <a:p>
            <a:pPr marL="0" indent="0">
              <a:buNone/>
            </a:pPr>
            <a:r>
              <a:rPr lang="en-US" dirty="0">
                <a:latin typeface="Times New Roman" panose="02020603050405020304" pitchFamily="18" charset="0"/>
                <a:cs typeface="Times New Roman" panose="02020603050405020304" pitchFamily="18" charset="0"/>
              </a:rPr>
              <a:t>&lt;div id="</a:t>
            </a:r>
            <a:r>
              <a:rPr lang="en-US" dirty="0" err="1">
                <a:latin typeface="Times New Roman" panose="02020603050405020304" pitchFamily="18" charset="0"/>
                <a:cs typeface="Times New Roman" panose="02020603050405020304" pitchFamily="18" charset="0"/>
              </a:rPr>
              <a:t>myDIV</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class="</a:t>
            </a:r>
            <a:r>
              <a:rPr lang="en-US" b="1"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"&gt;I am a DIV element&lt;/div&gt;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function </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 {</a:t>
            </a:r>
          </a:p>
          <a:p>
            <a:pPr marL="457200"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").classList.</a:t>
            </a:r>
            <a:r>
              <a:rPr lang="en-US" sz="2000" b="1" dirty="0">
                <a:latin typeface="Times New Roman" panose="02020603050405020304" pitchFamily="18" charset="0"/>
                <a:cs typeface="Times New Roman" panose="02020603050405020304" pitchFamily="18" charset="0"/>
              </a:rPr>
              <a:t>remove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mystyle</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&lt;/html&gt;</a:t>
            </a: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classList</a:t>
            </a:r>
            <a:r>
              <a:rPr lang="en-US" dirty="0"/>
              <a:t> Property (Cont’d)</a:t>
            </a:r>
          </a:p>
        </p:txBody>
      </p:sp>
    </p:spTree>
    <p:extLst>
      <p:ext uri="{BB962C8B-B14F-4D97-AF65-F5344CB8AC3E}">
        <p14:creationId xmlns:p14="http://schemas.microsoft.com/office/powerpoint/2010/main" val="26984282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186667"/>
            <a:ext cx="10515600" cy="5546641"/>
          </a:xfrm>
        </p:spPr>
        <p:txBody>
          <a:bodyPr>
            <a:noAutofit/>
          </a:bodyPr>
          <a:lstStyle/>
          <a:p>
            <a:pPr marL="0" indent="0">
              <a:buNone/>
            </a:pPr>
            <a:r>
              <a:rPr lang="en-US" sz="2200" b="1" u="sng" dirty="0"/>
              <a:t>toggle(value) method</a:t>
            </a:r>
            <a:endParaRPr lang="en-US" sz="2200" b="1" u="sng"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&lt;html&gt;&lt;head&gt;</a:t>
            </a:r>
          </a:p>
          <a:p>
            <a:pPr marL="0" indent="0">
              <a:buNone/>
            </a:pPr>
            <a:r>
              <a:rPr lang="en-US" dirty="0">
                <a:latin typeface="Times New Roman" panose="02020603050405020304" pitchFamily="18" charset="0"/>
                <a:cs typeface="Times New Roman" panose="02020603050405020304" pitchFamily="18" charset="0"/>
              </a:rPr>
              <a:t>&lt;style&gt; </a:t>
            </a:r>
          </a:p>
          <a:p>
            <a:pPr marL="457200" lvl="1"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mystyle</a:t>
            </a:r>
            <a:r>
              <a:rPr lang="en-US" sz="2000" dirty="0">
                <a:latin typeface="Times New Roman" panose="02020603050405020304" pitchFamily="18" charset="0"/>
                <a:cs typeface="Times New Roman" panose="02020603050405020304" pitchFamily="18" charset="0"/>
              </a:rPr>
              <a:t> {background-color: </a:t>
            </a:r>
            <a:r>
              <a:rPr lang="en-US" sz="2000" dirty="0" err="1">
                <a:latin typeface="Times New Roman" panose="02020603050405020304" pitchFamily="18" charset="0"/>
                <a:cs typeface="Times New Roman" panose="02020603050405020304" pitchFamily="18" charset="0"/>
              </a:rPr>
              <a:t>blue;color</a:t>
            </a:r>
            <a:r>
              <a:rPr lang="en-US" sz="2000" dirty="0">
                <a:latin typeface="Times New Roman" panose="02020603050405020304" pitchFamily="18" charset="0"/>
                <a:cs typeface="Times New Roman" panose="02020603050405020304" pitchFamily="18" charset="0"/>
              </a:rPr>
              <a:t>: white; width:200px;}</a:t>
            </a:r>
          </a:p>
          <a:p>
            <a:pPr marL="457200" lvl="1" indent="0">
              <a:buNone/>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newClass</a:t>
            </a:r>
            <a:r>
              <a:rPr lang="en-US" sz="2000" dirty="0">
                <a:latin typeface="Times New Roman" panose="02020603050405020304" pitchFamily="18" charset="0"/>
                <a:cs typeface="Times New Roman" panose="02020603050405020304" pitchFamily="18" charset="0"/>
              </a:rPr>
              <a:t>{background-color:purple:color:blue:width:200px;text-align:center}</a:t>
            </a:r>
          </a:p>
          <a:p>
            <a:pPr marL="0" indent="0">
              <a:buNone/>
            </a:pPr>
            <a:r>
              <a:rPr lang="en-US" dirty="0">
                <a:latin typeface="Times New Roman" panose="02020603050405020304" pitchFamily="18" charset="0"/>
                <a:cs typeface="Times New Roman" panose="02020603050405020304" pitchFamily="18" charset="0"/>
              </a:rPr>
              <a:t>&lt;/style&gt;&lt;/head&gt;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&lt;p&gt;Click the button to add the "</a:t>
            </a:r>
            <a:r>
              <a:rPr lang="en-US"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 class to DIV.&lt;/p&gt;</a:t>
            </a:r>
          </a:p>
          <a:p>
            <a:pPr marL="0" indent="0">
              <a:buNone/>
            </a:pPr>
            <a:r>
              <a:rPr lang="en-US" dirty="0">
                <a:latin typeface="Times New Roman" panose="02020603050405020304" pitchFamily="18" charset="0"/>
                <a:cs typeface="Times New Roman" panose="02020603050405020304" pitchFamily="18" charset="0"/>
              </a:rPr>
              <a:t>&lt;button onclick="</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()"&gt;Try it&lt;/button&gt;</a:t>
            </a:r>
          </a:p>
          <a:p>
            <a:pPr marL="0" indent="0">
              <a:buNone/>
            </a:pPr>
            <a:r>
              <a:rPr lang="en-US" dirty="0">
                <a:latin typeface="Times New Roman" panose="02020603050405020304" pitchFamily="18" charset="0"/>
                <a:cs typeface="Times New Roman" panose="02020603050405020304" pitchFamily="18" charset="0"/>
              </a:rPr>
              <a:t>&lt;div id="</a:t>
            </a:r>
            <a:r>
              <a:rPr lang="en-US" dirty="0" err="1">
                <a:latin typeface="Times New Roman" panose="02020603050405020304" pitchFamily="18" charset="0"/>
                <a:cs typeface="Times New Roman" panose="02020603050405020304" pitchFamily="18" charset="0"/>
              </a:rPr>
              <a:t>myDIV</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class="</a:t>
            </a:r>
            <a:r>
              <a:rPr lang="en-US" b="1" dirty="0" err="1">
                <a:latin typeface="Times New Roman" panose="02020603050405020304" pitchFamily="18" charset="0"/>
                <a:cs typeface="Times New Roman" panose="02020603050405020304" pitchFamily="18" charset="0"/>
              </a:rPr>
              <a:t>mystyle</a:t>
            </a:r>
            <a:r>
              <a:rPr lang="en-US" dirty="0">
                <a:latin typeface="Times New Roman" panose="02020603050405020304" pitchFamily="18" charset="0"/>
                <a:cs typeface="Times New Roman" panose="02020603050405020304" pitchFamily="18" charset="0"/>
              </a:rPr>
              <a:t>"&gt;am a DIV element&lt;/div&gt;</a:t>
            </a:r>
          </a:p>
          <a:p>
            <a:pPr marL="0" indent="0">
              <a:buNone/>
            </a:pPr>
            <a:r>
              <a:rPr lang="en-US" dirty="0">
                <a:latin typeface="Times New Roman" panose="02020603050405020304" pitchFamily="18" charset="0"/>
                <a:cs typeface="Times New Roman" panose="02020603050405020304" pitchFamily="18" charset="0"/>
              </a:rPr>
              <a:t>&lt;script&gt;</a:t>
            </a:r>
          </a:p>
          <a:p>
            <a:pPr marL="0" indent="0">
              <a:buNone/>
            </a:pPr>
            <a:r>
              <a:rPr lang="en-US" dirty="0">
                <a:latin typeface="Times New Roman" panose="02020603050405020304" pitchFamily="18" charset="0"/>
                <a:cs typeface="Times New Roman" panose="02020603050405020304" pitchFamily="18" charset="0"/>
              </a:rPr>
              <a:t>function </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 {</a:t>
            </a:r>
          </a:p>
          <a:p>
            <a:pPr marL="457200"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classList.</a:t>
            </a:r>
            <a:r>
              <a:rPr lang="en-US" sz="2000" b="1" dirty="0" err="1">
                <a:latin typeface="Times New Roman" panose="02020603050405020304" pitchFamily="18" charset="0"/>
                <a:cs typeface="Times New Roman" panose="02020603050405020304" pitchFamily="18" charset="0"/>
              </a:rPr>
              <a:t>toogle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newClass</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}&lt;/script&gt;&lt;/body&gt;&lt;/html&gt;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classList</a:t>
            </a:r>
            <a:r>
              <a:rPr lang="en-US" dirty="0"/>
              <a:t> Property (Cont’d)</a:t>
            </a:r>
          </a:p>
        </p:txBody>
      </p:sp>
    </p:spTree>
    <p:extLst>
      <p:ext uri="{BB962C8B-B14F-4D97-AF65-F5344CB8AC3E}">
        <p14:creationId xmlns:p14="http://schemas.microsoft.com/office/powerpoint/2010/main" val="218633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95400" y="1447801"/>
            <a:ext cx="9947856" cy="4978399"/>
          </a:xfrm>
        </p:spPr>
        <p:txBody>
          <a:bodyPr>
            <a:normAutofit/>
          </a:bodyPr>
          <a:lstStyle/>
          <a:p>
            <a:pPr marL="342900" indent="-342900">
              <a:buFont typeface="Arial" panose="020B0604020202020204" pitchFamily="34" charset="0"/>
              <a:buChar char="•"/>
            </a:pPr>
            <a:r>
              <a:rPr lang="en-US" dirty="0"/>
              <a:t>Numbers can be written with, or without decimals:</a:t>
            </a:r>
          </a:p>
          <a:p>
            <a:r>
              <a:rPr lang="en-US" dirty="0"/>
              <a:t>	</a:t>
            </a:r>
            <a:r>
              <a:rPr lang="en-US" dirty="0" err="1"/>
              <a:t>var</a:t>
            </a:r>
            <a:r>
              <a:rPr lang="en-US" dirty="0"/>
              <a:t> </a:t>
            </a:r>
            <a:r>
              <a:rPr lang="en-US" dirty="0" err="1"/>
              <a:t>num</a:t>
            </a:r>
            <a:r>
              <a:rPr lang="en-US" dirty="0"/>
              <a:t>=55;  	 //integer</a:t>
            </a:r>
          </a:p>
          <a:p>
            <a:r>
              <a:rPr lang="en-US" dirty="0"/>
              <a:t>	</a:t>
            </a:r>
            <a:r>
              <a:rPr lang="en-US" dirty="0" err="1"/>
              <a:t>var</a:t>
            </a:r>
            <a:r>
              <a:rPr lang="en-US" dirty="0"/>
              <a:t> Num1 = 1.1;  //float</a:t>
            </a:r>
          </a:p>
          <a:p>
            <a:r>
              <a:rPr lang="en-US" dirty="0"/>
              <a:t>	var Num2 = 0.1; //float</a:t>
            </a:r>
          </a:p>
          <a:p>
            <a:endParaRPr lang="en-US" dirty="0"/>
          </a:p>
          <a:p>
            <a:pPr marL="342900" indent="-342900">
              <a:buFont typeface="Arial" panose="020B0604020202020204" pitchFamily="34" charset="0"/>
              <a:buChar char="•"/>
            </a:pPr>
            <a:r>
              <a:rPr lang="en-US" dirty="0"/>
              <a:t>For very large or very small numbers, using scientific (exponential)notation. </a:t>
            </a:r>
          </a:p>
          <a:p>
            <a:r>
              <a:rPr lang="en-US" dirty="0"/>
              <a:t>	</a:t>
            </a:r>
            <a:r>
              <a:rPr lang="en-US" dirty="0" err="1"/>
              <a:t>var</a:t>
            </a:r>
            <a:r>
              <a:rPr lang="en-US" dirty="0"/>
              <a:t>  </a:t>
            </a:r>
            <a:r>
              <a:rPr lang="en-US" dirty="0" err="1"/>
              <a:t>floatNum</a:t>
            </a:r>
            <a:r>
              <a:rPr lang="en-US" dirty="0"/>
              <a:t> = 3.125e7; //equal to 31250000</a:t>
            </a:r>
          </a:p>
          <a:p>
            <a:pPr marL="400050" lvl="1"/>
            <a:r>
              <a:rPr lang="en-US" dirty="0"/>
              <a:t>	 </a:t>
            </a:r>
            <a:r>
              <a:rPr lang="en-US" dirty="0">
                <a:solidFill>
                  <a:srgbClr val="0070C0"/>
                </a:solidFill>
              </a:rPr>
              <a:t>“Take 3.125 and multiply it by 10</a:t>
            </a:r>
            <a:r>
              <a:rPr lang="en-US" baseline="30000" dirty="0">
                <a:solidFill>
                  <a:srgbClr val="0070C0"/>
                </a:solidFill>
              </a:rPr>
              <a:t>7 </a:t>
            </a:r>
            <a:r>
              <a:rPr lang="en-US" dirty="0">
                <a:solidFill>
                  <a:srgbClr val="0070C0"/>
                </a:solidFill>
              </a:rPr>
              <a:t>.”</a:t>
            </a:r>
          </a:p>
          <a:p>
            <a:r>
              <a:rPr lang="en-US" dirty="0"/>
              <a:t>	</a:t>
            </a:r>
            <a:r>
              <a:rPr lang="en-US" b="1" dirty="0" err="1"/>
              <a:t>NaN</a:t>
            </a:r>
            <a:r>
              <a:rPr lang="en-US" b="1" dirty="0"/>
              <a:t> </a:t>
            </a:r>
            <a:r>
              <a:rPr lang="en-US" dirty="0"/>
              <a:t>= means Not a number</a:t>
            </a:r>
          </a:p>
          <a:p>
            <a:r>
              <a:rPr lang="en-US" dirty="0"/>
              <a:t>	-is a special number value</a:t>
            </a:r>
          </a:p>
          <a:p>
            <a:r>
              <a:rPr lang="en-US" dirty="0"/>
              <a:t>	</a:t>
            </a:r>
            <a:r>
              <a:rPr lang="en-US" dirty="0" err="1"/>
              <a:t>eg</a:t>
            </a:r>
            <a:r>
              <a:rPr lang="en-US" dirty="0"/>
              <a:t>. dividing a number by 0 returns </a:t>
            </a:r>
            <a:r>
              <a:rPr lang="en-US" dirty="0" err="1"/>
              <a:t>NaN</a:t>
            </a:r>
            <a:r>
              <a:rPr lang="en-US" dirty="0"/>
              <a:t>.</a:t>
            </a:r>
          </a:p>
        </p:txBody>
      </p:sp>
      <p:sp>
        <p:nvSpPr>
          <p:cNvPr id="3" name="Title 2"/>
          <p:cNvSpPr>
            <a:spLocks noGrp="1"/>
          </p:cNvSpPr>
          <p:nvPr>
            <p:ph type="title"/>
          </p:nvPr>
        </p:nvSpPr>
        <p:spPr/>
        <p:txBody>
          <a:bodyPr/>
          <a:lstStyle/>
          <a:p>
            <a:r>
              <a:rPr lang="en-US" dirty="0"/>
              <a:t>The Number Type</a:t>
            </a:r>
          </a:p>
        </p:txBody>
      </p:sp>
    </p:spTree>
    <p:extLst>
      <p:ext uri="{BB962C8B-B14F-4D97-AF65-F5344CB8AC3E}">
        <p14:creationId xmlns:p14="http://schemas.microsoft.com/office/powerpoint/2010/main" val="249677103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21456"/>
            <a:ext cx="10515600" cy="5636544"/>
          </a:xfrm>
        </p:spPr>
        <p:txBody>
          <a:bodyPr>
            <a:noAutofit/>
          </a:bodyPr>
          <a:lstStyle/>
          <a:p>
            <a:pPr marL="0" indent="0">
              <a:buNone/>
            </a:pPr>
            <a:r>
              <a:rPr lang="en-US" sz="2200" b="1" u="sng" dirty="0"/>
              <a:t>contains(va</a:t>
            </a:r>
            <a:r>
              <a:rPr lang="en-US" sz="2000" b="1" u="sng" dirty="0"/>
              <a:t>lue) method</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&lt;html&gt;&lt;head&gt;&lt;style&gt;</a:t>
            </a:r>
          </a:p>
          <a:p>
            <a:pPr mar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firstClass</a:t>
            </a:r>
            <a:r>
              <a:rPr lang="en-US" dirty="0">
                <a:latin typeface="Times New Roman" panose="02020603050405020304" pitchFamily="18" charset="0"/>
                <a:cs typeface="Times New Roman" panose="02020603050405020304" pitchFamily="18" charset="0"/>
              </a:rPr>
              <a:t> {  width: 500;height: 50px;border: 1px solid black;}</a:t>
            </a:r>
          </a:p>
          <a:p>
            <a:pPr mar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secondClass</a:t>
            </a:r>
            <a:r>
              <a:rPr lang="en-US" dirty="0">
                <a:latin typeface="Times New Roman" panose="02020603050405020304" pitchFamily="18" charset="0"/>
                <a:cs typeface="Times New Roman" panose="02020603050405020304" pitchFamily="18" charset="0"/>
              </a:rPr>
              <a:t> { background-color: </a:t>
            </a:r>
            <a:r>
              <a:rPr lang="en-US" dirty="0" err="1">
                <a:latin typeface="Times New Roman" panose="02020603050405020304" pitchFamily="18" charset="0"/>
                <a:cs typeface="Times New Roman" panose="02020603050405020304" pitchFamily="18" charset="0"/>
              </a:rPr>
              <a:t>lightblue;padding</a:t>
            </a:r>
            <a:r>
              <a:rPr lang="en-US" dirty="0">
                <a:latin typeface="Times New Roman" panose="02020603050405020304" pitchFamily="18" charset="0"/>
                <a:cs typeface="Times New Roman" panose="02020603050405020304" pitchFamily="18" charset="0"/>
              </a:rPr>
              <a:t>: 25px;}</a:t>
            </a:r>
          </a:p>
          <a:p>
            <a:pPr marL="0" indent="0">
              <a:buNone/>
            </a:pP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thirdClass</a:t>
            </a:r>
            <a:r>
              <a:rPr lang="en-US" dirty="0">
                <a:latin typeface="Times New Roman" panose="02020603050405020304" pitchFamily="18" charset="0"/>
                <a:cs typeface="Times New Roman" panose="02020603050405020304" pitchFamily="18" charset="0"/>
              </a:rPr>
              <a:t> { text-align: </a:t>
            </a:r>
            <a:r>
              <a:rPr lang="en-US" dirty="0" err="1">
                <a:latin typeface="Times New Roman" panose="02020603050405020304" pitchFamily="18" charset="0"/>
                <a:cs typeface="Times New Roman" panose="02020603050405020304" pitchFamily="18" charset="0"/>
              </a:rPr>
              <a:t>center;font-size</a:t>
            </a:r>
            <a:r>
              <a:rPr lang="en-US" dirty="0">
                <a:latin typeface="Times New Roman" panose="02020603050405020304" pitchFamily="18" charset="0"/>
                <a:cs typeface="Times New Roman" panose="02020603050405020304" pitchFamily="18" charset="0"/>
              </a:rPr>
              <a:t>: 25px;color: </a:t>
            </a:r>
            <a:r>
              <a:rPr lang="en-US" dirty="0" err="1">
                <a:latin typeface="Times New Roman" panose="02020603050405020304" pitchFamily="18" charset="0"/>
                <a:cs typeface="Times New Roman" panose="02020603050405020304" pitchFamily="18" charset="0"/>
              </a:rPr>
              <a:t>pink;margin-bottom</a:t>
            </a:r>
            <a:r>
              <a:rPr lang="en-US" dirty="0">
                <a:latin typeface="Times New Roman" panose="02020603050405020304" pitchFamily="18" charset="0"/>
                <a:cs typeface="Times New Roman" panose="02020603050405020304" pitchFamily="18" charset="0"/>
              </a:rPr>
              <a:t>: 10px;}</a:t>
            </a:r>
          </a:p>
          <a:p>
            <a:pPr marL="0" indent="0">
              <a:buNone/>
            </a:pPr>
            <a:r>
              <a:rPr lang="en-US" dirty="0">
                <a:latin typeface="Times New Roman" panose="02020603050405020304" pitchFamily="18" charset="0"/>
                <a:cs typeface="Times New Roman" panose="02020603050405020304" pitchFamily="18" charset="0"/>
              </a:rPr>
              <a:t>&lt;/style&gt;&lt;/head&gt;</a:t>
            </a:r>
          </a:p>
          <a:p>
            <a:pPr marL="0" indent="0">
              <a:buNone/>
            </a:pPr>
            <a:r>
              <a:rPr lang="en-US" dirty="0">
                <a:latin typeface="Times New Roman" panose="02020603050405020304" pitchFamily="18" charset="0"/>
                <a:cs typeface="Times New Roman" panose="02020603050405020304" pitchFamily="18" charset="0"/>
              </a:rPr>
              <a:t>&lt;body&gt;</a:t>
            </a:r>
          </a:p>
          <a:p>
            <a:pPr marL="0" indent="0">
              <a:buNone/>
            </a:pPr>
            <a:r>
              <a:rPr lang="en-US" dirty="0">
                <a:latin typeface="Times New Roman" panose="02020603050405020304" pitchFamily="18" charset="0"/>
                <a:cs typeface="Times New Roman" panose="02020603050405020304" pitchFamily="18" charset="0"/>
              </a:rPr>
              <a:t>&lt;div id="</a:t>
            </a:r>
            <a:r>
              <a:rPr lang="en-US" dirty="0" err="1">
                <a:latin typeface="Times New Roman" panose="02020603050405020304" pitchFamily="18" charset="0"/>
                <a:cs typeface="Times New Roman" panose="02020603050405020304" pitchFamily="18" charset="0"/>
              </a:rPr>
              <a:t>myDIV</a:t>
            </a:r>
            <a:r>
              <a:rPr lang="en-US" dirty="0">
                <a:latin typeface="Times New Roman" panose="02020603050405020304" pitchFamily="18" charset="0"/>
                <a:cs typeface="Times New Roman" panose="02020603050405020304" pitchFamily="18" charset="0"/>
              </a:rPr>
              <a:t>" class="</a:t>
            </a:r>
            <a:r>
              <a:rPr lang="en-US" dirty="0" err="1">
                <a:latin typeface="Times New Roman" panose="02020603050405020304" pitchFamily="18" charset="0"/>
                <a:cs typeface="Times New Roman" panose="02020603050405020304" pitchFamily="18" charset="0"/>
              </a:rPr>
              <a:t>firstClass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secondClass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thirdClass</a:t>
            </a:r>
            <a:r>
              <a:rPr lang="en-US" dirty="0">
                <a:latin typeface="Times New Roman" panose="02020603050405020304" pitchFamily="18" charset="0"/>
                <a:cs typeface="Times New Roman" panose="02020603050405020304" pitchFamily="18" charset="0"/>
              </a:rPr>
              <a:t>"&gt;I am a DIV element&lt;/div&gt;</a:t>
            </a:r>
          </a:p>
          <a:p>
            <a:pPr marL="0" indent="0">
              <a:buNone/>
            </a:pPr>
            <a:r>
              <a:rPr lang="en-US" dirty="0">
                <a:latin typeface="Times New Roman" panose="02020603050405020304" pitchFamily="18" charset="0"/>
                <a:cs typeface="Times New Roman" panose="02020603050405020304" pitchFamily="18" charset="0"/>
              </a:rPr>
              <a:t>&lt;button onclick="</a:t>
            </a:r>
            <a:r>
              <a:rPr lang="en-US" dirty="0" err="1">
                <a:latin typeface="Times New Roman" panose="02020603050405020304" pitchFamily="18" charset="0"/>
                <a:cs typeface="Times New Roman" panose="02020603050405020304" pitchFamily="18" charset="0"/>
              </a:rPr>
              <a:t>myFunction</a:t>
            </a:r>
            <a:r>
              <a:rPr lang="en-US" dirty="0">
                <a:latin typeface="Times New Roman" panose="02020603050405020304" pitchFamily="18" charset="0"/>
                <a:cs typeface="Times New Roman" panose="02020603050405020304" pitchFamily="18" charset="0"/>
              </a:rPr>
              <a:t>()"&gt;Try it&lt;/button&gt;</a:t>
            </a:r>
          </a:p>
          <a:p>
            <a:pPr marL="0" indent="0">
              <a:buNone/>
            </a:pPr>
            <a:r>
              <a:rPr lang="en-US" dirty="0">
                <a:latin typeface="Times New Roman" panose="02020603050405020304" pitchFamily="18" charset="0"/>
                <a:cs typeface="Times New Roman" panose="02020603050405020304" pitchFamily="18" charset="0"/>
              </a:rPr>
              <a:t>&lt;p id="demo"&gt;&lt;/p&gt;</a:t>
            </a:r>
          </a:p>
          <a:p>
            <a:pPr marL="0" indent="0">
              <a:buNone/>
            </a:pPr>
            <a:r>
              <a:rPr lang="en-US" dirty="0">
                <a:latin typeface="Times New Roman" panose="02020603050405020304" pitchFamily="18" charset="0"/>
                <a:cs typeface="Times New Roman" panose="02020603050405020304" pitchFamily="18" charset="0"/>
              </a:rPr>
              <a:t>&lt;script&gt;</a:t>
            </a:r>
          </a:p>
          <a:p>
            <a:pPr marL="457200" lvl="1" indent="0">
              <a:buNone/>
            </a:pPr>
            <a:r>
              <a:rPr lang="en-US" sz="2000" dirty="0">
                <a:latin typeface="Times New Roman" panose="02020603050405020304" pitchFamily="18" charset="0"/>
                <a:cs typeface="Times New Roman" panose="02020603050405020304" pitchFamily="18" charset="0"/>
              </a:rPr>
              <a:t>function </a:t>
            </a:r>
            <a:r>
              <a:rPr lang="en-US" sz="2000" dirty="0" err="1">
                <a:latin typeface="Times New Roman" panose="02020603050405020304" pitchFamily="18" charset="0"/>
                <a:cs typeface="Times New Roman" panose="02020603050405020304" pitchFamily="18" charset="0"/>
              </a:rPr>
              <a:t>myFunction</a:t>
            </a:r>
            <a:r>
              <a:rPr lang="en-US" sz="2000" dirty="0">
                <a:latin typeface="Times New Roman" panose="02020603050405020304" pitchFamily="18" charset="0"/>
                <a:cs typeface="Times New Roman" panose="02020603050405020304" pitchFamily="18" charset="0"/>
              </a:rPr>
              <a:t>() {</a:t>
            </a:r>
          </a:p>
          <a:p>
            <a:pPr marL="457200" lvl="1" indent="0">
              <a:buNone/>
            </a:pPr>
            <a:r>
              <a:rPr lang="en-US" sz="2000" dirty="0">
                <a:latin typeface="Times New Roman" panose="02020603050405020304" pitchFamily="18" charset="0"/>
                <a:cs typeface="Times New Roman" panose="02020603050405020304" pitchFamily="18" charset="0"/>
              </a:rPr>
              <a:t>  var x =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myDIV</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classList.</a:t>
            </a:r>
            <a:r>
              <a:rPr lang="en-US" sz="2000" b="1" dirty="0" err="1">
                <a:latin typeface="Times New Roman" panose="02020603050405020304" pitchFamily="18" charset="0"/>
                <a:cs typeface="Times New Roman" panose="02020603050405020304" pitchFamily="18" charset="0"/>
              </a:rPr>
              <a:t>contains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firstClass</a:t>
            </a:r>
            <a:r>
              <a:rPr lang="en-US" sz="2000" dirty="0">
                <a:latin typeface="Times New Roman" panose="02020603050405020304" pitchFamily="18" charset="0"/>
                <a:cs typeface="Times New Roman" panose="02020603050405020304" pitchFamily="18" charset="0"/>
              </a:rPr>
              <a:t>");</a:t>
            </a:r>
          </a:p>
          <a:p>
            <a:pPr marL="457200"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("demo").</a:t>
            </a:r>
            <a:r>
              <a:rPr lang="en-US" sz="2000" dirty="0" err="1">
                <a:latin typeface="Times New Roman" panose="02020603050405020304" pitchFamily="18" charset="0"/>
                <a:cs typeface="Times New Roman" panose="02020603050405020304" pitchFamily="18" charset="0"/>
              </a:rPr>
              <a:t>innerHTML</a:t>
            </a:r>
            <a:r>
              <a:rPr lang="en-US" sz="2000" dirty="0">
                <a:latin typeface="Times New Roman" panose="02020603050405020304" pitchFamily="18" charset="0"/>
                <a:cs typeface="Times New Roman" panose="02020603050405020304" pitchFamily="18" charset="0"/>
              </a:rPr>
              <a:t> = x;}</a:t>
            </a:r>
            <a:r>
              <a:rPr lang="en-US" dirty="0"/>
              <a:t>&lt;/script&gt;&lt;/body&gt;&lt;/html&gt;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classList</a:t>
            </a:r>
            <a:r>
              <a:rPr lang="en-US" dirty="0"/>
              <a:t> Property (5/5)</a:t>
            </a:r>
          </a:p>
        </p:txBody>
      </p:sp>
    </p:spTree>
    <p:extLst>
      <p:ext uri="{BB962C8B-B14F-4D97-AF65-F5344CB8AC3E}">
        <p14:creationId xmlns:p14="http://schemas.microsoft.com/office/powerpoint/2010/main" val="10552285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1275" y="1272812"/>
            <a:ext cx="10611871" cy="5294242"/>
          </a:xfrm>
        </p:spPr>
        <p:txBody>
          <a:bodyPr>
            <a:normAutofit/>
          </a:bodyPr>
          <a:lstStyle/>
          <a:p>
            <a:r>
              <a:rPr lang="en-US" dirty="0"/>
              <a:t>In </a:t>
            </a:r>
            <a:r>
              <a:rPr lang="en-US" b="1" dirty="0"/>
              <a:t>read mode</a:t>
            </a:r>
            <a:r>
              <a:rPr lang="en-US" dirty="0"/>
              <a:t>,  the property returns the HTML representing all of the child nodes.</a:t>
            </a:r>
          </a:p>
          <a:p>
            <a:pPr marL="0" indent="0">
              <a:buNone/>
            </a:pPr>
            <a:r>
              <a:rPr lang="en-US" b="1" dirty="0">
                <a:latin typeface="Times New Roman" panose="02020603050405020304" pitchFamily="18" charset="0"/>
                <a:cs typeface="Times New Roman" panose="02020603050405020304" pitchFamily="18" charset="0"/>
              </a:rPr>
              <a:t>Example:</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&lt;body&gt;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&lt;div id="content"&gt;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&lt;p&gt;This is a &lt;strong&gt;paragraph&lt;/strong&gt; with a list following it.&lt;/p&gt;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&lt;li&gt;Item 1&lt;/li&gt;&lt;li&gt;Item 2&lt;/li&gt;&lt;li&gt;Item 3&lt;/li&gt;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&lt;/ul&gt;&lt;/div&gt;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&lt;input type="button" value="Get </a:t>
            </a:r>
            <a:r>
              <a:rPr lang="en-US" sz="2000" dirty="0" err="1">
                <a:latin typeface="Times New Roman" panose="02020603050405020304" pitchFamily="18" charset="0"/>
                <a:cs typeface="Times New Roman" panose="02020603050405020304" pitchFamily="18" charset="0"/>
              </a:rPr>
              <a:t>InnerHTML</a:t>
            </a:r>
            <a:r>
              <a:rPr lang="en-US" sz="2000" dirty="0">
                <a:latin typeface="Times New Roman" panose="02020603050405020304" pitchFamily="18" charset="0"/>
                <a:cs typeface="Times New Roman" panose="02020603050405020304" pitchFamily="18" charset="0"/>
              </a:rPr>
              <a:t>" onclick="</a:t>
            </a:r>
            <a:r>
              <a:rPr lang="en-US" sz="2000" dirty="0" err="1">
                <a:latin typeface="Times New Roman" panose="02020603050405020304" pitchFamily="18" charset="0"/>
                <a:cs typeface="Times New Roman" panose="02020603050405020304" pitchFamily="18" charset="0"/>
              </a:rPr>
              <a:t>getInnerHTML</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 type="text/</a:t>
            </a:r>
            <a:r>
              <a:rPr lang="en-US" sz="2000" dirty="0" err="1">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function </a:t>
            </a:r>
            <a:r>
              <a:rPr lang="en-US" sz="2000" dirty="0" err="1">
                <a:latin typeface="Times New Roman" panose="02020603050405020304" pitchFamily="18" charset="0"/>
                <a:cs typeface="Times New Roman" panose="02020603050405020304" pitchFamily="18" charset="0"/>
              </a:rPr>
              <a:t>getInnerHTML</a:t>
            </a:r>
            <a:r>
              <a:rPr lang="en-US" sz="2000" dirty="0">
                <a:latin typeface="Times New Roman" panose="02020603050405020304" pitchFamily="18" charset="0"/>
                <a:cs typeface="Times New Roman" panose="02020603050405020304" pitchFamily="18" charset="0"/>
              </a:rPr>
              <a: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var div =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("content");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div.innerHTML</a:t>
            </a:r>
            <a:r>
              <a:rPr lang="en-US" sz="2000" dirty="0">
                <a:latin typeface="Times New Roman" panose="02020603050405020304" pitchFamily="18" charset="0"/>
                <a:cs typeface="Times New Roman" panose="02020603050405020304" pitchFamily="18" charset="0"/>
              </a:rPr>
              <a:t>);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&lt;/script&gt;&lt;/body&gt;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innerHTML</a:t>
            </a:r>
            <a:r>
              <a:rPr lang="en-US" dirty="0"/>
              <a:t> Property</a:t>
            </a:r>
          </a:p>
        </p:txBody>
      </p:sp>
    </p:spTree>
    <p:extLst>
      <p:ext uri="{BB962C8B-B14F-4D97-AF65-F5344CB8AC3E}">
        <p14:creationId xmlns:p14="http://schemas.microsoft.com/office/powerpoint/2010/main" val="13821295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1B4475-8764-493B-9A6D-8CBE55C0F6A7}"/>
              </a:ext>
            </a:extLst>
          </p:cNvPr>
          <p:cNvPicPr>
            <a:picLocks noGrp="1" noChangeAspect="1"/>
          </p:cNvPicPr>
          <p:nvPr>
            <p:ph idx="1"/>
          </p:nvPr>
        </p:nvPicPr>
        <p:blipFill rotWithShape="1">
          <a:blip r:embed="rId2"/>
          <a:srcRect l="16476" t="13169" r="41907" b="51808"/>
          <a:stretch/>
        </p:blipFill>
        <p:spPr>
          <a:xfrm>
            <a:off x="1413168" y="1431235"/>
            <a:ext cx="9528313" cy="4982817"/>
          </a:xfrm>
          <a:ln>
            <a:solidFill>
              <a:schemeClr val="tx1"/>
            </a:solidFill>
          </a:ln>
        </p:spPr>
      </p:pic>
      <p:sp>
        <p:nvSpPr>
          <p:cNvPr id="3" name="Title 2">
            <a:extLst>
              <a:ext uri="{FF2B5EF4-FFF2-40B4-BE49-F238E27FC236}">
                <a16:creationId xmlns:a16="http://schemas.microsoft.com/office/drawing/2014/main" id="{378E2267-C1B7-4285-A6AD-FAB6A5BCCF72}"/>
              </a:ext>
            </a:extLst>
          </p:cNvPr>
          <p:cNvSpPr>
            <a:spLocks noGrp="1"/>
          </p:cNvSpPr>
          <p:nvPr>
            <p:ph type="title"/>
          </p:nvPr>
        </p:nvSpPr>
        <p:spPr/>
        <p:txBody>
          <a:bodyPr/>
          <a:lstStyle/>
          <a:p>
            <a:r>
              <a:rPr lang="en-US" dirty="0"/>
              <a:t>The </a:t>
            </a:r>
            <a:r>
              <a:rPr lang="en-US" dirty="0" err="1"/>
              <a:t>innerHTML</a:t>
            </a:r>
            <a:r>
              <a:rPr lang="en-US" dirty="0"/>
              <a:t> Property (Cont’d)</a:t>
            </a:r>
          </a:p>
        </p:txBody>
      </p:sp>
      <p:pic>
        <p:nvPicPr>
          <p:cNvPr id="7" name="Picture 6">
            <a:extLst>
              <a:ext uri="{FF2B5EF4-FFF2-40B4-BE49-F238E27FC236}">
                <a16:creationId xmlns:a16="http://schemas.microsoft.com/office/drawing/2014/main" id="{9A62ACAA-0CA6-4F14-9F75-2E79C0025DD1}"/>
              </a:ext>
            </a:extLst>
          </p:cNvPr>
          <p:cNvPicPr>
            <a:picLocks noChangeAspect="1"/>
          </p:cNvPicPr>
          <p:nvPr/>
        </p:nvPicPr>
        <p:blipFill rotWithShape="1">
          <a:blip r:embed="rId3"/>
          <a:srcRect l="34348" t="34775" r="34239" b="29652"/>
          <a:stretch/>
        </p:blipFill>
        <p:spPr>
          <a:xfrm>
            <a:off x="5421951" y="2992470"/>
            <a:ext cx="4432852" cy="2981740"/>
          </a:xfrm>
          <a:prstGeom prst="rect">
            <a:avLst/>
          </a:prstGeom>
        </p:spPr>
      </p:pic>
    </p:spTree>
    <p:extLst>
      <p:ext uri="{BB962C8B-B14F-4D97-AF65-F5344CB8AC3E}">
        <p14:creationId xmlns:p14="http://schemas.microsoft.com/office/powerpoint/2010/main" val="8087631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72209"/>
            <a:ext cx="10515600" cy="5426765"/>
          </a:xfrm>
        </p:spPr>
        <p:txBody>
          <a:bodyPr>
            <a:noAutofit/>
          </a:bodyPr>
          <a:lstStyle/>
          <a:p>
            <a:r>
              <a:rPr lang="en-US" dirty="0"/>
              <a:t>In </a:t>
            </a:r>
            <a:r>
              <a:rPr lang="en-US" b="1" dirty="0"/>
              <a:t>write mode</a:t>
            </a:r>
            <a:r>
              <a:rPr lang="en-US" dirty="0"/>
              <a:t>, the property parses the given string into a DOM subtree and replaces all of the existing child nodes with it. </a:t>
            </a:r>
          </a:p>
          <a:p>
            <a:pPr marL="0" indent="0">
              <a:buNone/>
            </a:pPr>
            <a:r>
              <a:rPr lang="en-US" b="1" dirty="0"/>
              <a:t>Example:</a:t>
            </a:r>
          </a:p>
          <a:p>
            <a:pPr marL="0" indent="0">
              <a:buNone/>
            </a:pPr>
            <a:r>
              <a:rPr lang="en-US" dirty="0"/>
              <a:t>&lt;body&gt; </a:t>
            </a:r>
          </a:p>
          <a:p>
            <a:pPr marL="0" indent="0">
              <a:buNone/>
            </a:pPr>
            <a:r>
              <a:rPr lang="en-US" dirty="0"/>
              <a:t>&lt;div id="content"&gt; </a:t>
            </a:r>
          </a:p>
          <a:p>
            <a:pPr marL="0" indent="0">
              <a:buNone/>
            </a:pPr>
            <a:r>
              <a:rPr lang="en-US" dirty="0"/>
              <a:t>&lt;p&gt;This is a &lt;strong&gt;paragraph&lt;/strong&gt; with a list following it.&lt;/p&gt; </a:t>
            </a:r>
          </a:p>
          <a:p>
            <a:pPr marL="0" indent="0">
              <a:buNone/>
            </a:pPr>
            <a:r>
              <a:rPr lang="en-US" dirty="0"/>
              <a:t>&lt;ul&gt; &lt;li&gt;Item 1&lt;/li&gt; &lt;li&gt;Item 2&lt;/li&gt; &lt;li&gt;Item 3&lt;/li&gt; &lt;/ul&gt; </a:t>
            </a:r>
          </a:p>
          <a:p>
            <a:pPr marL="0" indent="0">
              <a:buNone/>
            </a:pPr>
            <a:r>
              <a:rPr lang="en-US" dirty="0"/>
              <a:t>&lt;/div&gt; </a:t>
            </a:r>
          </a:p>
          <a:p>
            <a:pPr marL="0" indent="0">
              <a:buNone/>
            </a:pPr>
            <a:r>
              <a:rPr lang="en-US" dirty="0"/>
              <a:t>&lt;input type="button" value="Set </a:t>
            </a:r>
            <a:r>
              <a:rPr lang="en-US" dirty="0" err="1"/>
              <a:t>InnerHTML</a:t>
            </a:r>
            <a:r>
              <a:rPr lang="en-US" dirty="0"/>
              <a:t>" onclick="</a:t>
            </a:r>
            <a:r>
              <a:rPr lang="en-US" dirty="0" err="1"/>
              <a:t>setInnerHTML</a:t>
            </a:r>
            <a:r>
              <a:rPr lang="en-US" dirty="0"/>
              <a:t>()"&gt; </a:t>
            </a:r>
          </a:p>
          <a:p>
            <a:pPr marL="0" indent="0">
              <a:buNone/>
            </a:pPr>
            <a:r>
              <a:rPr lang="en-US" dirty="0"/>
              <a:t>&lt;script type="text/</a:t>
            </a:r>
            <a:r>
              <a:rPr lang="en-US" dirty="0" err="1"/>
              <a:t>javascript</a:t>
            </a:r>
            <a:r>
              <a:rPr lang="en-US" dirty="0"/>
              <a:t>"&gt; </a:t>
            </a:r>
          </a:p>
          <a:p>
            <a:pPr marL="457200" lvl="1" indent="0">
              <a:buNone/>
            </a:pPr>
            <a:r>
              <a:rPr lang="en-US" sz="2000" dirty="0"/>
              <a:t> function </a:t>
            </a:r>
            <a:r>
              <a:rPr lang="en-US" sz="2000" dirty="0" err="1"/>
              <a:t>setInnerHTML</a:t>
            </a:r>
            <a:r>
              <a:rPr lang="en-US" sz="2000" dirty="0"/>
              <a:t>(){ </a:t>
            </a:r>
          </a:p>
          <a:p>
            <a:pPr marL="457200" lvl="1" indent="0">
              <a:buNone/>
            </a:pPr>
            <a:r>
              <a:rPr lang="en-US" sz="2000" dirty="0"/>
              <a:t>var div = </a:t>
            </a:r>
            <a:r>
              <a:rPr lang="en-US" sz="2000" dirty="0" err="1"/>
              <a:t>document.getElementById</a:t>
            </a:r>
            <a:r>
              <a:rPr lang="en-US" sz="2000" dirty="0"/>
              <a:t>("content"); </a:t>
            </a:r>
          </a:p>
          <a:p>
            <a:pPr marL="457200" lvl="1" indent="0">
              <a:buNone/>
            </a:pPr>
            <a:r>
              <a:rPr lang="en-US" sz="2000" dirty="0"/>
              <a:t>              </a:t>
            </a:r>
            <a:r>
              <a:rPr lang="en-US" sz="2000" dirty="0" err="1"/>
              <a:t>div.innerHTML</a:t>
            </a:r>
            <a:r>
              <a:rPr lang="en-US" sz="2000" dirty="0"/>
              <a:t> = "Hello &amp; welcome, &lt;b&gt;\"reader\"!&lt;/b&gt;"; </a:t>
            </a:r>
          </a:p>
          <a:p>
            <a:pPr marL="457200" lvl="1" indent="0">
              <a:buNone/>
            </a:pPr>
            <a:r>
              <a:rPr lang="en-US" sz="2000" dirty="0"/>
              <a:t>} &lt;/script&gt; &lt;/body&gt; </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innerHTML</a:t>
            </a:r>
            <a:r>
              <a:rPr lang="en-US" dirty="0"/>
              <a:t> Property (Cont’d)</a:t>
            </a:r>
          </a:p>
        </p:txBody>
      </p:sp>
    </p:spTree>
    <p:extLst>
      <p:ext uri="{BB962C8B-B14F-4D97-AF65-F5344CB8AC3E}">
        <p14:creationId xmlns:p14="http://schemas.microsoft.com/office/powerpoint/2010/main" val="25822737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31A01-BEE1-4F43-877D-2B8F729D6F6B}"/>
              </a:ext>
            </a:extLst>
          </p:cNvPr>
          <p:cNvSpPr>
            <a:spLocks noGrp="1"/>
          </p:cNvSpPr>
          <p:nvPr>
            <p:ph type="title"/>
          </p:nvPr>
        </p:nvSpPr>
        <p:spPr/>
        <p:txBody>
          <a:bodyPr/>
          <a:lstStyle/>
          <a:p>
            <a:r>
              <a:rPr lang="en-US" dirty="0"/>
              <a:t>The </a:t>
            </a:r>
            <a:r>
              <a:rPr lang="en-US" dirty="0" err="1"/>
              <a:t>innerHTML</a:t>
            </a:r>
            <a:r>
              <a:rPr lang="en-US" dirty="0"/>
              <a:t> Property (Cont’d)</a:t>
            </a:r>
          </a:p>
        </p:txBody>
      </p:sp>
      <p:pic>
        <p:nvPicPr>
          <p:cNvPr id="5" name="Picture 4">
            <a:extLst>
              <a:ext uri="{FF2B5EF4-FFF2-40B4-BE49-F238E27FC236}">
                <a16:creationId xmlns:a16="http://schemas.microsoft.com/office/drawing/2014/main" id="{85E7F059-414A-416B-927B-C192FFD70543}"/>
              </a:ext>
            </a:extLst>
          </p:cNvPr>
          <p:cNvPicPr>
            <a:picLocks noChangeAspect="1"/>
          </p:cNvPicPr>
          <p:nvPr/>
        </p:nvPicPr>
        <p:blipFill rotWithShape="1">
          <a:blip r:embed="rId2"/>
          <a:srcRect t="12929" r="77065" b="72571"/>
          <a:stretch/>
        </p:blipFill>
        <p:spPr>
          <a:xfrm>
            <a:off x="6234793" y="2433430"/>
            <a:ext cx="5088834" cy="1991140"/>
          </a:xfrm>
          <a:prstGeom prst="rect">
            <a:avLst/>
          </a:prstGeom>
          <a:ln>
            <a:solidFill>
              <a:schemeClr val="tx1"/>
            </a:solidFill>
          </a:ln>
        </p:spPr>
      </p:pic>
      <p:sp>
        <p:nvSpPr>
          <p:cNvPr id="6" name="Right Arrow 9">
            <a:extLst>
              <a:ext uri="{FF2B5EF4-FFF2-40B4-BE49-F238E27FC236}">
                <a16:creationId xmlns:a16="http://schemas.microsoft.com/office/drawing/2014/main" id="{CBBFD068-8652-4D4B-BA4F-443A2C573A3D}"/>
              </a:ext>
            </a:extLst>
          </p:cNvPr>
          <p:cNvSpPr/>
          <p:nvPr/>
        </p:nvSpPr>
        <p:spPr>
          <a:xfrm>
            <a:off x="5504228" y="3176745"/>
            <a:ext cx="6687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7" name="Picture 6">
            <a:extLst>
              <a:ext uri="{FF2B5EF4-FFF2-40B4-BE49-F238E27FC236}">
                <a16:creationId xmlns:a16="http://schemas.microsoft.com/office/drawing/2014/main" id="{DF08CA4D-8632-44EC-98B0-961D55259771}"/>
              </a:ext>
            </a:extLst>
          </p:cNvPr>
          <p:cNvPicPr>
            <a:picLocks noChangeAspect="1"/>
          </p:cNvPicPr>
          <p:nvPr/>
        </p:nvPicPr>
        <p:blipFill rotWithShape="1">
          <a:blip r:embed="rId3"/>
          <a:srcRect l="1413" t="11575" r="76196" b="68511"/>
          <a:stretch/>
        </p:blipFill>
        <p:spPr>
          <a:xfrm>
            <a:off x="936685" y="1750943"/>
            <a:ext cx="4267201" cy="3510170"/>
          </a:xfrm>
          <a:prstGeom prst="rect">
            <a:avLst/>
          </a:prstGeom>
          <a:ln>
            <a:solidFill>
              <a:schemeClr val="tx1"/>
            </a:solidFill>
          </a:ln>
        </p:spPr>
      </p:pic>
    </p:spTree>
    <p:extLst>
      <p:ext uri="{BB962C8B-B14F-4D97-AF65-F5344CB8AC3E}">
        <p14:creationId xmlns:p14="http://schemas.microsoft.com/office/powerpoint/2010/main" val="1680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49C64-1F82-469B-9071-4DCCAC99470C}"/>
              </a:ext>
            </a:extLst>
          </p:cNvPr>
          <p:cNvSpPr>
            <a:spLocks noGrp="1"/>
          </p:cNvSpPr>
          <p:nvPr>
            <p:ph idx="1"/>
          </p:nvPr>
        </p:nvSpPr>
        <p:spPr>
          <a:xfrm>
            <a:off x="838200" y="1242087"/>
            <a:ext cx="10515600" cy="5194853"/>
          </a:xfrm>
        </p:spPr>
        <p:txBody>
          <a:bodyPr>
            <a:noAutofit/>
          </a:bodyPr>
          <a:lstStyle/>
          <a:p>
            <a:r>
              <a:rPr lang="en-US" dirty="0"/>
              <a:t>In </a:t>
            </a:r>
            <a:r>
              <a:rPr lang="en-US" b="1" dirty="0"/>
              <a:t>read mode</a:t>
            </a:r>
            <a:r>
              <a:rPr lang="en-US" dirty="0"/>
              <a:t>, the property returns the HTML of element on which it is called as well as its child nodes.</a:t>
            </a:r>
          </a:p>
          <a:p>
            <a:pPr marL="0" indent="0">
              <a:buNone/>
            </a:pPr>
            <a:r>
              <a:rPr lang="en-US" b="1" dirty="0"/>
              <a:t>Example:</a:t>
            </a:r>
          </a:p>
          <a:p>
            <a:pPr marL="457200" lvl="1" indent="0">
              <a:lnSpc>
                <a:spcPct val="100000"/>
              </a:lnSpc>
              <a:buNone/>
            </a:pPr>
            <a:r>
              <a:rPr lang="en-US" sz="2000" dirty="0"/>
              <a:t>&lt;body&gt; </a:t>
            </a:r>
          </a:p>
          <a:p>
            <a:pPr marL="457200" lvl="1" indent="0">
              <a:lnSpc>
                <a:spcPct val="100000"/>
              </a:lnSpc>
              <a:buNone/>
            </a:pPr>
            <a:r>
              <a:rPr lang="en-US" sz="2000" dirty="0"/>
              <a:t>&lt;div id="content"&gt; </a:t>
            </a:r>
          </a:p>
          <a:p>
            <a:pPr marL="457200" lvl="1" indent="0">
              <a:lnSpc>
                <a:spcPct val="100000"/>
              </a:lnSpc>
              <a:buNone/>
            </a:pPr>
            <a:r>
              <a:rPr lang="en-US" sz="2000" dirty="0"/>
              <a:t>&lt;p&gt;This is a &lt;strong&gt;paragraph&lt;/strong&gt; with a list following it.&lt;/p&gt; </a:t>
            </a:r>
          </a:p>
          <a:p>
            <a:pPr marL="457200" lvl="1" indent="0">
              <a:lnSpc>
                <a:spcPct val="100000"/>
              </a:lnSpc>
              <a:buNone/>
            </a:pPr>
            <a:r>
              <a:rPr lang="en-US" sz="2000" dirty="0"/>
              <a:t>&lt;ul&gt; &lt;li&gt;Item 1&lt;/li&gt; &lt;li&gt;Item 2&lt;/li&gt; &lt;li&gt;Item 3&lt;/li&gt; &lt;/ul&gt; </a:t>
            </a:r>
          </a:p>
          <a:p>
            <a:pPr marL="457200" lvl="1" indent="0">
              <a:lnSpc>
                <a:spcPct val="100000"/>
              </a:lnSpc>
              <a:buNone/>
            </a:pPr>
            <a:r>
              <a:rPr lang="en-US" sz="2000" dirty="0"/>
              <a:t>&lt;/div&gt; </a:t>
            </a:r>
          </a:p>
          <a:p>
            <a:pPr marL="457200" lvl="1" indent="0">
              <a:lnSpc>
                <a:spcPct val="100000"/>
              </a:lnSpc>
              <a:buNone/>
            </a:pPr>
            <a:r>
              <a:rPr lang="en-US" sz="2000" dirty="0"/>
              <a:t>&lt;input type="button" value="Get </a:t>
            </a:r>
            <a:r>
              <a:rPr lang="en-US" sz="2000" dirty="0" err="1"/>
              <a:t>OuterHtml</a:t>
            </a:r>
            <a:r>
              <a:rPr lang="en-US" sz="2000" dirty="0"/>
              <a:t>" onclick="</a:t>
            </a:r>
            <a:r>
              <a:rPr lang="en-US" sz="2000" dirty="0" err="1"/>
              <a:t>getOuterHTML</a:t>
            </a:r>
            <a:r>
              <a:rPr lang="en-US" sz="2000" dirty="0"/>
              <a:t>()"&gt; </a:t>
            </a:r>
          </a:p>
          <a:p>
            <a:pPr marL="457200" lvl="1" indent="0">
              <a:lnSpc>
                <a:spcPct val="100000"/>
              </a:lnSpc>
              <a:buNone/>
            </a:pPr>
            <a:r>
              <a:rPr lang="en-US" sz="2000" dirty="0"/>
              <a:t>&lt;script type="text/</a:t>
            </a:r>
            <a:r>
              <a:rPr lang="en-US" sz="2000" dirty="0" err="1"/>
              <a:t>javascript</a:t>
            </a:r>
            <a:r>
              <a:rPr lang="en-US" sz="2000" dirty="0"/>
              <a:t>"&gt; </a:t>
            </a:r>
          </a:p>
          <a:p>
            <a:pPr marL="457200" lvl="1" indent="0">
              <a:lnSpc>
                <a:spcPct val="100000"/>
              </a:lnSpc>
              <a:buNone/>
            </a:pPr>
            <a:r>
              <a:rPr lang="en-US" sz="2000" dirty="0"/>
              <a:t>        function </a:t>
            </a:r>
            <a:r>
              <a:rPr lang="en-US" sz="2000" dirty="0" err="1"/>
              <a:t>getOuterHTML</a:t>
            </a:r>
            <a:r>
              <a:rPr lang="en-US" sz="2000" dirty="0"/>
              <a:t>(){ </a:t>
            </a:r>
          </a:p>
          <a:p>
            <a:pPr marL="1371600" lvl="3" indent="0">
              <a:lnSpc>
                <a:spcPct val="100000"/>
              </a:lnSpc>
              <a:buNone/>
            </a:pPr>
            <a:r>
              <a:rPr lang="en-US" sz="2000" dirty="0"/>
              <a:t>var div = </a:t>
            </a:r>
            <a:r>
              <a:rPr lang="en-US" sz="2000" dirty="0" err="1"/>
              <a:t>document.getElementById</a:t>
            </a:r>
            <a:r>
              <a:rPr lang="en-US" sz="2000" dirty="0"/>
              <a:t>("content"); </a:t>
            </a:r>
          </a:p>
          <a:p>
            <a:pPr marL="1371600" lvl="3" indent="0">
              <a:lnSpc>
                <a:spcPct val="100000"/>
              </a:lnSpc>
              <a:buNone/>
            </a:pPr>
            <a:r>
              <a:rPr lang="en-US" sz="2000" dirty="0"/>
              <a:t>alert(</a:t>
            </a:r>
            <a:r>
              <a:rPr lang="en-US" sz="2000" dirty="0" err="1"/>
              <a:t>div.outerHTML</a:t>
            </a:r>
            <a:r>
              <a:rPr lang="en-US" sz="2000" dirty="0"/>
              <a:t>);  //works in IE, Safari, and Opera </a:t>
            </a:r>
          </a:p>
          <a:p>
            <a:pPr marL="457200" lvl="1" indent="0">
              <a:lnSpc>
                <a:spcPct val="100000"/>
              </a:lnSpc>
              <a:buNone/>
            </a:pPr>
            <a:r>
              <a:rPr lang="en-US" sz="2000" dirty="0"/>
              <a:t>} &lt;/script&gt;&lt;/body&gt; </a:t>
            </a:r>
          </a:p>
          <a:p>
            <a:pPr marL="0" indent="0">
              <a:buNone/>
            </a:pPr>
            <a:endParaRPr lang="en-US" dirty="0"/>
          </a:p>
          <a:p>
            <a:pPr marL="457200" lvl="1" indent="0">
              <a:buNone/>
            </a:pPr>
            <a:endParaRPr lang="en-US" sz="2000" dirty="0"/>
          </a:p>
        </p:txBody>
      </p:sp>
      <p:sp>
        <p:nvSpPr>
          <p:cNvPr id="3" name="Title 2">
            <a:extLst>
              <a:ext uri="{FF2B5EF4-FFF2-40B4-BE49-F238E27FC236}">
                <a16:creationId xmlns:a16="http://schemas.microsoft.com/office/drawing/2014/main" id="{6B8C8E66-58CA-4562-BAD4-4138DB8412AF}"/>
              </a:ext>
            </a:extLst>
          </p:cNvPr>
          <p:cNvSpPr>
            <a:spLocks noGrp="1"/>
          </p:cNvSpPr>
          <p:nvPr>
            <p:ph type="title"/>
          </p:nvPr>
        </p:nvSpPr>
        <p:spPr/>
        <p:txBody>
          <a:bodyPr/>
          <a:lstStyle/>
          <a:p>
            <a:r>
              <a:rPr lang="en-US" dirty="0"/>
              <a:t>The </a:t>
            </a:r>
            <a:r>
              <a:rPr lang="en-US" dirty="0" err="1"/>
              <a:t>outerHTML</a:t>
            </a:r>
            <a:r>
              <a:rPr lang="en-US" dirty="0"/>
              <a:t> Property</a:t>
            </a:r>
          </a:p>
        </p:txBody>
      </p:sp>
    </p:spTree>
    <p:extLst>
      <p:ext uri="{BB962C8B-B14F-4D97-AF65-F5344CB8AC3E}">
        <p14:creationId xmlns:p14="http://schemas.microsoft.com/office/powerpoint/2010/main" val="952943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31A01-BEE1-4F43-877D-2B8F729D6F6B}"/>
              </a:ext>
            </a:extLst>
          </p:cNvPr>
          <p:cNvSpPr>
            <a:spLocks noGrp="1"/>
          </p:cNvSpPr>
          <p:nvPr>
            <p:ph type="title"/>
          </p:nvPr>
        </p:nvSpPr>
        <p:spPr/>
        <p:txBody>
          <a:bodyPr/>
          <a:lstStyle/>
          <a:p>
            <a:r>
              <a:rPr lang="en-US" dirty="0"/>
              <a:t>The </a:t>
            </a:r>
            <a:r>
              <a:rPr lang="en-US" dirty="0" err="1"/>
              <a:t>outerHTML</a:t>
            </a:r>
            <a:r>
              <a:rPr lang="en-US" dirty="0"/>
              <a:t> Property (Cont’d)</a:t>
            </a:r>
          </a:p>
        </p:txBody>
      </p:sp>
      <p:pic>
        <p:nvPicPr>
          <p:cNvPr id="4" name="Picture 3">
            <a:extLst>
              <a:ext uri="{FF2B5EF4-FFF2-40B4-BE49-F238E27FC236}">
                <a16:creationId xmlns:a16="http://schemas.microsoft.com/office/drawing/2014/main" id="{520D233E-1DEE-47F5-84CB-601A729D80A4}"/>
              </a:ext>
            </a:extLst>
          </p:cNvPr>
          <p:cNvPicPr>
            <a:picLocks noChangeAspect="1"/>
          </p:cNvPicPr>
          <p:nvPr/>
        </p:nvPicPr>
        <p:blipFill rotWithShape="1">
          <a:blip r:embed="rId2"/>
          <a:srcRect l="1" t="11128" r="47391" b="62712"/>
          <a:stretch/>
        </p:blipFill>
        <p:spPr>
          <a:xfrm>
            <a:off x="936338" y="1536647"/>
            <a:ext cx="10442712" cy="4293706"/>
          </a:xfrm>
          <a:prstGeom prst="rect">
            <a:avLst/>
          </a:prstGeom>
          <a:ln>
            <a:solidFill>
              <a:schemeClr val="tx1"/>
            </a:solidFill>
          </a:ln>
        </p:spPr>
      </p:pic>
      <p:pic>
        <p:nvPicPr>
          <p:cNvPr id="6" name="Picture 5">
            <a:extLst>
              <a:ext uri="{FF2B5EF4-FFF2-40B4-BE49-F238E27FC236}">
                <a16:creationId xmlns:a16="http://schemas.microsoft.com/office/drawing/2014/main" id="{EFD33C22-494B-4A8E-8E60-E5424F1B33B9}"/>
              </a:ext>
            </a:extLst>
          </p:cNvPr>
          <p:cNvPicPr>
            <a:picLocks noChangeAspect="1"/>
          </p:cNvPicPr>
          <p:nvPr/>
        </p:nvPicPr>
        <p:blipFill rotWithShape="1">
          <a:blip r:embed="rId3"/>
          <a:srcRect l="34674" t="34871" r="35000" b="29652"/>
          <a:stretch/>
        </p:blipFill>
        <p:spPr>
          <a:xfrm>
            <a:off x="5405683" y="2698021"/>
            <a:ext cx="5088836" cy="2862470"/>
          </a:xfrm>
          <a:prstGeom prst="rect">
            <a:avLst/>
          </a:prstGeom>
        </p:spPr>
      </p:pic>
    </p:spTree>
    <p:extLst>
      <p:ext uri="{BB962C8B-B14F-4D97-AF65-F5344CB8AC3E}">
        <p14:creationId xmlns:p14="http://schemas.microsoft.com/office/powerpoint/2010/main" val="18793859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49C64-1F82-469B-9071-4DCCAC99470C}"/>
              </a:ext>
            </a:extLst>
          </p:cNvPr>
          <p:cNvSpPr>
            <a:spLocks noGrp="1"/>
          </p:cNvSpPr>
          <p:nvPr>
            <p:ph idx="1"/>
          </p:nvPr>
        </p:nvSpPr>
        <p:spPr>
          <a:xfrm>
            <a:off x="838200" y="1355939"/>
            <a:ext cx="10515600" cy="5194853"/>
          </a:xfrm>
        </p:spPr>
        <p:txBody>
          <a:bodyPr>
            <a:noAutofit/>
          </a:bodyPr>
          <a:lstStyle/>
          <a:p>
            <a:r>
              <a:rPr lang="en-US" dirty="0"/>
              <a:t>In </a:t>
            </a:r>
            <a:r>
              <a:rPr lang="en-US" b="1" dirty="0"/>
              <a:t>write mode</a:t>
            </a:r>
            <a:r>
              <a:rPr lang="en-US" dirty="0"/>
              <a:t>, the property replaces the node on which it called with the DOM subtree created from passing the given HTML string. </a:t>
            </a:r>
          </a:p>
          <a:p>
            <a:pPr marL="0" indent="0">
              <a:buNone/>
            </a:pPr>
            <a:r>
              <a:rPr lang="en-US" b="1" dirty="0"/>
              <a:t> Example:</a:t>
            </a:r>
          </a:p>
          <a:p>
            <a:pPr marL="0" indent="0">
              <a:buNone/>
            </a:pPr>
            <a:r>
              <a:rPr lang="en-US" dirty="0"/>
              <a:t>	</a:t>
            </a:r>
            <a:r>
              <a:rPr lang="en-US" dirty="0" err="1"/>
              <a:t>div.outerHTML</a:t>
            </a:r>
            <a:r>
              <a:rPr lang="en-US" dirty="0"/>
              <a:t>=”&lt;h1&gt; Hello &amp; World &lt;/h1&gt;”  //Hello &amp; World </a:t>
            </a:r>
          </a:p>
          <a:p>
            <a:pPr marL="0" indent="0">
              <a:buNone/>
            </a:pPr>
            <a:endParaRPr lang="en-US" dirty="0"/>
          </a:p>
          <a:p>
            <a:pPr marL="457200" lvl="1" indent="0">
              <a:buNone/>
            </a:pPr>
            <a:endParaRPr lang="en-US" sz="2000" dirty="0"/>
          </a:p>
        </p:txBody>
      </p:sp>
      <p:sp>
        <p:nvSpPr>
          <p:cNvPr id="3" name="Title 2">
            <a:extLst>
              <a:ext uri="{FF2B5EF4-FFF2-40B4-BE49-F238E27FC236}">
                <a16:creationId xmlns:a16="http://schemas.microsoft.com/office/drawing/2014/main" id="{6B8C8E66-58CA-4562-BAD4-4138DB8412AF}"/>
              </a:ext>
            </a:extLst>
          </p:cNvPr>
          <p:cNvSpPr>
            <a:spLocks noGrp="1"/>
          </p:cNvSpPr>
          <p:nvPr>
            <p:ph type="title"/>
          </p:nvPr>
        </p:nvSpPr>
        <p:spPr/>
        <p:txBody>
          <a:bodyPr/>
          <a:lstStyle/>
          <a:p>
            <a:r>
              <a:rPr lang="en-US" dirty="0"/>
              <a:t>The </a:t>
            </a:r>
            <a:r>
              <a:rPr lang="en-US" dirty="0" err="1"/>
              <a:t>outerHTML</a:t>
            </a:r>
            <a:r>
              <a:rPr lang="en-US" dirty="0"/>
              <a:t> Property (Cont’d)</a:t>
            </a:r>
          </a:p>
        </p:txBody>
      </p:sp>
    </p:spTree>
    <p:extLst>
      <p:ext uri="{BB962C8B-B14F-4D97-AF65-F5344CB8AC3E}">
        <p14:creationId xmlns:p14="http://schemas.microsoft.com/office/powerpoint/2010/main" val="351234979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1037176" y="1300522"/>
            <a:ext cx="10336695" cy="5557478"/>
          </a:xfrm>
        </p:spPr>
        <p:txBody>
          <a:bodyPr>
            <a:normAutofit/>
          </a:bodyPr>
          <a:lstStyle/>
          <a:p>
            <a:r>
              <a:rPr lang="en-US" dirty="0"/>
              <a:t>In </a:t>
            </a:r>
            <a:r>
              <a:rPr lang="en-US" b="1" dirty="0"/>
              <a:t>read mode</a:t>
            </a:r>
            <a:r>
              <a:rPr lang="en-US" dirty="0"/>
              <a:t>,  the property concatenates the values of all text nodes in the subtree in depth-first order.</a:t>
            </a:r>
          </a:p>
          <a:p>
            <a:pPr marL="0" indent="0">
              <a:buNone/>
            </a:pPr>
            <a:r>
              <a:rPr lang="en-US" b="1" dirty="0">
                <a:latin typeface="Times New Roman" panose="02020603050405020304" pitchFamily="18" charset="0"/>
                <a:cs typeface="Times New Roman" panose="02020603050405020304" pitchFamily="18" charset="0"/>
              </a:rPr>
              <a:t>Example:</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&lt;body&gt;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&lt;div id="content"&gt;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&lt;p&gt;This is a &lt;strong&gt;paragraph&lt;/strong&gt; with a list following it.&lt;/p&gt;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&lt;li&gt;Item 1&lt;/li&gt;&lt;li&gt;Item 2&lt;/li&gt;&lt;li&gt;Item 3&lt;/li&gt;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&lt;/ul&gt;&lt;/div&gt;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&lt;input type="button" value="Get </a:t>
            </a:r>
            <a:r>
              <a:rPr lang="en-US" sz="2000" dirty="0" err="1">
                <a:latin typeface="Times New Roman" panose="02020603050405020304" pitchFamily="18" charset="0"/>
                <a:cs typeface="Times New Roman" panose="02020603050405020304" pitchFamily="18" charset="0"/>
              </a:rPr>
              <a:t>InnerText</a:t>
            </a:r>
            <a:r>
              <a:rPr lang="en-US" sz="2000" dirty="0">
                <a:latin typeface="Times New Roman" panose="02020603050405020304" pitchFamily="18" charset="0"/>
                <a:cs typeface="Times New Roman" panose="02020603050405020304" pitchFamily="18" charset="0"/>
              </a:rPr>
              <a:t>" onclick="</a:t>
            </a:r>
            <a:r>
              <a:rPr lang="en-US" sz="2000" dirty="0" err="1">
                <a:latin typeface="Times New Roman" panose="02020603050405020304" pitchFamily="18" charset="0"/>
                <a:cs typeface="Times New Roman" panose="02020603050405020304" pitchFamily="18" charset="0"/>
              </a:rPr>
              <a:t>getInnerText</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 type="text/</a:t>
            </a:r>
            <a:r>
              <a:rPr lang="en-US" sz="2000" dirty="0" err="1">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function </a:t>
            </a:r>
            <a:r>
              <a:rPr lang="en-US" sz="2000" dirty="0" err="1">
                <a:latin typeface="Times New Roman" panose="02020603050405020304" pitchFamily="18" charset="0"/>
                <a:cs typeface="Times New Roman" panose="02020603050405020304" pitchFamily="18" charset="0"/>
              </a:rPr>
              <a:t>getInnerText</a:t>
            </a:r>
            <a:r>
              <a:rPr lang="en-US" sz="2000" dirty="0">
                <a:latin typeface="Times New Roman" panose="02020603050405020304" pitchFamily="18" charset="0"/>
                <a:cs typeface="Times New Roman" panose="02020603050405020304" pitchFamily="18" charset="0"/>
              </a:rPr>
              <a: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var div =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("content");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div.innerText</a:t>
            </a:r>
            <a:r>
              <a:rPr lang="en-US" sz="2000" dirty="0">
                <a:latin typeface="Times New Roman" panose="02020603050405020304" pitchFamily="18" charset="0"/>
                <a:cs typeface="Times New Roman" panose="02020603050405020304" pitchFamily="18" charset="0"/>
              </a:rPr>
              <a:t>);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&lt;/script&gt;&lt;/body&gt;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innerText</a:t>
            </a:r>
            <a:r>
              <a:rPr lang="en-US" dirty="0"/>
              <a:t> Property</a:t>
            </a:r>
          </a:p>
        </p:txBody>
      </p:sp>
    </p:spTree>
    <p:extLst>
      <p:ext uri="{BB962C8B-B14F-4D97-AF65-F5344CB8AC3E}">
        <p14:creationId xmlns:p14="http://schemas.microsoft.com/office/powerpoint/2010/main" val="31037097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8E2267-C1B7-4285-A6AD-FAB6A5BCCF72}"/>
              </a:ext>
            </a:extLst>
          </p:cNvPr>
          <p:cNvSpPr>
            <a:spLocks noGrp="1"/>
          </p:cNvSpPr>
          <p:nvPr>
            <p:ph type="title"/>
          </p:nvPr>
        </p:nvSpPr>
        <p:spPr/>
        <p:txBody>
          <a:bodyPr/>
          <a:lstStyle/>
          <a:p>
            <a:r>
              <a:rPr lang="en-US" dirty="0"/>
              <a:t>The </a:t>
            </a:r>
            <a:r>
              <a:rPr lang="en-US" dirty="0" err="1"/>
              <a:t>innerText</a:t>
            </a:r>
            <a:r>
              <a:rPr lang="en-US" dirty="0"/>
              <a:t> Property (Cont’d)</a:t>
            </a:r>
          </a:p>
        </p:txBody>
      </p:sp>
      <p:pic>
        <p:nvPicPr>
          <p:cNvPr id="8" name="Picture 7">
            <a:extLst>
              <a:ext uri="{FF2B5EF4-FFF2-40B4-BE49-F238E27FC236}">
                <a16:creationId xmlns:a16="http://schemas.microsoft.com/office/drawing/2014/main" id="{8F5077B9-E5BF-4D7D-80FF-9BBBFE660B1B}"/>
              </a:ext>
            </a:extLst>
          </p:cNvPr>
          <p:cNvPicPr>
            <a:picLocks noChangeAspect="1"/>
          </p:cNvPicPr>
          <p:nvPr/>
        </p:nvPicPr>
        <p:blipFill rotWithShape="1">
          <a:blip r:embed="rId2"/>
          <a:srcRect t="10996" r="64782" b="63291"/>
          <a:stretch/>
        </p:blipFill>
        <p:spPr>
          <a:xfrm>
            <a:off x="1073564" y="1523395"/>
            <a:ext cx="9820572" cy="4373218"/>
          </a:xfrm>
          <a:prstGeom prst="rect">
            <a:avLst/>
          </a:prstGeom>
          <a:ln>
            <a:solidFill>
              <a:schemeClr val="tx1"/>
            </a:solidFill>
          </a:ln>
        </p:spPr>
      </p:pic>
      <p:pic>
        <p:nvPicPr>
          <p:cNvPr id="10" name="Picture 9">
            <a:extLst>
              <a:ext uri="{FF2B5EF4-FFF2-40B4-BE49-F238E27FC236}">
                <a16:creationId xmlns:a16="http://schemas.microsoft.com/office/drawing/2014/main" id="{977DE12E-A15F-453A-A766-3045FEB68624}"/>
              </a:ext>
            </a:extLst>
          </p:cNvPr>
          <p:cNvPicPr>
            <a:picLocks noChangeAspect="1"/>
          </p:cNvPicPr>
          <p:nvPr/>
        </p:nvPicPr>
        <p:blipFill rotWithShape="1">
          <a:blip r:embed="rId3"/>
          <a:srcRect l="34565" t="39609" r="34891" b="33905"/>
          <a:stretch/>
        </p:blipFill>
        <p:spPr>
          <a:xfrm>
            <a:off x="5171960" y="2901621"/>
            <a:ext cx="5503127" cy="2597426"/>
          </a:xfrm>
          <a:prstGeom prst="rect">
            <a:avLst/>
          </a:prstGeom>
        </p:spPr>
      </p:pic>
    </p:spTree>
    <p:extLst>
      <p:ext uri="{BB962C8B-B14F-4D97-AF65-F5344CB8AC3E}">
        <p14:creationId xmlns:p14="http://schemas.microsoft.com/office/powerpoint/2010/main" val="162656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23707" y="1328058"/>
            <a:ext cx="9544586" cy="4767942"/>
          </a:xfrm>
        </p:spPr>
        <p:txBody>
          <a:bodyPr>
            <a:noAutofit/>
          </a:bodyPr>
          <a:lstStyle/>
          <a:p>
            <a:pPr marL="342900" indent="-342900">
              <a:buFont typeface="Arial" panose="020B0604020202020204" pitchFamily="34" charset="0"/>
              <a:buChar char="•"/>
            </a:pPr>
            <a:r>
              <a:rPr lang="en-US" dirty="0"/>
              <a:t>Three functions to convert non numeric value into number:</a:t>
            </a:r>
          </a:p>
          <a:p>
            <a:pPr marL="914400" lvl="1" indent="-457200">
              <a:buFont typeface="+mj-lt"/>
              <a:buAutoNum type="arabicPeriod"/>
            </a:pPr>
            <a:r>
              <a:rPr lang="en-US" dirty="0">
                <a:solidFill>
                  <a:schemeClr val="tx1"/>
                </a:solidFill>
              </a:rPr>
              <a:t>Number()   </a:t>
            </a:r>
          </a:p>
          <a:p>
            <a:pPr marL="914400" lvl="1" indent="-457200">
              <a:buFont typeface="+mj-lt"/>
              <a:buAutoNum type="arabicPeriod"/>
            </a:pPr>
            <a:r>
              <a:rPr lang="en-US" dirty="0">
                <a:solidFill>
                  <a:schemeClr val="tx1"/>
                </a:solidFill>
              </a:rPr>
              <a:t>ParseInt()    </a:t>
            </a:r>
          </a:p>
          <a:p>
            <a:pPr marL="914400" lvl="1" indent="-457200">
              <a:buFont typeface="+mj-lt"/>
              <a:buAutoNum type="arabicPeriod"/>
            </a:pPr>
            <a:r>
              <a:rPr lang="en-US" dirty="0">
                <a:solidFill>
                  <a:schemeClr val="tx1"/>
                </a:solidFill>
              </a:rPr>
              <a:t>Parsefloat()</a:t>
            </a:r>
          </a:p>
          <a:p>
            <a:pPr marL="914400" lvl="1" indent="-457200">
              <a:buFont typeface="+mj-lt"/>
              <a:buAutoNum type="arabicPeriod"/>
            </a:pPr>
            <a:endParaRPr lang="en-US" dirty="0">
              <a:solidFill>
                <a:schemeClr val="tx1"/>
              </a:solidFill>
            </a:endParaRPr>
          </a:p>
          <a:p>
            <a:pPr marL="55563" lvl="1"/>
            <a:r>
              <a:rPr lang="en-US" b="1" dirty="0">
                <a:solidFill>
                  <a:schemeClr val="tx1"/>
                </a:solidFill>
              </a:rPr>
              <a:t>1.    Number()   </a:t>
            </a:r>
          </a:p>
          <a:p>
            <a:pPr marL="342900" indent="-342900">
              <a:buFont typeface="Arial" panose="020B0604020202020204" pitchFamily="34" charset="0"/>
              <a:buChar char="•"/>
            </a:pPr>
            <a:r>
              <a:rPr lang="en-US" dirty="0"/>
              <a:t>Converting to numbers from various data types can get complicated, </a:t>
            </a:r>
          </a:p>
          <a:p>
            <a:pPr lvl="1"/>
            <a:r>
              <a:rPr lang="en-US" dirty="0" err="1">
                <a:solidFill>
                  <a:schemeClr val="tx1"/>
                </a:solidFill>
              </a:rPr>
              <a:t>var</a:t>
            </a:r>
            <a:r>
              <a:rPr lang="en-US" dirty="0">
                <a:solidFill>
                  <a:schemeClr val="tx1"/>
                </a:solidFill>
              </a:rPr>
              <a:t> num1 = Number(“Hello world!”); 	//</a:t>
            </a:r>
            <a:r>
              <a:rPr lang="en-US" dirty="0" err="1">
                <a:solidFill>
                  <a:schemeClr val="tx1"/>
                </a:solidFill>
              </a:rPr>
              <a:t>NaN</a:t>
            </a:r>
            <a:r>
              <a:rPr lang="en-US" dirty="0">
                <a:solidFill>
                  <a:schemeClr val="tx1"/>
                </a:solidFill>
              </a:rPr>
              <a:t> </a:t>
            </a:r>
          </a:p>
          <a:p>
            <a:pPr lvl="1"/>
            <a:r>
              <a:rPr lang="en-US" dirty="0" err="1">
                <a:solidFill>
                  <a:schemeClr val="tx1"/>
                </a:solidFill>
              </a:rPr>
              <a:t>var</a:t>
            </a:r>
            <a:r>
              <a:rPr lang="en-US" dirty="0">
                <a:solidFill>
                  <a:schemeClr val="tx1"/>
                </a:solidFill>
              </a:rPr>
              <a:t> num2 = Number(“ ”); 		//0 If empty string, it is converted to 0</a:t>
            </a:r>
          </a:p>
          <a:p>
            <a:pPr lvl="1"/>
            <a:r>
              <a:rPr lang="en-US" dirty="0">
                <a:solidFill>
                  <a:schemeClr val="tx1"/>
                </a:solidFill>
              </a:rPr>
              <a:t> </a:t>
            </a:r>
            <a:r>
              <a:rPr lang="en-US" dirty="0" err="1">
                <a:solidFill>
                  <a:schemeClr val="tx1"/>
                </a:solidFill>
              </a:rPr>
              <a:t>var</a:t>
            </a:r>
            <a:r>
              <a:rPr lang="en-US" dirty="0">
                <a:solidFill>
                  <a:schemeClr val="tx1"/>
                </a:solidFill>
              </a:rPr>
              <a:t> num3 = Number(“000011”); 	//11(leading zeros are ignored) </a:t>
            </a:r>
          </a:p>
          <a:p>
            <a:pPr lvl="1"/>
            <a:r>
              <a:rPr lang="en-US" dirty="0" err="1">
                <a:solidFill>
                  <a:schemeClr val="tx1"/>
                </a:solidFill>
              </a:rPr>
              <a:t>var</a:t>
            </a:r>
            <a:r>
              <a:rPr lang="en-US" dirty="0">
                <a:solidFill>
                  <a:schemeClr val="tx1"/>
                </a:solidFill>
              </a:rPr>
              <a:t> num4 = Number(true); 		//1</a:t>
            </a:r>
          </a:p>
        </p:txBody>
      </p:sp>
      <p:sp>
        <p:nvSpPr>
          <p:cNvPr id="3" name="Title 2"/>
          <p:cNvSpPr>
            <a:spLocks noGrp="1"/>
          </p:cNvSpPr>
          <p:nvPr>
            <p:ph type="title"/>
          </p:nvPr>
        </p:nvSpPr>
        <p:spPr/>
        <p:txBody>
          <a:bodyPr/>
          <a:lstStyle/>
          <a:p>
            <a:r>
              <a:rPr lang="en-US" dirty="0"/>
              <a:t>Number Conversions</a:t>
            </a:r>
          </a:p>
        </p:txBody>
      </p:sp>
    </p:spTree>
    <p:extLst>
      <p:ext uri="{BB962C8B-B14F-4D97-AF65-F5344CB8AC3E}">
        <p14:creationId xmlns:p14="http://schemas.microsoft.com/office/powerpoint/2010/main" val="11045493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72209"/>
            <a:ext cx="10515600" cy="5585791"/>
          </a:xfrm>
        </p:spPr>
        <p:txBody>
          <a:bodyPr>
            <a:noAutofit/>
          </a:bodyPr>
          <a:lstStyle/>
          <a:p>
            <a:r>
              <a:rPr lang="en-US" dirty="0"/>
              <a:t>In </a:t>
            </a:r>
            <a:r>
              <a:rPr lang="en-US" b="1" dirty="0"/>
              <a:t>write mode</a:t>
            </a:r>
            <a:r>
              <a:rPr lang="en-US" dirty="0"/>
              <a:t>, the property removes all children of the element and inserts a text nodes containing the given value. </a:t>
            </a:r>
          </a:p>
          <a:p>
            <a:pPr marL="0" indent="0">
              <a:buNone/>
            </a:pPr>
            <a:r>
              <a:rPr lang="en-US" b="1" dirty="0"/>
              <a:t>Example:</a:t>
            </a:r>
          </a:p>
          <a:p>
            <a:pPr marL="0" indent="0">
              <a:lnSpc>
                <a:spcPct val="100000"/>
              </a:lnSpc>
              <a:buNone/>
            </a:pPr>
            <a:r>
              <a:rPr lang="en-US" dirty="0"/>
              <a:t>&lt;body&gt; </a:t>
            </a:r>
          </a:p>
          <a:p>
            <a:pPr marL="0" indent="0">
              <a:lnSpc>
                <a:spcPct val="100000"/>
              </a:lnSpc>
              <a:buNone/>
            </a:pPr>
            <a:r>
              <a:rPr lang="en-US" dirty="0"/>
              <a:t>&lt;div id="content"&gt; </a:t>
            </a:r>
          </a:p>
          <a:p>
            <a:pPr marL="0" indent="0">
              <a:lnSpc>
                <a:spcPct val="100000"/>
              </a:lnSpc>
              <a:buNone/>
            </a:pPr>
            <a:r>
              <a:rPr lang="en-US" dirty="0"/>
              <a:t>&lt;p&gt;This is a &lt;strong&gt;paragraph&lt;/strong&gt; with a list following it.&lt;/p&gt; </a:t>
            </a:r>
          </a:p>
          <a:p>
            <a:pPr marL="0" indent="0">
              <a:lnSpc>
                <a:spcPct val="100000"/>
              </a:lnSpc>
              <a:buNone/>
            </a:pPr>
            <a:r>
              <a:rPr lang="en-US" dirty="0"/>
              <a:t>&lt;ul&gt; &lt;li&gt;Item 1&lt;/li&gt; &lt;li&gt;Item 2&lt;/li&gt; &lt;li&gt;Item 3&lt;/li&gt; &lt;/ul&gt; </a:t>
            </a:r>
          </a:p>
          <a:p>
            <a:pPr marL="0" indent="0">
              <a:lnSpc>
                <a:spcPct val="100000"/>
              </a:lnSpc>
              <a:buNone/>
            </a:pPr>
            <a:r>
              <a:rPr lang="en-US" dirty="0"/>
              <a:t>&lt;/div&gt; </a:t>
            </a:r>
          </a:p>
          <a:p>
            <a:pPr marL="0" indent="0">
              <a:lnSpc>
                <a:spcPct val="100000"/>
              </a:lnSpc>
              <a:buNone/>
            </a:pPr>
            <a:r>
              <a:rPr lang="en-US" dirty="0"/>
              <a:t>&lt;input type="button" value="Set </a:t>
            </a:r>
            <a:r>
              <a:rPr lang="en-US" dirty="0" err="1"/>
              <a:t>InnerText</a:t>
            </a:r>
            <a:r>
              <a:rPr lang="en-US" dirty="0"/>
              <a:t>" onclick="</a:t>
            </a:r>
            <a:r>
              <a:rPr lang="en-US" dirty="0" err="1"/>
              <a:t>setInnerText</a:t>
            </a:r>
            <a:r>
              <a:rPr lang="en-US" dirty="0"/>
              <a:t>()"&gt; </a:t>
            </a:r>
          </a:p>
          <a:p>
            <a:pPr marL="0" indent="0">
              <a:lnSpc>
                <a:spcPct val="100000"/>
              </a:lnSpc>
              <a:buNone/>
            </a:pPr>
            <a:r>
              <a:rPr lang="en-US" dirty="0"/>
              <a:t>&lt;script type="text/</a:t>
            </a:r>
            <a:r>
              <a:rPr lang="en-US" dirty="0" err="1"/>
              <a:t>javascript</a:t>
            </a:r>
            <a:r>
              <a:rPr lang="en-US" dirty="0"/>
              <a:t>"&gt; </a:t>
            </a:r>
          </a:p>
          <a:p>
            <a:pPr marL="457200" lvl="1" indent="0">
              <a:lnSpc>
                <a:spcPct val="100000"/>
              </a:lnSpc>
              <a:buNone/>
            </a:pPr>
            <a:r>
              <a:rPr lang="en-US" sz="2000" dirty="0"/>
              <a:t> function </a:t>
            </a:r>
            <a:r>
              <a:rPr lang="en-US" sz="2000" dirty="0" err="1"/>
              <a:t>setInnerText</a:t>
            </a:r>
            <a:r>
              <a:rPr lang="en-US" sz="2000" dirty="0"/>
              <a:t>(){ </a:t>
            </a:r>
          </a:p>
          <a:p>
            <a:pPr marL="457200" lvl="1" indent="0">
              <a:lnSpc>
                <a:spcPct val="100000"/>
              </a:lnSpc>
              <a:buNone/>
            </a:pPr>
            <a:r>
              <a:rPr lang="en-US" sz="2000" dirty="0"/>
              <a:t>var div = </a:t>
            </a:r>
            <a:r>
              <a:rPr lang="en-US" sz="2000" dirty="0" err="1"/>
              <a:t>document.getElementById</a:t>
            </a:r>
            <a:r>
              <a:rPr lang="en-US" sz="2000" dirty="0"/>
              <a:t>("content"); </a:t>
            </a:r>
          </a:p>
          <a:p>
            <a:pPr marL="457200" lvl="1" indent="0">
              <a:lnSpc>
                <a:spcPct val="100000"/>
              </a:lnSpc>
              <a:buNone/>
            </a:pPr>
            <a:r>
              <a:rPr lang="en-US" sz="2000" dirty="0" err="1"/>
              <a:t>div.innerText</a:t>
            </a:r>
            <a:r>
              <a:rPr lang="en-US" sz="2000" dirty="0"/>
              <a:t>= "Hello &lt;b&gt; world!&lt;/b&gt;";</a:t>
            </a:r>
          </a:p>
          <a:p>
            <a:pPr marL="457200" lvl="1" indent="0">
              <a:lnSpc>
                <a:spcPct val="100000"/>
              </a:lnSpc>
              <a:buNone/>
            </a:pPr>
            <a:r>
              <a:rPr lang="en-US" sz="2000" dirty="0"/>
              <a:t>} &lt;/script&gt; &lt;/body&gt; </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innerText</a:t>
            </a:r>
            <a:r>
              <a:rPr lang="en-US" dirty="0"/>
              <a:t> Property (Cont’d)</a:t>
            </a:r>
          </a:p>
        </p:txBody>
      </p:sp>
    </p:spTree>
    <p:extLst>
      <p:ext uri="{BB962C8B-B14F-4D97-AF65-F5344CB8AC3E}">
        <p14:creationId xmlns:p14="http://schemas.microsoft.com/office/powerpoint/2010/main" val="15057519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31A01-BEE1-4F43-877D-2B8F729D6F6B}"/>
              </a:ext>
            </a:extLst>
          </p:cNvPr>
          <p:cNvSpPr>
            <a:spLocks noGrp="1"/>
          </p:cNvSpPr>
          <p:nvPr>
            <p:ph type="title"/>
          </p:nvPr>
        </p:nvSpPr>
        <p:spPr/>
        <p:txBody>
          <a:bodyPr/>
          <a:lstStyle/>
          <a:p>
            <a:r>
              <a:rPr lang="en-US" dirty="0"/>
              <a:t>The </a:t>
            </a:r>
            <a:r>
              <a:rPr lang="en-US" dirty="0" err="1"/>
              <a:t>innerText</a:t>
            </a:r>
            <a:r>
              <a:rPr lang="en-US" dirty="0"/>
              <a:t> Property (Cont’d)</a:t>
            </a:r>
          </a:p>
        </p:txBody>
      </p:sp>
      <p:pic>
        <p:nvPicPr>
          <p:cNvPr id="4" name="Picture 3">
            <a:extLst>
              <a:ext uri="{FF2B5EF4-FFF2-40B4-BE49-F238E27FC236}">
                <a16:creationId xmlns:a16="http://schemas.microsoft.com/office/drawing/2014/main" id="{2A413C4E-ED8D-4894-A241-B20DB5BFA09A}"/>
              </a:ext>
            </a:extLst>
          </p:cNvPr>
          <p:cNvPicPr>
            <a:picLocks noChangeAspect="1"/>
          </p:cNvPicPr>
          <p:nvPr/>
        </p:nvPicPr>
        <p:blipFill rotWithShape="1">
          <a:blip r:embed="rId2"/>
          <a:srcRect t="11215" r="85000" b="79338"/>
          <a:stretch/>
        </p:blipFill>
        <p:spPr>
          <a:xfrm>
            <a:off x="6872706" y="2758563"/>
            <a:ext cx="4296467" cy="1961321"/>
          </a:xfrm>
          <a:prstGeom prst="rect">
            <a:avLst/>
          </a:prstGeom>
          <a:ln>
            <a:solidFill>
              <a:schemeClr val="tx1"/>
            </a:solidFill>
          </a:ln>
        </p:spPr>
      </p:pic>
      <p:sp>
        <p:nvSpPr>
          <p:cNvPr id="8" name="Right Arrow 9">
            <a:extLst>
              <a:ext uri="{FF2B5EF4-FFF2-40B4-BE49-F238E27FC236}">
                <a16:creationId xmlns:a16="http://schemas.microsoft.com/office/drawing/2014/main" id="{F9FD394A-6049-4F4E-A1F1-14626AC5606F}"/>
              </a:ext>
            </a:extLst>
          </p:cNvPr>
          <p:cNvSpPr/>
          <p:nvPr/>
        </p:nvSpPr>
        <p:spPr>
          <a:xfrm>
            <a:off x="6168645" y="3377175"/>
            <a:ext cx="6687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5" name="Picture 4">
            <a:extLst>
              <a:ext uri="{FF2B5EF4-FFF2-40B4-BE49-F238E27FC236}">
                <a16:creationId xmlns:a16="http://schemas.microsoft.com/office/drawing/2014/main" id="{6C407AFD-DF5B-4E2D-B026-04525066F92B}"/>
              </a:ext>
            </a:extLst>
          </p:cNvPr>
          <p:cNvPicPr>
            <a:picLocks noChangeAspect="1"/>
          </p:cNvPicPr>
          <p:nvPr/>
        </p:nvPicPr>
        <p:blipFill rotWithShape="1">
          <a:blip r:embed="rId3"/>
          <a:srcRect l="1630" t="11769" r="75652" b="68898"/>
          <a:stretch/>
        </p:blipFill>
        <p:spPr>
          <a:xfrm>
            <a:off x="1097521" y="1625039"/>
            <a:ext cx="4892813" cy="3988904"/>
          </a:xfrm>
          <a:prstGeom prst="rect">
            <a:avLst/>
          </a:prstGeom>
          <a:ln>
            <a:solidFill>
              <a:schemeClr val="tx1"/>
            </a:solidFill>
          </a:ln>
        </p:spPr>
      </p:pic>
    </p:spTree>
    <p:extLst>
      <p:ext uri="{BB962C8B-B14F-4D97-AF65-F5344CB8AC3E}">
        <p14:creationId xmlns:p14="http://schemas.microsoft.com/office/powerpoint/2010/main" val="30764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1037176" y="1300519"/>
            <a:ext cx="10336695" cy="5294242"/>
          </a:xfrm>
        </p:spPr>
        <p:txBody>
          <a:bodyPr>
            <a:normAutofit/>
          </a:bodyPr>
          <a:lstStyle/>
          <a:p>
            <a:r>
              <a:rPr lang="en-US" dirty="0"/>
              <a:t>In </a:t>
            </a:r>
            <a:r>
              <a:rPr lang="en-US" b="1" dirty="0"/>
              <a:t>read mode</a:t>
            </a:r>
            <a:r>
              <a:rPr lang="en-US" dirty="0"/>
              <a:t>,  the property behave in the exact same way as </a:t>
            </a:r>
            <a:r>
              <a:rPr lang="en-US" dirty="0" err="1"/>
              <a:t>innerText</a:t>
            </a:r>
            <a:r>
              <a:rPr lang="en-US" dirty="0"/>
              <a:t> property</a:t>
            </a:r>
          </a:p>
          <a:p>
            <a:pPr marL="0" indent="0">
              <a:buNone/>
            </a:pPr>
            <a:r>
              <a:rPr lang="en-US" b="1" dirty="0">
                <a:latin typeface="Times New Roman" panose="02020603050405020304" pitchFamily="18" charset="0"/>
                <a:cs typeface="Times New Roman" panose="02020603050405020304" pitchFamily="18" charset="0"/>
              </a:rPr>
              <a:t>Example:</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&lt;body&gt;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&lt;div id="content"&gt;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&lt;p&gt;This is a &lt;strong&gt;paragraph&lt;/strong&gt; with a list following it.&lt;/p&gt;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&lt;li&gt;Item 1&lt;/li&gt;&lt;li&gt;Item 2&lt;/li&gt;&lt;li&gt;Item 3&lt;/li&gt;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&lt;/ul&gt;&lt;/div&gt;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&lt;input type="button" value="Get </a:t>
            </a:r>
            <a:r>
              <a:rPr lang="en-US" sz="2000" dirty="0" err="1"/>
              <a:t>outer</a:t>
            </a:r>
            <a:r>
              <a:rPr lang="en-US" sz="2000" dirty="0" err="1">
                <a:latin typeface="Times New Roman" panose="02020603050405020304" pitchFamily="18" charset="0"/>
                <a:cs typeface="Times New Roman" panose="02020603050405020304" pitchFamily="18" charset="0"/>
              </a:rPr>
              <a:t>Text</a:t>
            </a:r>
            <a:r>
              <a:rPr lang="en-US" sz="2000" dirty="0">
                <a:latin typeface="Times New Roman" panose="02020603050405020304" pitchFamily="18" charset="0"/>
                <a:cs typeface="Times New Roman" panose="02020603050405020304" pitchFamily="18" charset="0"/>
              </a:rPr>
              <a:t>" onclick="</a:t>
            </a:r>
            <a:r>
              <a:rPr lang="en-US" sz="2000" dirty="0" err="1">
                <a:latin typeface="Times New Roman" panose="02020603050405020304" pitchFamily="18" charset="0"/>
                <a:cs typeface="Times New Roman" panose="02020603050405020304" pitchFamily="18" charset="0"/>
              </a:rPr>
              <a:t>getOuterText</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 type="text/</a:t>
            </a:r>
            <a:r>
              <a:rPr lang="en-US" sz="2000" dirty="0" err="1">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"&gt;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function </a:t>
            </a:r>
            <a:r>
              <a:rPr lang="en-US" sz="2000" dirty="0" err="1">
                <a:latin typeface="Times New Roman" panose="02020603050405020304" pitchFamily="18" charset="0"/>
                <a:cs typeface="Times New Roman" panose="02020603050405020304" pitchFamily="18" charset="0"/>
              </a:rPr>
              <a:t>getOuterText</a:t>
            </a:r>
            <a:r>
              <a:rPr lang="en-US" sz="2000" dirty="0">
                <a:latin typeface="Times New Roman" panose="02020603050405020304" pitchFamily="18" charset="0"/>
                <a:cs typeface="Times New Roman" panose="02020603050405020304" pitchFamily="18" charset="0"/>
              </a:rPr>
              <a: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var div = </a:t>
            </a:r>
            <a:r>
              <a:rPr lang="en-US" sz="2000" dirty="0" err="1">
                <a:latin typeface="Times New Roman" panose="02020603050405020304" pitchFamily="18" charset="0"/>
                <a:cs typeface="Times New Roman" panose="02020603050405020304" pitchFamily="18" charset="0"/>
              </a:rPr>
              <a:t>document.getElementById</a:t>
            </a:r>
            <a:r>
              <a:rPr lang="en-US" sz="2000" dirty="0">
                <a:latin typeface="Times New Roman" panose="02020603050405020304" pitchFamily="18" charset="0"/>
                <a:cs typeface="Times New Roman" panose="02020603050405020304" pitchFamily="18" charset="0"/>
              </a:rPr>
              <a:t>("content");</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            alert(</a:t>
            </a:r>
            <a:r>
              <a:rPr lang="en-US" sz="2000" dirty="0" err="1">
                <a:latin typeface="Times New Roman" panose="02020603050405020304" pitchFamily="18" charset="0"/>
                <a:cs typeface="Times New Roman" panose="02020603050405020304" pitchFamily="18" charset="0"/>
              </a:rPr>
              <a:t>div.</a:t>
            </a:r>
            <a:r>
              <a:rPr lang="en-US" sz="2000" dirty="0" err="1"/>
              <a:t>outer</a:t>
            </a:r>
            <a:r>
              <a:rPr lang="en-US" sz="2000" dirty="0" err="1">
                <a:latin typeface="Times New Roman" panose="02020603050405020304" pitchFamily="18" charset="0"/>
                <a:cs typeface="Times New Roman" panose="02020603050405020304" pitchFamily="18" charset="0"/>
              </a:rPr>
              <a:t>Text</a:t>
            </a:r>
            <a:r>
              <a:rPr lang="en-US" sz="2000" dirty="0">
                <a:latin typeface="Times New Roman" panose="02020603050405020304" pitchFamily="18" charset="0"/>
                <a:cs typeface="Times New Roman" panose="02020603050405020304" pitchFamily="18" charset="0"/>
              </a:rPr>
              <a:t>); }</a:t>
            </a:r>
          </a:p>
          <a:p>
            <a:pPr marL="457200" lvl="1" indent="0">
              <a:lnSpc>
                <a:spcPct val="100000"/>
              </a:lnSpc>
              <a:buNone/>
            </a:pPr>
            <a:r>
              <a:rPr lang="en-US" sz="2000" dirty="0">
                <a:latin typeface="Times New Roman" panose="02020603050405020304" pitchFamily="18" charset="0"/>
                <a:cs typeface="Times New Roman" panose="02020603050405020304" pitchFamily="18" charset="0"/>
              </a:rPr>
              <a:t>&lt;/script&gt;&lt;/body&gt;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outerText</a:t>
            </a:r>
            <a:r>
              <a:rPr lang="en-US" dirty="0"/>
              <a:t> Property</a:t>
            </a:r>
          </a:p>
        </p:txBody>
      </p:sp>
    </p:spTree>
    <p:extLst>
      <p:ext uri="{BB962C8B-B14F-4D97-AF65-F5344CB8AC3E}">
        <p14:creationId xmlns:p14="http://schemas.microsoft.com/office/powerpoint/2010/main" val="6305167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53224-9063-4CF5-A921-101C90B5561E}"/>
              </a:ext>
            </a:extLst>
          </p:cNvPr>
          <p:cNvSpPr>
            <a:spLocks noGrp="1"/>
          </p:cNvSpPr>
          <p:nvPr>
            <p:ph idx="1"/>
          </p:nvPr>
        </p:nvSpPr>
        <p:spPr>
          <a:xfrm>
            <a:off x="838200" y="1272209"/>
            <a:ext cx="10515600" cy="5426765"/>
          </a:xfrm>
        </p:spPr>
        <p:txBody>
          <a:bodyPr>
            <a:noAutofit/>
          </a:bodyPr>
          <a:lstStyle/>
          <a:p>
            <a:r>
              <a:rPr lang="en-US" dirty="0"/>
              <a:t>In </a:t>
            </a:r>
            <a:r>
              <a:rPr lang="en-US" b="1" dirty="0"/>
              <a:t>write mode</a:t>
            </a:r>
            <a:r>
              <a:rPr lang="en-US" dirty="0"/>
              <a:t>, the property replaces the entire element, including its child nodes.</a:t>
            </a:r>
          </a:p>
          <a:p>
            <a:pPr marL="0" indent="0">
              <a:buNone/>
            </a:pPr>
            <a:r>
              <a:rPr lang="en-US" b="1" dirty="0"/>
              <a:t>Example:</a:t>
            </a:r>
          </a:p>
          <a:p>
            <a:pPr marL="0" indent="0">
              <a:lnSpc>
                <a:spcPct val="100000"/>
              </a:lnSpc>
              <a:buNone/>
            </a:pPr>
            <a:r>
              <a:rPr lang="en-US" dirty="0"/>
              <a:t>&lt;body&gt; </a:t>
            </a:r>
          </a:p>
          <a:p>
            <a:pPr marL="0" indent="0">
              <a:lnSpc>
                <a:spcPct val="100000"/>
              </a:lnSpc>
              <a:buNone/>
            </a:pPr>
            <a:r>
              <a:rPr lang="en-US" dirty="0"/>
              <a:t>&lt;div id="content"&gt; </a:t>
            </a:r>
          </a:p>
          <a:p>
            <a:pPr marL="0" indent="0">
              <a:lnSpc>
                <a:spcPct val="100000"/>
              </a:lnSpc>
              <a:buNone/>
            </a:pPr>
            <a:r>
              <a:rPr lang="en-US" dirty="0"/>
              <a:t>&lt;p&gt;This is a &lt;strong&gt;paragraph&lt;/strong&gt; with a list following it.&lt;/p&gt; </a:t>
            </a:r>
          </a:p>
          <a:p>
            <a:pPr marL="0" indent="0">
              <a:lnSpc>
                <a:spcPct val="100000"/>
              </a:lnSpc>
              <a:buNone/>
            </a:pPr>
            <a:r>
              <a:rPr lang="en-US" dirty="0"/>
              <a:t>&lt;ul&gt; &lt;li&gt;Item 1&lt;/li&gt; &lt;li&gt;Item 2&lt;/li&gt; &lt;li&gt;Item 3&lt;/li&gt; &lt;/ul&gt; </a:t>
            </a:r>
          </a:p>
          <a:p>
            <a:pPr marL="0" indent="0">
              <a:lnSpc>
                <a:spcPct val="100000"/>
              </a:lnSpc>
              <a:buNone/>
            </a:pPr>
            <a:r>
              <a:rPr lang="en-US" dirty="0"/>
              <a:t>&lt;/div&gt; </a:t>
            </a:r>
          </a:p>
          <a:p>
            <a:pPr marL="0" indent="0">
              <a:lnSpc>
                <a:spcPct val="100000"/>
              </a:lnSpc>
              <a:buNone/>
            </a:pPr>
            <a:r>
              <a:rPr lang="en-US" dirty="0"/>
              <a:t>&lt;input type="button" value="Set </a:t>
            </a:r>
            <a:r>
              <a:rPr lang="en-US" dirty="0" err="1"/>
              <a:t>outerText</a:t>
            </a:r>
            <a:r>
              <a:rPr lang="en-US" dirty="0"/>
              <a:t>" onclick=“</a:t>
            </a:r>
            <a:r>
              <a:rPr lang="en-US" dirty="0" err="1"/>
              <a:t>setOuterText</a:t>
            </a:r>
            <a:r>
              <a:rPr lang="en-US" dirty="0"/>
              <a:t>()"&gt; </a:t>
            </a:r>
          </a:p>
          <a:p>
            <a:pPr marL="0" indent="0">
              <a:lnSpc>
                <a:spcPct val="100000"/>
              </a:lnSpc>
              <a:buNone/>
            </a:pPr>
            <a:r>
              <a:rPr lang="en-US" dirty="0"/>
              <a:t>&lt;script type="text/</a:t>
            </a:r>
            <a:r>
              <a:rPr lang="en-US" dirty="0" err="1"/>
              <a:t>javascript</a:t>
            </a:r>
            <a:r>
              <a:rPr lang="en-US" dirty="0"/>
              <a:t>"&gt; </a:t>
            </a:r>
          </a:p>
          <a:p>
            <a:pPr marL="0" indent="0">
              <a:lnSpc>
                <a:spcPct val="100000"/>
              </a:lnSpc>
              <a:buNone/>
            </a:pPr>
            <a:r>
              <a:rPr lang="en-US" dirty="0"/>
              <a:t>        function </a:t>
            </a:r>
            <a:r>
              <a:rPr lang="en-US" dirty="0" err="1"/>
              <a:t>setOuterText</a:t>
            </a:r>
            <a:r>
              <a:rPr lang="en-US" dirty="0"/>
              <a:t>(){ </a:t>
            </a:r>
          </a:p>
          <a:p>
            <a:pPr marL="914400" lvl="2" indent="0">
              <a:lnSpc>
                <a:spcPct val="100000"/>
              </a:lnSpc>
              <a:buNone/>
            </a:pPr>
            <a:r>
              <a:rPr lang="en-US" sz="2000" dirty="0"/>
              <a:t>var div = </a:t>
            </a:r>
            <a:r>
              <a:rPr lang="en-US" sz="2000" dirty="0" err="1"/>
              <a:t>document.getElementById</a:t>
            </a:r>
            <a:r>
              <a:rPr lang="en-US" sz="2000" dirty="0"/>
              <a:t>("content"); </a:t>
            </a:r>
          </a:p>
          <a:p>
            <a:pPr marL="914400" lvl="2" indent="0">
              <a:lnSpc>
                <a:spcPct val="100000"/>
              </a:lnSpc>
              <a:buNone/>
            </a:pPr>
            <a:r>
              <a:rPr lang="en-US" sz="2000" dirty="0" err="1"/>
              <a:t>div.outerText</a:t>
            </a:r>
            <a:r>
              <a:rPr lang="en-US" sz="2000" dirty="0"/>
              <a:t> = "Hello world!";}   </a:t>
            </a:r>
          </a:p>
          <a:p>
            <a:pPr marL="0" indent="0">
              <a:lnSpc>
                <a:spcPct val="100000"/>
              </a:lnSpc>
              <a:buNone/>
            </a:pPr>
            <a:r>
              <a:rPr lang="en-US" dirty="0"/>
              <a:t>&lt;/script&gt; &lt;/body&gt;</a:t>
            </a:r>
          </a:p>
        </p:txBody>
      </p:sp>
      <p:sp>
        <p:nvSpPr>
          <p:cNvPr id="3" name="Title 2">
            <a:extLst>
              <a:ext uri="{FF2B5EF4-FFF2-40B4-BE49-F238E27FC236}">
                <a16:creationId xmlns:a16="http://schemas.microsoft.com/office/drawing/2014/main" id="{CCB9417C-8A2D-4C54-BC0C-2D7E709A141B}"/>
              </a:ext>
            </a:extLst>
          </p:cNvPr>
          <p:cNvSpPr>
            <a:spLocks noGrp="1"/>
          </p:cNvSpPr>
          <p:nvPr>
            <p:ph type="title"/>
          </p:nvPr>
        </p:nvSpPr>
        <p:spPr/>
        <p:txBody>
          <a:bodyPr/>
          <a:lstStyle/>
          <a:p>
            <a:r>
              <a:rPr lang="en-US" dirty="0"/>
              <a:t>The </a:t>
            </a:r>
            <a:r>
              <a:rPr lang="en-US" dirty="0" err="1"/>
              <a:t>outerText</a:t>
            </a:r>
            <a:r>
              <a:rPr lang="en-US" dirty="0"/>
              <a:t> Property (Cont’d)</a:t>
            </a:r>
          </a:p>
        </p:txBody>
      </p:sp>
    </p:spTree>
    <p:extLst>
      <p:ext uri="{BB962C8B-B14F-4D97-AF65-F5344CB8AC3E}">
        <p14:creationId xmlns:p14="http://schemas.microsoft.com/office/powerpoint/2010/main" val="6976788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31A01-BEE1-4F43-877D-2B8F729D6F6B}"/>
              </a:ext>
            </a:extLst>
          </p:cNvPr>
          <p:cNvSpPr>
            <a:spLocks noGrp="1"/>
          </p:cNvSpPr>
          <p:nvPr>
            <p:ph type="title"/>
          </p:nvPr>
        </p:nvSpPr>
        <p:spPr/>
        <p:txBody>
          <a:bodyPr/>
          <a:lstStyle/>
          <a:p>
            <a:r>
              <a:rPr lang="en-US" dirty="0"/>
              <a:t>The </a:t>
            </a:r>
            <a:r>
              <a:rPr lang="en-US" dirty="0" err="1"/>
              <a:t>outerText</a:t>
            </a:r>
            <a:r>
              <a:rPr lang="en-US" dirty="0"/>
              <a:t> Property (Cont’d)</a:t>
            </a:r>
          </a:p>
        </p:txBody>
      </p:sp>
      <p:pic>
        <p:nvPicPr>
          <p:cNvPr id="5" name="Picture 4">
            <a:extLst>
              <a:ext uri="{FF2B5EF4-FFF2-40B4-BE49-F238E27FC236}">
                <a16:creationId xmlns:a16="http://schemas.microsoft.com/office/drawing/2014/main" id="{12404DDF-CC01-4DBF-A2DB-B3A4DBD276C6}"/>
              </a:ext>
            </a:extLst>
          </p:cNvPr>
          <p:cNvPicPr>
            <a:picLocks noChangeAspect="1"/>
          </p:cNvPicPr>
          <p:nvPr/>
        </p:nvPicPr>
        <p:blipFill rotWithShape="1">
          <a:blip r:embed="rId2"/>
          <a:srcRect t="9062" r="81848" b="81078"/>
          <a:stretch/>
        </p:blipFill>
        <p:spPr>
          <a:xfrm>
            <a:off x="6652591" y="2370482"/>
            <a:ext cx="5075584" cy="2117035"/>
          </a:xfrm>
          <a:prstGeom prst="rect">
            <a:avLst/>
          </a:prstGeom>
          <a:ln>
            <a:solidFill>
              <a:schemeClr val="tx1"/>
            </a:solidFill>
          </a:ln>
        </p:spPr>
      </p:pic>
      <p:pic>
        <p:nvPicPr>
          <p:cNvPr id="7" name="Picture 6">
            <a:extLst>
              <a:ext uri="{FF2B5EF4-FFF2-40B4-BE49-F238E27FC236}">
                <a16:creationId xmlns:a16="http://schemas.microsoft.com/office/drawing/2014/main" id="{DF8811B0-6432-4776-A4EF-1253F439D84D}"/>
              </a:ext>
            </a:extLst>
          </p:cNvPr>
          <p:cNvPicPr>
            <a:picLocks noChangeAspect="1"/>
          </p:cNvPicPr>
          <p:nvPr/>
        </p:nvPicPr>
        <p:blipFill rotWithShape="1">
          <a:blip r:embed="rId3"/>
          <a:srcRect t="9836" r="73804" b="71605"/>
          <a:stretch/>
        </p:blipFill>
        <p:spPr>
          <a:xfrm>
            <a:off x="579621" y="1590261"/>
            <a:ext cx="5357353" cy="4227443"/>
          </a:xfrm>
          <a:prstGeom prst="rect">
            <a:avLst/>
          </a:prstGeom>
          <a:ln>
            <a:solidFill>
              <a:schemeClr val="tx1"/>
            </a:solidFill>
          </a:ln>
        </p:spPr>
      </p:pic>
      <p:sp>
        <p:nvSpPr>
          <p:cNvPr id="10" name="Right Arrow 9">
            <a:extLst>
              <a:ext uri="{FF2B5EF4-FFF2-40B4-BE49-F238E27FC236}">
                <a16:creationId xmlns:a16="http://schemas.microsoft.com/office/drawing/2014/main" id="{4877A446-C03B-49EB-983A-8B7F9B44CA78}"/>
              </a:ext>
            </a:extLst>
          </p:cNvPr>
          <p:cNvSpPr/>
          <p:nvPr/>
        </p:nvSpPr>
        <p:spPr>
          <a:xfrm>
            <a:off x="5960401" y="3428999"/>
            <a:ext cx="6687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125490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E8DF0C-AFB4-46D9-9E24-494EB2CD179F}"/>
              </a:ext>
            </a:extLst>
          </p:cNvPr>
          <p:cNvSpPr>
            <a:spLocks noGrp="1"/>
          </p:cNvSpPr>
          <p:nvPr>
            <p:ph idx="1"/>
          </p:nvPr>
        </p:nvSpPr>
        <p:spPr>
          <a:xfrm>
            <a:off x="838200" y="1307148"/>
            <a:ext cx="10515600" cy="4891502"/>
          </a:xfrm>
        </p:spPr>
        <p:txBody>
          <a:bodyPr>
            <a:normAutofit lnSpcReduction="10000"/>
          </a:bodyPr>
          <a:lstStyle/>
          <a:p>
            <a:pPr>
              <a:lnSpc>
                <a:spcPct val="150000"/>
              </a:lnSpc>
            </a:pPr>
            <a:r>
              <a:rPr lang="en-US" sz="2200" dirty="0">
                <a:latin typeface="Times New Roman" panose="02020603050405020304" pitchFamily="18" charset="0"/>
                <a:cs typeface="Times New Roman" panose="02020603050405020304" pitchFamily="18" charset="0"/>
              </a:rPr>
              <a:t>inserts a text as HTML into a specified position.</a:t>
            </a:r>
          </a:p>
          <a:p>
            <a:pPr>
              <a:lnSpc>
                <a:spcPct val="150000"/>
              </a:lnSpc>
            </a:pPr>
            <a:r>
              <a:rPr lang="en-US" sz="2200" dirty="0">
                <a:latin typeface="Times New Roman" panose="02020603050405020304" pitchFamily="18" charset="0"/>
                <a:cs typeface="Times New Roman" panose="02020603050405020304" pitchFamily="18" charset="0"/>
              </a:rPr>
              <a:t>accepts two arguments: (the position in which to insert, the HTML text to insert)</a:t>
            </a:r>
          </a:p>
          <a:p>
            <a:pPr>
              <a:lnSpc>
                <a:spcPct val="150000"/>
              </a:lnSpc>
            </a:pPr>
            <a:r>
              <a:rPr lang="en-US" sz="2200" dirty="0">
                <a:latin typeface="Times New Roman" panose="02020603050405020304" pitchFamily="18" charset="0"/>
                <a:cs typeface="Times New Roman" panose="02020603050405020304" pitchFamily="18" charset="0"/>
              </a:rPr>
              <a:t>The ﬁrst argument must be one of the following values:</a:t>
            </a:r>
          </a:p>
          <a:p>
            <a:pPr marL="914400" lvl="1"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beforebegin</a:t>
            </a:r>
            <a:r>
              <a:rPr lang="en-US" sz="2200" dirty="0">
                <a:latin typeface="Times New Roman" panose="02020603050405020304" pitchFamily="18" charset="0"/>
                <a:cs typeface="Times New Roman" panose="02020603050405020304" pitchFamily="18" charset="0"/>
              </a:rPr>
              <a:t>”— Insert just before the element as a previous sibling.</a:t>
            </a:r>
          </a:p>
          <a:p>
            <a:pPr marL="914400" lvl="1"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afterbegin</a:t>
            </a:r>
            <a:r>
              <a:rPr lang="en-US" sz="2200" dirty="0">
                <a:latin typeface="Times New Roman" panose="02020603050405020304" pitchFamily="18" charset="0"/>
                <a:cs typeface="Times New Roman" panose="02020603050405020304" pitchFamily="18" charset="0"/>
              </a:rPr>
              <a:t>”— Insert just inside of the element as a new child or series of children before the first child. </a:t>
            </a:r>
          </a:p>
          <a:p>
            <a:pPr marL="914400" lvl="1"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beforeend</a:t>
            </a:r>
            <a:r>
              <a:rPr lang="en-US" sz="2200" dirty="0">
                <a:latin typeface="Times New Roman" panose="02020603050405020304" pitchFamily="18" charset="0"/>
                <a:cs typeface="Times New Roman" panose="02020603050405020304" pitchFamily="18" charset="0"/>
              </a:rPr>
              <a:t>”— Insert just inside of the element as a new child or series of children after the last child.</a:t>
            </a:r>
          </a:p>
          <a:p>
            <a:pPr marL="914400" lvl="1" indent="-457200">
              <a:lnSpc>
                <a:spcPct val="150000"/>
              </a:lnSpc>
              <a:buFont typeface="+mj-lt"/>
              <a:buAutoNum type="arabicPeriod"/>
            </a:pP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afterend</a:t>
            </a:r>
            <a:r>
              <a:rPr lang="en-US" sz="2200" dirty="0">
                <a:latin typeface="Times New Roman" panose="02020603050405020304" pitchFamily="18" charset="0"/>
                <a:cs typeface="Times New Roman" panose="02020603050405020304" pitchFamily="18" charset="0"/>
              </a:rPr>
              <a:t>”— Insert just after the element as a next sibling.</a:t>
            </a:r>
          </a:p>
        </p:txBody>
      </p:sp>
      <p:sp>
        <p:nvSpPr>
          <p:cNvPr id="3" name="Title 2">
            <a:extLst>
              <a:ext uri="{FF2B5EF4-FFF2-40B4-BE49-F238E27FC236}">
                <a16:creationId xmlns:a16="http://schemas.microsoft.com/office/drawing/2014/main" id="{62DDF117-0D15-4C49-B7F6-162D7F68B42E}"/>
              </a:ext>
            </a:extLst>
          </p:cNvPr>
          <p:cNvSpPr>
            <a:spLocks noGrp="1"/>
          </p:cNvSpPr>
          <p:nvPr>
            <p:ph type="title"/>
          </p:nvPr>
        </p:nvSpPr>
        <p:spPr/>
        <p:txBody>
          <a:bodyPr/>
          <a:lstStyle/>
          <a:p>
            <a:r>
              <a:rPr lang="en-US" dirty="0"/>
              <a:t>The </a:t>
            </a:r>
            <a:r>
              <a:rPr lang="en-US" dirty="0" err="1"/>
              <a:t>insertAdjacentHTML</a:t>
            </a:r>
            <a:r>
              <a:rPr lang="en-US" dirty="0"/>
              <a:t>() Method</a:t>
            </a:r>
          </a:p>
        </p:txBody>
      </p:sp>
    </p:spTree>
    <p:extLst>
      <p:ext uri="{BB962C8B-B14F-4D97-AF65-F5344CB8AC3E}">
        <p14:creationId xmlns:p14="http://schemas.microsoft.com/office/powerpoint/2010/main" val="20882114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6D96A9-EA43-493B-9700-27692743A91D}"/>
              </a:ext>
            </a:extLst>
          </p:cNvPr>
          <p:cNvSpPr>
            <a:spLocks noGrp="1"/>
          </p:cNvSpPr>
          <p:nvPr>
            <p:ph idx="1"/>
          </p:nvPr>
        </p:nvSpPr>
        <p:spPr>
          <a:xfrm>
            <a:off x="879764" y="1507734"/>
            <a:ext cx="10515600" cy="4599954"/>
          </a:xfrm>
        </p:spPr>
        <p:txBody>
          <a:bodyPr>
            <a:normAutofit lnSpcReduction="10000"/>
          </a:bodyPr>
          <a:lstStyle/>
          <a:p>
            <a:pPr marL="0" indent="0">
              <a:buNone/>
            </a:pPr>
            <a:r>
              <a:rPr lang="en-US" sz="2200" dirty="0"/>
              <a:t>//insert as previous sibling</a:t>
            </a:r>
          </a:p>
          <a:p>
            <a:pPr marL="0" indent="0">
              <a:buNone/>
            </a:pPr>
            <a:r>
              <a:rPr lang="en-US" sz="2200" dirty="0" err="1"/>
              <a:t>element.insertAdjacentHTML</a:t>
            </a:r>
            <a:r>
              <a:rPr lang="en-US" sz="2200" dirty="0"/>
              <a:t>(“</a:t>
            </a:r>
            <a:r>
              <a:rPr lang="en-US" sz="2200" dirty="0" err="1"/>
              <a:t>beforebegin</a:t>
            </a:r>
            <a:r>
              <a:rPr lang="en-US" sz="2200" dirty="0"/>
              <a:t>”, “&lt;p&gt;Hello world!&lt;/p&gt;”);</a:t>
            </a:r>
          </a:p>
          <a:p>
            <a:pPr marL="0" indent="0">
              <a:buNone/>
            </a:pPr>
            <a:endParaRPr lang="en-US" sz="2200" dirty="0"/>
          </a:p>
          <a:p>
            <a:pPr marL="0" indent="0">
              <a:buNone/>
            </a:pPr>
            <a:r>
              <a:rPr lang="en-US" sz="2200" dirty="0"/>
              <a:t>//insert as first child</a:t>
            </a:r>
          </a:p>
          <a:p>
            <a:pPr marL="0" indent="0">
              <a:buNone/>
            </a:pPr>
            <a:r>
              <a:rPr lang="en-US" sz="2200" dirty="0" err="1"/>
              <a:t>element.insertAdjacentHTML</a:t>
            </a:r>
            <a:r>
              <a:rPr lang="en-US" sz="2200" dirty="0"/>
              <a:t>(“</a:t>
            </a:r>
            <a:r>
              <a:rPr lang="en-US" sz="2200" dirty="0" err="1"/>
              <a:t>afterbegin</a:t>
            </a:r>
            <a:r>
              <a:rPr lang="en-US" sz="2200" dirty="0"/>
              <a:t>”, “&lt;p&gt;Hello world!&lt;/p&gt;”);</a:t>
            </a:r>
          </a:p>
          <a:p>
            <a:pPr marL="0" indent="0">
              <a:buNone/>
            </a:pPr>
            <a:endParaRPr lang="en-US" sz="2200" dirty="0"/>
          </a:p>
          <a:p>
            <a:pPr marL="0" indent="0">
              <a:buNone/>
            </a:pPr>
            <a:r>
              <a:rPr lang="en-US" sz="2200" dirty="0"/>
              <a:t>//insert as last child</a:t>
            </a:r>
          </a:p>
          <a:p>
            <a:pPr marL="0" indent="0">
              <a:buNone/>
            </a:pPr>
            <a:r>
              <a:rPr lang="en-US" sz="2200" dirty="0" err="1"/>
              <a:t>element.insertAdjacentHTML</a:t>
            </a:r>
            <a:r>
              <a:rPr lang="en-US" sz="2200" dirty="0"/>
              <a:t>(“</a:t>
            </a:r>
            <a:r>
              <a:rPr lang="en-US" sz="2200" dirty="0" err="1"/>
              <a:t>beforeend</a:t>
            </a:r>
            <a:r>
              <a:rPr lang="en-US" sz="2200" dirty="0"/>
              <a:t>”, “&lt;p&gt;Hello world!&lt;/p&gt;”);</a:t>
            </a:r>
          </a:p>
          <a:p>
            <a:pPr marL="0" indent="0">
              <a:buNone/>
            </a:pPr>
            <a:endParaRPr lang="en-US" sz="2200" dirty="0"/>
          </a:p>
          <a:p>
            <a:pPr marL="0" indent="0">
              <a:buNone/>
            </a:pPr>
            <a:r>
              <a:rPr lang="en-US" sz="2200" dirty="0"/>
              <a:t>//insert as next sibling</a:t>
            </a:r>
          </a:p>
          <a:p>
            <a:pPr marL="0" indent="0">
              <a:buNone/>
            </a:pPr>
            <a:r>
              <a:rPr lang="en-US" sz="2200" dirty="0" err="1"/>
              <a:t>element.insertAdjacentHTML</a:t>
            </a:r>
            <a:r>
              <a:rPr lang="en-US" sz="2200" dirty="0"/>
              <a:t>(“</a:t>
            </a:r>
            <a:r>
              <a:rPr lang="en-US" sz="2200" dirty="0" err="1"/>
              <a:t>afterend</a:t>
            </a:r>
            <a:r>
              <a:rPr lang="en-US" sz="2200" dirty="0"/>
              <a:t>”, “&lt;p&gt;Hello world!&lt;/p&gt;”);</a:t>
            </a:r>
          </a:p>
          <a:p>
            <a:endParaRPr lang="en-US" dirty="0"/>
          </a:p>
        </p:txBody>
      </p:sp>
      <p:sp>
        <p:nvSpPr>
          <p:cNvPr id="3" name="Title 2">
            <a:extLst>
              <a:ext uri="{FF2B5EF4-FFF2-40B4-BE49-F238E27FC236}">
                <a16:creationId xmlns:a16="http://schemas.microsoft.com/office/drawing/2014/main" id="{DF93F7D8-BB1B-4B7E-B3AB-C6DE349A04A3}"/>
              </a:ext>
            </a:extLst>
          </p:cNvPr>
          <p:cNvSpPr>
            <a:spLocks noGrp="1"/>
          </p:cNvSpPr>
          <p:nvPr>
            <p:ph type="title"/>
          </p:nvPr>
        </p:nvSpPr>
        <p:spPr/>
        <p:txBody>
          <a:bodyPr/>
          <a:lstStyle/>
          <a:p>
            <a:r>
              <a:rPr lang="en-US" dirty="0"/>
              <a:t>The </a:t>
            </a:r>
            <a:r>
              <a:rPr lang="en-US" dirty="0" err="1"/>
              <a:t>insertAdjacentHTML</a:t>
            </a:r>
            <a:r>
              <a:rPr lang="en-US" dirty="0"/>
              <a:t>() Method (Cont’d)</a:t>
            </a:r>
          </a:p>
        </p:txBody>
      </p:sp>
    </p:spTree>
    <p:extLst>
      <p:ext uri="{BB962C8B-B14F-4D97-AF65-F5344CB8AC3E}">
        <p14:creationId xmlns:p14="http://schemas.microsoft.com/office/powerpoint/2010/main" val="2940476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42690"/>
            <a:ext cx="12192000" cy="1821840"/>
          </a:xfrm>
        </p:spPr>
        <p:txBody>
          <a:bodyPr>
            <a:normAutofit/>
          </a:bodyPr>
          <a:lstStyle/>
          <a:p>
            <a:r>
              <a:rPr lang="en-US" sz="3600" dirty="0"/>
              <a:t> Web Technology JavaScript Programming</a:t>
            </a:r>
            <a:br>
              <a:rPr lang="en-US" sz="3600" dirty="0"/>
            </a:br>
            <a:br>
              <a:rPr lang="en-US" sz="3600" dirty="0"/>
            </a:br>
            <a:r>
              <a:rPr lang="en-US" sz="3600" dirty="0"/>
              <a:t>Events</a:t>
            </a:r>
          </a:p>
        </p:txBody>
      </p:sp>
      <p:sp>
        <p:nvSpPr>
          <p:cNvPr id="3" name="Title 2">
            <a:extLst>
              <a:ext uri="{FF2B5EF4-FFF2-40B4-BE49-F238E27FC236}">
                <a16:creationId xmlns:a16="http://schemas.microsoft.com/office/drawing/2014/main" id="{BC261CFB-DC60-D7EE-FF8D-905D4DCA4870}"/>
              </a:ext>
            </a:extLst>
          </p:cNvPr>
          <p:cNvSpPr txBox="1">
            <a:spLocks/>
          </p:cNvSpPr>
          <p:nvPr/>
        </p:nvSpPr>
        <p:spPr>
          <a:xfrm>
            <a:off x="1336803" y="2771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
        <p:nvSpPr>
          <p:cNvPr id="4" name="Subtitle 2">
            <a:extLst>
              <a:ext uri="{FF2B5EF4-FFF2-40B4-BE49-F238E27FC236}">
                <a16:creationId xmlns:a16="http://schemas.microsoft.com/office/drawing/2014/main" id="{522E00AE-CED5-A576-CB12-FCEEB6637324}"/>
              </a:ext>
            </a:extLst>
          </p:cNvPr>
          <p:cNvSpPr>
            <a:spLocks noGrp="1"/>
          </p:cNvSpPr>
          <p:nvPr>
            <p:ph type="subTitle" idx="1"/>
          </p:nvPr>
        </p:nvSpPr>
        <p:spPr>
          <a:xfrm>
            <a:off x="3376215" y="5057739"/>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4414322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13F034-ED3A-4C7F-96FB-8FF28B7D6693}"/>
              </a:ext>
            </a:extLst>
          </p:cNvPr>
          <p:cNvSpPr>
            <a:spLocks noGrp="1"/>
          </p:cNvSpPr>
          <p:nvPr>
            <p:ph idx="1"/>
          </p:nvPr>
        </p:nvSpPr>
        <p:spPr>
          <a:xfrm>
            <a:off x="838200" y="1470784"/>
            <a:ext cx="10515600" cy="4351338"/>
          </a:xfrm>
        </p:spPr>
        <p:txBody>
          <a:bodyPr/>
          <a:lstStyle/>
          <a:p>
            <a:pPr algn="just">
              <a:lnSpc>
                <a:spcPct val="100000"/>
              </a:lnSpc>
              <a:spcBef>
                <a:spcPts val="0"/>
              </a:spcBef>
              <a:spcAft>
                <a:spcPts val="600"/>
              </a:spcAft>
            </a:pPr>
            <a:r>
              <a:rPr lang="en-US" sz="2000" u="none" strike="noStrike" baseline="0" dirty="0"/>
              <a:t>JavaScript’s interaction with HTML is handled through events.</a:t>
            </a:r>
            <a:endParaRPr lang="en-US" dirty="0"/>
          </a:p>
          <a:p>
            <a:pPr algn="just">
              <a:lnSpc>
                <a:spcPct val="100000"/>
              </a:lnSpc>
              <a:spcBef>
                <a:spcPts val="0"/>
              </a:spcBef>
              <a:spcAft>
                <a:spcPts val="600"/>
              </a:spcAft>
            </a:pPr>
            <a:r>
              <a:rPr lang="en-US" dirty="0"/>
              <a:t>Events occur when the user or the browser manipulates a page</a:t>
            </a:r>
            <a:r>
              <a:rPr lang="my-MM" dirty="0"/>
              <a:t>.</a:t>
            </a:r>
          </a:p>
          <a:p>
            <a:pPr algn="just">
              <a:lnSpc>
                <a:spcPct val="100000"/>
              </a:lnSpc>
              <a:spcBef>
                <a:spcPts val="0"/>
              </a:spcBef>
              <a:spcAft>
                <a:spcPts val="600"/>
              </a:spcAft>
            </a:pPr>
            <a:r>
              <a:rPr lang="en-US" dirty="0"/>
              <a:t>When the page loads, it is called an event. When the user clicks a button, that click too is an event. Other examples include events like pressing any key, closing a window, resizing a window, etc.</a:t>
            </a:r>
          </a:p>
          <a:p>
            <a:pPr algn="just">
              <a:lnSpc>
                <a:spcPct val="100000"/>
              </a:lnSpc>
              <a:spcBef>
                <a:spcPts val="0"/>
              </a:spcBef>
              <a:spcAft>
                <a:spcPts val="600"/>
              </a:spcAft>
            </a:pPr>
            <a:endParaRPr lang="en-US" dirty="0"/>
          </a:p>
        </p:txBody>
      </p:sp>
      <p:sp>
        <p:nvSpPr>
          <p:cNvPr id="3" name="Title 2">
            <a:extLst>
              <a:ext uri="{FF2B5EF4-FFF2-40B4-BE49-F238E27FC236}">
                <a16:creationId xmlns:a16="http://schemas.microsoft.com/office/drawing/2014/main" id="{21E821F5-2365-4304-8D0B-62AFD61EA3C7}"/>
              </a:ext>
            </a:extLst>
          </p:cNvPr>
          <p:cNvSpPr>
            <a:spLocks noGrp="1"/>
          </p:cNvSpPr>
          <p:nvPr>
            <p:ph type="title"/>
          </p:nvPr>
        </p:nvSpPr>
        <p:spPr/>
        <p:txBody>
          <a:bodyPr/>
          <a:lstStyle/>
          <a:p>
            <a:r>
              <a:rPr lang="en-US" dirty="0"/>
              <a:t>Events</a:t>
            </a:r>
          </a:p>
        </p:txBody>
      </p:sp>
      <p:sp>
        <p:nvSpPr>
          <p:cNvPr id="6" name="Slide Number Placeholder 3">
            <a:extLst>
              <a:ext uri="{FF2B5EF4-FFF2-40B4-BE49-F238E27FC236}">
                <a16:creationId xmlns:a16="http://schemas.microsoft.com/office/drawing/2014/main" id="{AF1D3209-C0ED-DB36-45AF-1D58593ABB62}"/>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238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97752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49A54F-05F9-4A6F-B513-E258D18C48CD}"/>
              </a:ext>
            </a:extLst>
          </p:cNvPr>
          <p:cNvSpPr>
            <a:spLocks noGrp="1"/>
          </p:cNvSpPr>
          <p:nvPr>
            <p:ph idx="1"/>
          </p:nvPr>
        </p:nvSpPr>
        <p:spPr>
          <a:xfrm>
            <a:off x="838200" y="1470783"/>
            <a:ext cx="10515600" cy="4351338"/>
          </a:xfrm>
        </p:spPr>
        <p:txBody>
          <a:bodyPr>
            <a:normAutofit/>
          </a:bodyPr>
          <a:lstStyle/>
          <a:p>
            <a:pPr>
              <a:lnSpc>
                <a:spcPct val="100000"/>
              </a:lnSpc>
              <a:spcBef>
                <a:spcPts val="0"/>
              </a:spcBef>
              <a:spcAft>
                <a:spcPts val="600"/>
              </a:spcAft>
            </a:pPr>
            <a:r>
              <a:rPr lang="en-US" dirty="0">
                <a:solidFill>
                  <a:srgbClr val="231F20"/>
                </a:solidFill>
                <a:effectLst/>
                <a:latin typeface="+mn-lt"/>
              </a:rPr>
              <a:t>Event flow describes the order in which events are received on the page.</a:t>
            </a:r>
          </a:p>
          <a:p>
            <a:pPr>
              <a:lnSpc>
                <a:spcPct val="100000"/>
              </a:lnSpc>
              <a:spcBef>
                <a:spcPts val="0"/>
              </a:spcBef>
              <a:spcAft>
                <a:spcPts val="600"/>
              </a:spcAft>
            </a:pPr>
            <a:endParaRPr lang="en-US" dirty="0">
              <a:solidFill>
                <a:srgbClr val="231F20"/>
              </a:solidFill>
              <a:effectLst/>
              <a:latin typeface="+mn-lt"/>
            </a:endParaRPr>
          </a:p>
          <a:p>
            <a:pPr marL="0" indent="0">
              <a:lnSpc>
                <a:spcPct val="100000"/>
              </a:lnSpc>
              <a:spcBef>
                <a:spcPts val="0"/>
              </a:spcBef>
              <a:spcAft>
                <a:spcPts val="600"/>
              </a:spcAft>
              <a:buNone/>
            </a:pPr>
            <a:br>
              <a:rPr lang="en-US" dirty="0">
                <a:solidFill>
                  <a:srgbClr val="231F20"/>
                </a:solidFill>
                <a:effectLst/>
                <a:latin typeface="+mn-lt"/>
              </a:rPr>
            </a:br>
            <a:endParaRPr lang="en-US" dirty="0">
              <a:latin typeface="+mn-lt"/>
            </a:endParaRPr>
          </a:p>
        </p:txBody>
      </p:sp>
      <p:sp>
        <p:nvSpPr>
          <p:cNvPr id="3" name="Title 2">
            <a:extLst>
              <a:ext uri="{FF2B5EF4-FFF2-40B4-BE49-F238E27FC236}">
                <a16:creationId xmlns:a16="http://schemas.microsoft.com/office/drawing/2014/main" id="{72F6FB8D-D5EC-4F39-8B09-C3334851EC0F}"/>
              </a:ext>
            </a:extLst>
          </p:cNvPr>
          <p:cNvSpPr>
            <a:spLocks noGrp="1"/>
          </p:cNvSpPr>
          <p:nvPr>
            <p:ph type="title"/>
          </p:nvPr>
        </p:nvSpPr>
        <p:spPr/>
        <p:txBody>
          <a:bodyPr/>
          <a:lstStyle/>
          <a:p>
            <a:r>
              <a:rPr lang="en-US" dirty="0"/>
              <a:t>Event Flow</a:t>
            </a:r>
          </a:p>
        </p:txBody>
      </p:sp>
      <p:sp>
        <p:nvSpPr>
          <p:cNvPr id="6" name="Slide Number Placeholder 3">
            <a:extLst>
              <a:ext uri="{FF2B5EF4-FFF2-40B4-BE49-F238E27FC236}">
                <a16:creationId xmlns:a16="http://schemas.microsoft.com/office/drawing/2014/main" id="{1878D384-FC74-5947-212E-91222F227A9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239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1904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49300" y="1260764"/>
            <a:ext cx="10366510" cy="5165435"/>
          </a:xfrm>
        </p:spPr>
        <p:txBody>
          <a:bodyPr>
            <a:normAutofit/>
          </a:bodyPr>
          <a:lstStyle/>
          <a:p>
            <a:pPr marL="512763" lvl="1" indent="-401638">
              <a:spcBef>
                <a:spcPts val="1000"/>
              </a:spcBef>
              <a:buFont typeface="+mj-lt"/>
              <a:buAutoNum type="arabicPeriod" startAt="2"/>
            </a:pPr>
            <a:r>
              <a:rPr lang="en-US" b="1" dirty="0">
                <a:solidFill>
                  <a:schemeClr val="tx1"/>
                </a:solidFill>
              </a:rPr>
              <a:t>ParseInt()</a:t>
            </a:r>
          </a:p>
          <a:p>
            <a:pPr lvl="1">
              <a:spcBef>
                <a:spcPts val="1000"/>
              </a:spcBef>
            </a:pPr>
            <a:r>
              <a:rPr lang="en-US" dirty="0">
                <a:solidFill>
                  <a:schemeClr val="tx1"/>
                </a:solidFill>
              </a:rPr>
              <a:t>var num1 = </a:t>
            </a:r>
            <a:r>
              <a:rPr lang="en-US" dirty="0" err="1">
                <a:solidFill>
                  <a:schemeClr val="tx1"/>
                </a:solidFill>
              </a:rPr>
              <a:t>parseInt</a:t>
            </a:r>
            <a:r>
              <a:rPr lang="en-US" dirty="0">
                <a:solidFill>
                  <a:schemeClr val="tx1"/>
                </a:solidFill>
              </a:rPr>
              <a:t>(“1234blue”);     	 //1234 </a:t>
            </a:r>
          </a:p>
          <a:p>
            <a:pPr lvl="1">
              <a:spcBef>
                <a:spcPts val="1000"/>
              </a:spcBef>
            </a:pPr>
            <a:r>
              <a:rPr lang="en-US" dirty="0">
                <a:solidFill>
                  <a:schemeClr val="tx1"/>
                </a:solidFill>
              </a:rPr>
              <a:t>var num2 = </a:t>
            </a:r>
            <a:r>
              <a:rPr lang="en-US" dirty="0" err="1">
                <a:solidFill>
                  <a:schemeClr val="tx1"/>
                </a:solidFill>
              </a:rPr>
              <a:t>parseInt</a:t>
            </a:r>
            <a:r>
              <a:rPr lang="en-US" dirty="0">
                <a:solidFill>
                  <a:schemeClr val="tx1"/>
                </a:solidFill>
              </a:rPr>
              <a:t>(“”); 		//</a:t>
            </a:r>
            <a:r>
              <a:rPr lang="en-US" dirty="0" err="1">
                <a:solidFill>
                  <a:schemeClr val="tx1"/>
                </a:solidFill>
              </a:rPr>
              <a:t>NaN</a:t>
            </a:r>
            <a:r>
              <a:rPr lang="en-US" dirty="0">
                <a:solidFill>
                  <a:schemeClr val="tx1"/>
                </a:solidFill>
              </a:rPr>
              <a:t> </a:t>
            </a:r>
          </a:p>
          <a:p>
            <a:pPr lvl="1">
              <a:spcBef>
                <a:spcPts val="1000"/>
              </a:spcBef>
            </a:pPr>
            <a:r>
              <a:rPr lang="en-US" dirty="0">
                <a:solidFill>
                  <a:schemeClr val="tx1"/>
                </a:solidFill>
              </a:rPr>
              <a:t>var num3 = </a:t>
            </a:r>
            <a:r>
              <a:rPr lang="en-US" dirty="0" err="1">
                <a:solidFill>
                  <a:schemeClr val="tx1"/>
                </a:solidFill>
              </a:rPr>
              <a:t>parseInt</a:t>
            </a:r>
            <a:r>
              <a:rPr lang="en-US" dirty="0">
                <a:solidFill>
                  <a:schemeClr val="tx1"/>
                </a:solidFill>
              </a:rPr>
              <a:t>(“0xA”); 		//10 - hexadecimal </a:t>
            </a:r>
          </a:p>
          <a:p>
            <a:pPr lvl="1">
              <a:spcBef>
                <a:spcPts val="1000"/>
              </a:spcBef>
            </a:pPr>
            <a:r>
              <a:rPr lang="en-US" dirty="0">
                <a:solidFill>
                  <a:schemeClr val="tx1"/>
                </a:solidFill>
              </a:rPr>
              <a:t>var num4 = </a:t>
            </a:r>
            <a:r>
              <a:rPr lang="en-US" dirty="0" err="1">
                <a:solidFill>
                  <a:schemeClr val="tx1"/>
                </a:solidFill>
              </a:rPr>
              <a:t>parseInt</a:t>
            </a:r>
            <a:r>
              <a:rPr lang="en-US" dirty="0">
                <a:solidFill>
                  <a:schemeClr val="tx1"/>
                </a:solidFill>
              </a:rPr>
              <a:t>(22.5); 		//22 </a:t>
            </a:r>
          </a:p>
          <a:p>
            <a:pPr lvl="1">
              <a:spcBef>
                <a:spcPts val="1000"/>
              </a:spcBef>
            </a:pPr>
            <a:r>
              <a:rPr lang="en-US" dirty="0">
                <a:solidFill>
                  <a:schemeClr val="tx1"/>
                </a:solidFill>
              </a:rPr>
              <a:t>var num5 = </a:t>
            </a:r>
            <a:r>
              <a:rPr lang="en-US" dirty="0" err="1">
                <a:solidFill>
                  <a:schemeClr val="tx1"/>
                </a:solidFill>
              </a:rPr>
              <a:t>parseInt</a:t>
            </a:r>
            <a:r>
              <a:rPr lang="en-US" dirty="0">
                <a:solidFill>
                  <a:schemeClr val="tx1"/>
                </a:solidFill>
              </a:rPr>
              <a:t>(“70”); 		//70 - decimal </a:t>
            </a:r>
          </a:p>
          <a:p>
            <a:pPr marL="342900" indent="-342900">
              <a:buFont typeface="Arial" panose="020B0604020202020204" pitchFamily="34" charset="0"/>
              <a:buChar char="•"/>
            </a:pPr>
            <a:r>
              <a:rPr lang="en-US" dirty="0"/>
              <a:t>All of the different numeric formats can be confusing to keep track of, so </a:t>
            </a:r>
            <a:r>
              <a:rPr lang="en-US" dirty="0" err="1"/>
              <a:t>parseInt</a:t>
            </a:r>
            <a:r>
              <a:rPr lang="en-US" dirty="0"/>
              <a:t>() provides </a:t>
            </a:r>
            <a:r>
              <a:rPr lang="en-US" u="sng" dirty="0"/>
              <a:t>a second argument</a:t>
            </a:r>
            <a:r>
              <a:rPr lang="en-US" dirty="0"/>
              <a:t>: the radix (number of digits) to use. </a:t>
            </a:r>
          </a:p>
          <a:p>
            <a:pPr lvl="1">
              <a:spcBef>
                <a:spcPts val="1000"/>
              </a:spcBef>
            </a:pPr>
            <a:r>
              <a:rPr lang="da-DK" dirty="0">
                <a:solidFill>
                  <a:schemeClr val="tx1"/>
                </a:solidFill>
              </a:rPr>
              <a:t>var num1 = parseInt(”</a:t>
            </a:r>
            <a:r>
              <a:rPr lang="en-US" dirty="0">
                <a:solidFill>
                  <a:schemeClr val="tx1"/>
                </a:solidFill>
              </a:rPr>
              <a:t> 0x</a:t>
            </a:r>
            <a:r>
              <a:rPr lang="da-DK" dirty="0">
                <a:solidFill>
                  <a:schemeClr val="tx1"/>
                </a:solidFill>
              </a:rPr>
              <a:t>AF”, 16); 	//175 </a:t>
            </a:r>
          </a:p>
          <a:p>
            <a:pPr lvl="1">
              <a:spcBef>
                <a:spcPts val="1000"/>
              </a:spcBef>
            </a:pPr>
            <a:r>
              <a:rPr lang="da-DK" dirty="0">
                <a:solidFill>
                  <a:schemeClr val="tx1"/>
                </a:solidFill>
              </a:rPr>
              <a:t>var num2 = parseInt(”AF”); 		//NaN</a:t>
            </a:r>
            <a:endParaRPr lang="en-US" dirty="0">
              <a:solidFill>
                <a:schemeClr val="tx1"/>
              </a:solidFill>
            </a:endParaRPr>
          </a:p>
        </p:txBody>
      </p:sp>
      <p:sp>
        <p:nvSpPr>
          <p:cNvPr id="3" name="Title 2"/>
          <p:cNvSpPr>
            <a:spLocks noGrp="1"/>
          </p:cNvSpPr>
          <p:nvPr>
            <p:ph type="title"/>
          </p:nvPr>
        </p:nvSpPr>
        <p:spPr/>
        <p:txBody>
          <a:bodyPr/>
          <a:lstStyle/>
          <a:p>
            <a:r>
              <a:rPr lang="en-US" dirty="0"/>
              <a:t>Number Conversions (Cont’d)</a:t>
            </a:r>
          </a:p>
        </p:txBody>
      </p:sp>
    </p:spTree>
    <p:extLst>
      <p:ext uri="{BB962C8B-B14F-4D97-AF65-F5344CB8AC3E}">
        <p14:creationId xmlns:p14="http://schemas.microsoft.com/office/powerpoint/2010/main" val="25431495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F217-2547-487C-9591-CC60C5AFB627}"/>
              </a:ext>
            </a:extLst>
          </p:cNvPr>
          <p:cNvSpPr>
            <a:spLocks noGrp="1"/>
          </p:cNvSpPr>
          <p:nvPr>
            <p:ph idx="1"/>
          </p:nvPr>
        </p:nvSpPr>
        <p:spPr>
          <a:xfrm>
            <a:off x="838200" y="1329604"/>
            <a:ext cx="10515600" cy="5303520"/>
          </a:xfrm>
        </p:spPr>
        <p:txBody>
          <a:bodyPr>
            <a:noAutofit/>
          </a:bodyPr>
          <a:lstStyle/>
          <a:p>
            <a:pPr marL="285750" indent="-285750" algn="just">
              <a:lnSpc>
                <a:spcPct val="100000"/>
              </a:lnSpc>
              <a:spcBef>
                <a:spcPts val="0"/>
              </a:spcBef>
              <a:spcAft>
                <a:spcPts val="600"/>
              </a:spcAft>
              <a:buFont typeface="Arial" panose="020B0604020202020204" pitchFamily="34" charset="0"/>
              <a:buChar char="•"/>
            </a:pPr>
            <a:r>
              <a:rPr lang="en-US" b="0" i="0" u="none" strike="noStrike" baseline="0" dirty="0">
                <a:latin typeface="+mn-lt"/>
              </a:rPr>
              <a:t>An event is said to start at the innermost element (the deepest in the document tree) and then flow upward toward the outer node (the document). </a:t>
            </a:r>
          </a:p>
          <a:p>
            <a:pPr marL="914400" lvl="2" indent="0" algn="just">
              <a:lnSpc>
                <a:spcPct val="100000"/>
              </a:lnSpc>
              <a:spcBef>
                <a:spcPts val="0"/>
              </a:spcBef>
              <a:buNone/>
            </a:pPr>
            <a:r>
              <a:rPr lang="en-US" sz="2000" b="0" i="0" u="none" strike="noStrike" baseline="0" dirty="0">
                <a:latin typeface="+mn-lt"/>
              </a:rPr>
              <a:t>&lt;!DOCTYPE html&gt;</a:t>
            </a:r>
          </a:p>
          <a:p>
            <a:pPr marL="914400" lvl="2" indent="0" algn="just">
              <a:lnSpc>
                <a:spcPct val="100000"/>
              </a:lnSpc>
              <a:spcBef>
                <a:spcPts val="0"/>
              </a:spcBef>
              <a:buNone/>
            </a:pPr>
            <a:r>
              <a:rPr lang="en-US" sz="2000" b="0" i="0" u="none" strike="noStrike" baseline="0" dirty="0">
                <a:latin typeface="+mn-lt"/>
              </a:rPr>
              <a:t>&lt;html&gt;</a:t>
            </a:r>
          </a:p>
          <a:p>
            <a:pPr marL="914400" lvl="2" indent="0" algn="just">
              <a:lnSpc>
                <a:spcPct val="100000"/>
              </a:lnSpc>
              <a:spcBef>
                <a:spcPts val="0"/>
              </a:spcBef>
              <a:buNone/>
            </a:pPr>
            <a:r>
              <a:rPr lang="en-US" sz="2000" b="0" i="0" u="none" strike="noStrike" baseline="0" dirty="0">
                <a:latin typeface="+mn-lt"/>
              </a:rPr>
              <a:t>&lt;head&gt;</a:t>
            </a:r>
          </a:p>
          <a:p>
            <a:pPr marL="914400" lvl="2" indent="0" algn="just">
              <a:lnSpc>
                <a:spcPct val="100000"/>
              </a:lnSpc>
              <a:spcBef>
                <a:spcPts val="0"/>
              </a:spcBef>
              <a:buNone/>
            </a:pPr>
            <a:r>
              <a:rPr lang="en-US" sz="2000" b="0" i="0" u="none" strike="noStrike" baseline="0" dirty="0">
                <a:latin typeface="+mn-lt"/>
              </a:rPr>
              <a:t>&lt;title&gt;Event Bubbling Example&lt;/title&gt;</a:t>
            </a:r>
          </a:p>
          <a:p>
            <a:pPr marL="914400" lvl="2" indent="0" algn="just">
              <a:lnSpc>
                <a:spcPct val="100000"/>
              </a:lnSpc>
              <a:spcBef>
                <a:spcPts val="0"/>
              </a:spcBef>
              <a:buNone/>
            </a:pPr>
            <a:r>
              <a:rPr lang="en-US" sz="2000" b="0" i="0" u="none" strike="noStrike" baseline="0" dirty="0">
                <a:latin typeface="+mn-lt"/>
              </a:rPr>
              <a:t>&lt;/head&gt;</a:t>
            </a:r>
          </a:p>
          <a:p>
            <a:pPr marL="914400" lvl="2" indent="0" algn="just">
              <a:lnSpc>
                <a:spcPct val="100000"/>
              </a:lnSpc>
              <a:spcBef>
                <a:spcPts val="0"/>
              </a:spcBef>
              <a:buNone/>
            </a:pPr>
            <a:r>
              <a:rPr lang="en-US" sz="2000" b="0" i="0" u="none" strike="noStrike" baseline="0" dirty="0">
                <a:latin typeface="+mn-lt"/>
              </a:rPr>
              <a:t>&lt;body&gt;</a:t>
            </a:r>
          </a:p>
          <a:p>
            <a:pPr marL="914400" lvl="2" indent="0" algn="just">
              <a:lnSpc>
                <a:spcPct val="100000"/>
              </a:lnSpc>
              <a:spcBef>
                <a:spcPts val="0"/>
              </a:spcBef>
              <a:buNone/>
            </a:pPr>
            <a:r>
              <a:rPr lang="en-US" sz="2000" b="0" i="0" u="none" strike="noStrike" baseline="0" dirty="0">
                <a:latin typeface="+mn-lt"/>
              </a:rPr>
              <a:t>&lt;div id=“</a:t>
            </a:r>
            <a:r>
              <a:rPr lang="en-US" sz="2000" b="0" i="0" u="none" strike="noStrike" baseline="0" dirty="0" err="1">
                <a:latin typeface="+mn-lt"/>
              </a:rPr>
              <a:t>myDiv</a:t>
            </a:r>
            <a:r>
              <a:rPr lang="en-US" sz="2000" b="0" i="0" u="none" strike="noStrike" baseline="0" dirty="0">
                <a:latin typeface="+mn-lt"/>
              </a:rPr>
              <a:t>”&gt;Click Me&lt;/div&gt;</a:t>
            </a:r>
          </a:p>
          <a:p>
            <a:pPr marL="914400" lvl="2" indent="0" algn="just">
              <a:lnSpc>
                <a:spcPct val="100000"/>
              </a:lnSpc>
              <a:spcBef>
                <a:spcPts val="0"/>
              </a:spcBef>
              <a:buNone/>
            </a:pPr>
            <a:r>
              <a:rPr lang="en-US" sz="2000" b="0" i="0" u="none" strike="noStrike" baseline="0" dirty="0">
                <a:latin typeface="+mn-lt"/>
              </a:rPr>
              <a:t>&lt;/body&gt;</a:t>
            </a:r>
          </a:p>
          <a:p>
            <a:pPr marL="914400" lvl="2" indent="0" algn="just">
              <a:lnSpc>
                <a:spcPct val="100000"/>
              </a:lnSpc>
              <a:spcBef>
                <a:spcPts val="0"/>
              </a:spcBef>
              <a:spcAft>
                <a:spcPts val="600"/>
              </a:spcAft>
              <a:buNone/>
            </a:pPr>
            <a:r>
              <a:rPr lang="en-US" sz="2000" b="0" i="0" u="none" strike="noStrike" baseline="0" dirty="0">
                <a:latin typeface="+mn-lt"/>
              </a:rPr>
              <a:t>&lt;/html&gt;</a:t>
            </a:r>
          </a:p>
          <a:p>
            <a:pPr marL="285750" indent="-285750" algn="just">
              <a:lnSpc>
                <a:spcPct val="100000"/>
              </a:lnSpc>
              <a:spcBef>
                <a:spcPts val="0"/>
              </a:spcBef>
              <a:spcAft>
                <a:spcPts val="600"/>
              </a:spcAft>
              <a:buFont typeface="Arial" panose="020B0604020202020204" pitchFamily="34" charset="0"/>
              <a:buChar char="•"/>
            </a:pPr>
            <a:r>
              <a:rPr lang="en-US" b="0" i="0" u="none" strike="noStrike" baseline="0" dirty="0">
                <a:latin typeface="+mn-lt"/>
              </a:rPr>
              <a:t>When you click the &lt;div&gt; element in the page, the click event occurs in the following order:</a:t>
            </a:r>
          </a:p>
          <a:p>
            <a:pPr marL="457200" lvl="1" indent="0" algn="just">
              <a:lnSpc>
                <a:spcPct val="100000"/>
              </a:lnSpc>
              <a:spcBef>
                <a:spcPts val="0"/>
              </a:spcBef>
              <a:buNone/>
            </a:pPr>
            <a:r>
              <a:rPr lang="en-US" sz="2000" i="0" u="none" strike="noStrike" baseline="0" dirty="0">
                <a:latin typeface="+mn-lt"/>
              </a:rPr>
              <a:t>1. &lt;div&gt;</a:t>
            </a:r>
          </a:p>
          <a:p>
            <a:pPr marL="457200" lvl="1" indent="0" algn="just">
              <a:lnSpc>
                <a:spcPct val="100000"/>
              </a:lnSpc>
              <a:spcBef>
                <a:spcPts val="0"/>
              </a:spcBef>
              <a:buNone/>
            </a:pPr>
            <a:r>
              <a:rPr lang="en-US" sz="2000" i="0" u="none" strike="noStrike" baseline="0" dirty="0">
                <a:latin typeface="+mn-lt"/>
              </a:rPr>
              <a:t>2. &lt;body&gt;</a:t>
            </a:r>
          </a:p>
          <a:p>
            <a:pPr marL="457200" lvl="1" indent="0" algn="just">
              <a:lnSpc>
                <a:spcPct val="100000"/>
              </a:lnSpc>
              <a:spcBef>
                <a:spcPts val="0"/>
              </a:spcBef>
              <a:buNone/>
            </a:pPr>
            <a:r>
              <a:rPr lang="en-US" sz="2000" i="0" u="none" strike="noStrike" baseline="0" dirty="0">
                <a:latin typeface="+mn-lt"/>
              </a:rPr>
              <a:t>3. &lt;html&gt;</a:t>
            </a:r>
          </a:p>
          <a:p>
            <a:pPr marL="457200" lvl="1" indent="0" algn="just">
              <a:lnSpc>
                <a:spcPct val="100000"/>
              </a:lnSpc>
              <a:spcBef>
                <a:spcPts val="0"/>
              </a:spcBef>
              <a:buNone/>
            </a:pPr>
            <a:r>
              <a:rPr lang="en-US" sz="2000" i="0" u="none" strike="noStrike" baseline="0" dirty="0">
                <a:latin typeface="+mn-lt"/>
              </a:rPr>
              <a:t>4. document</a:t>
            </a:r>
            <a:endParaRPr lang="en-US" sz="2000" dirty="0">
              <a:latin typeface="+mn-lt"/>
            </a:endParaRPr>
          </a:p>
        </p:txBody>
      </p:sp>
      <p:sp>
        <p:nvSpPr>
          <p:cNvPr id="3" name="Title 2">
            <a:extLst>
              <a:ext uri="{FF2B5EF4-FFF2-40B4-BE49-F238E27FC236}">
                <a16:creationId xmlns:a16="http://schemas.microsoft.com/office/drawing/2014/main" id="{EE1694C3-35A0-445E-9E2E-4886B9D44E6A}"/>
              </a:ext>
            </a:extLst>
          </p:cNvPr>
          <p:cNvSpPr>
            <a:spLocks noGrp="1"/>
          </p:cNvSpPr>
          <p:nvPr>
            <p:ph type="title"/>
          </p:nvPr>
        </p:nvSpPr>
        <p:spPr/>
        <p:txBody>
          <a:bodyPr/>
          <a:lstStyle/>
          <a:p>
            <a:r>
              <a:rPr lang="en-US" dirty="0"/>
              <a:t>Event Bubbling</a:t>
            </a:r>
          </a:p>
        </p:txBody>
      </p:sp>
      <p:sp>
        <p:nvSpPr>
          <p:cNvPr id="6" name="Slide Number Placeholder 3">
            <a:extLst>
              <a:ext uri="{FF2B5EF4-FFF2-40B4-BE49-F238E27FC236}">
                <a16:creationId xmlns:a16="http://schemas.microsoft.com/office/drawing/2014/main" id="{F03ED627-3C66-835E-529D-B92198E4898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4123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C32931-7D5B-4BB0-9351-4206D998EA59}"/>
              </a:ext>
            </a:extLst>
          </p:cNvPr>
          <p:cNvSpPr>
            <a:spLocks noGrp="1"/>
          </p:cNvSpPr>
          <p:nvPr>
            <p:ph idx="1"/>
          </p:nvPr>
        </p:nvSpPr>
        <p:spPr>
          <a:xfrm>
            <a:off x="838200" y="1470782"/>
            <a:ext cx="10515600" cy="4351338"/>
          </a:xfrm>
        </p:spPr>
        <p:txBody>
          <a:bodyPr/>
          <a:lstStyle/>
          <a:p>
            <a:pPr algn="just">
              <a:lnSpc>
                <a:spcPct val="100000"/>
              </a:lnSpc>
              <a:spcBef>
                <a:spcPts val="0"/>
              </a:spcBef>
              <a:spcAft>
                <a:spcPts val="600"/>
              </a:spcAft>
            </a:pPr>
            <a:r>
              <a:rPr lang="en-US" sz="2000" i="0" u="none" strike="noStrike" baseline="0" dirty="0"/>
              <a:t>The theory of event capturing is that the outermost node should receive the event first and the innermost element should receive the event last.  </a:t>
            </a:r>
          </a:p>
          <a:p>
            <a:pPr algn="just">
              <a:lnSpc>
                <a:spcPct val="100000"/>
              </a:lnSpc>
              <a:spcBef>
                <a:spcPts val="0"/>
              </a:spcBef>
              <a:spcAft>
                <a:spcPts val="600"/>
              </a:spcAft>
            </a:pPr>
            <a:r>
              <a:rPr lang="en-US" sz="2000" i="0" u="none" strike="noStrike" baseline="0" dirty="0"/>
              <a:t>If the previous example is used with event capturing, clicking the &lt;div&gt; element fires the click event in the following order:</a:t>
            </a:r>
          </a:p>
          <a:p>
            <a:pPr marL="457200" lvl="1" indent="0" algn="just">
              <a:lnSpc>
                <a:spcPct val="100000"/>
              </a:lnSpc>
              <a:spcBef>
                <a:spcPts val="0"/>
              </a:spcBef>
              <a:buNone/>
            </a:pPr>
            <a:r>
              <a:rPr lang="en-US" sz="2000" i="0" u="none" strike="noStrike" baseline="0" dirty="0"/>
              <a:t>1. document</a:t>
            </a:r>
          </a:p>
          <a:p>
            <a:pPr marL="457200" lvl="1" indent="0" algn="just">
              <a:lnSpc>
                <a:spcPct val="100000"/>
              </a:lnSpc>
              <a:spcBef>
                <a:spcPts val="0"/>
              </a:spcBef>
              <a:buNone/>
            </a:pPr>
            <a:r>
              <a:rPr lang="en-US" sz="2000" i="0" u="none" strike="noStrike" baseline="0" dirty="0"/>
              <a:t>2. &lt;html&gt;</a:t>
            </a:r>
          </a:p>
          <a:p>
            <a:pPr marL="457200" lvl="1" indent="0" algn="just">
              <a:lnSpc>
                <a:spcPct val="100000"/>
              </a:lnSpc>
              <a:spcBef>
                <a:spcPts val="0"/>
              </a:spcBef>
              <a:buNone/>
            </a:pPr>
            <a:r>
              <a:rPr lang="en-US" sz="2000" i="0" u="none" strike="noStrike" baseline="0" dirty="0"/>
              <a:t>3. &lt;body&gt;</a:t>
            </a:r>
          </a:p>
          <a:p>
            <a:pPr marL="457200" lvl="1" indent="0" algn="just">
              <a:lnSpc>
                <a:spcPct val="100000"/>
              </a:lnSpc>
              <a:spcBef>
                <a:spcPts val="0"/>
              </a:spcBef>
              <a:buNone/>
            </a:pPr>
            <a:r>
              <a:rPr lang="en-US" sz="2000" i="0" u="none" strike="noStrike" baseline="0" dirty="0"/>
              <a:t>4. &lt;div&gt;</a:t>
            </a:r>
            <a:endParaRPr lang="en-US" sz="2000" dirty="0"/>
          </a:p>
          <a:p>
            <a:pPr marL="0" indent="0" algn="just">
              <a:lnSpc>
                <a:spcPct val="100000"/>
              </a:lnSpc>
              <a:spcBef>
                <a:spcPts val="0"/>
              </a:spcBef>
              <a:spcAft>
                <a:spcPts val="60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00000"/>
              </a:lnSpc>
              <a:spcBef>
                <a:spcPts val="0"/>
              </a:spcBef>
              <a:spcAft>
                <a:spcPts val="600"/>
              </a:spcAft>
            </a:pPr>
            <a:endParaRPr lang="en-US" sz="2000" i="0" dirty="0">
              <a:solidFill>
                <a:srgbClr val="231F20"/>
              </a:solidFill>
              <a:effectLst/>
              <a:latin typeface="+mj-lt"/>
            </a:endParaRPr>
          </a:p>
        </p:txBody>
      </p:sp>
      <p:sp>
        <p:nvSpPr>
          <p:cNvPr id="3" name="Title 2">
            <a:extLst>
              <a:ext uri="{FF2B5EF4-FFF2-40B4-BE49-F238E27FC236}">
                <a16:creationId xmlns:a16="http://schemas.microsoft.com/office/drawing/2014/main" id="{C4FA2E5C-A1C6-4C50-876D-633035CC1B3C}"/>
              </a:ext>
            </a:extLst>
          </p:cNvPr>
          <p:cNvSpPr>
            <a:spLocks noGrp="1"/>
          </p:cNvSpPr>
          <p:nvPr>
            <p:ph type="title"/>
          </p:nvPr>
        </p:nvSpPr>
        <p:spPr/>
        <p:txBody>
          <a:bodyPr/>
          <a:lstStyle/>
          <a:p>
            <a:r>
              <a:rPr lang="en-US" dirty="0"/>
              <a:t>Event Capturing</a:t>
            </a:r>
          </a:p>
        </p:txBody>
      </p:sp>
      <p:sp>
        <p:nvSpPr>
          <p:cNvPr id="6" name="Slide Number Placeholder 3">
            <a:extLst>
              <a:ext uri="{FF2B5EF4-FFF2-40B4-BE49-F238E27FC236}">
                <a16:creationId xmlns:a16="http://schemas.microsoft.com/office/drawing/2014/main" id="{5B9F5501-809B-64BC-28BC-2247DB5C3061}"/>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52186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C5463-7660-492D-A377-C4836E7E07EE}"/>
              </a:ext>
            </a:extLst>
          </p:cNvPr>
          <p:cNvSpPr>
            <a:spLocks noGrp="1"/>
          </p:cNvSpPr>
          <p:nvPr>
            <p:ph idx="1"/>
          </p:nvPr>
        </p:nvSpPr>
        <p:spPr>
          <a:xfrm>
            <a:off x="838200" y="1470783"/>
            <a:ext cx="10515600" cy="4351338"/>
          </a:xfrm>
        </p:spPr>
        <p:txBody>
          <a:bodyPr>
            <a:normAutofit/>
          </a:bodyPr>
          <a:lstStyle/>
          <a:p>
            <a:pPr algn="just">
              <a:lnSpc>
                <a:spcPct val="100000"/>
              </a:lnSpc>
              <a:spcBef>
                <a:spcPts val="0"/>
              </a:spcBef>
              <a:spcAft>
                <a:spcPts val="600"/>
              </a:spcAft>
            </a:pPr>
            <a:r>
              <a:rPr lang="en-US" b="0" i="0" u="none" strike="noStrike" baseline="0" dirty="0">
                <a:latin typeface="+mj-lt"/>
              </a:rPr>
              <a:t>The event flow specified by DOM Level 2 Events has three phases: the event capturing phase, at the target, and the event bubbling phase. </a:t>
            </a:r>
          </a:p>
          <a:p>
            <a:pPr algn="just">
              <a:lnSpc>
                <a:spcPct val="100000"/>
              </a:lnSpc>
              <a:spcBef>
                <a:spcPts val="0"/>
              </a:spcBef>
              <a:spcAft>
                <a:spcPts val="600"/>
              </a:spcAft>
            </a:pPr>
            <a:r>
              <a:rPr lang="en-US" b="0" i="0" u="none" strike="noStrike" baseline="0" dirty="0">
                <a:latin typeface="+mj-lt"/>
              </a:rPr>
              <a:t>Event capturing occurs first, providing the opportunity to intercept events if necessary. Next, the actual target receives the event. The final phase is bubbling, which allows a final response to the event.</a:t>
            </a:r>
            <a:endParaRPr lang="en-US" dirty="0">
              <a:latin typeface="+mj-lt"/>
            </a:endParaRPr>
          </a:p>
        </p:txBody>
      </p:sp>
      <p:sp>
        <p:nvSpPr>
          <p:cNvPr id="3" name="Title 2">
            <a:extLst>
              <a:ext uri="{FF2B5EF4-FFF2-40B4-BE49-F238E27FC236}">
                <a16:creationId xmlns:a16="http://schemas.microsoft.com/office/drawing/2014/main" id="{EC3D9DEF-E022-442C-A050-4D51A8990DAE}"/>
              </a:ext>
            </a:extLst>
          </p:cNvPr>
          <p:cNvSpPr>
            <a:spLocks noGrp="1"/>
          </p:cNvSpPr>
          <p:nvPr>
            <p:ph type="title"/>
          </p:nvPr>
        </p:nvSpPr>
        <p:spPr/>
        <p:txBody>
          <a:bodyPr/>
          <a:lstStyle/>
          <a:p>
            <a:r>
              <a:rPr lang="en-US" dirty="0"/>
              <a:t>DOM Event Flow</a:t>
            </a:r>
          </a:p>
        </p:txBody>
      </p:sp>
      <p:pic>
        <p:nvPicPr>
          <p:cNvPr id="5" name="Picture 4">
            <a:extLst>
              <a:ext uri="{FF2B5EF4-FFF2-40B4-BE49-F238E27FC236}">
                <a16:creationId xmlns:a16="http://schemas.microsoft.com/office/drawing/2014/main" id="{F32FD2A2-CD0C-E426-2294-A06F7F8F7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233" y="3216525"/>
            <a:ext cx="5439534" cy="3181794"/>
          </a:xfrm>
          <a:prstGeom prst="rect">
            <a:avLst/>
          </a:prstGeom>
        </p:spPr>
      </p:pic>
      <p:sp>
        <p:nvSpPr>
          <p:cNvPr id="6" name="Slide Number Placeholder 3">
            <a:extLst>
              <a:ext uri="{FF2B5EF4-FFF2-40B4-BE49-F238E27FC236}">
                <a16:creationId xmlns:a16="http://schemas.microsoft.com/office/drawing/2014/main" id="{8756511A-A36F-887E-79DD-B85800777F7D}"/>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05739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7F6C57-4060-4C5F-8382-417934C78420}"/>
              </a:ext>
            </a:extLst>
          </p:cNvPr>
          <p:cNvSpPr>
            <a:spLocks noGrp="1"/>
          </p:cNvSpPr>
          <p:nvPr>
            <p:ph idx="1"/>
          </p:nvPr>
        </p:nvSpPr>
        <p:spPr>
          <a:xfrm>
            <a:off x="838200" y="1470783"/>
            <a:ext cx="10515600" cy="4351338"/>
          </a:xfrm>
        </p:spPr>
        <p:txBody>
          <a:bodyPr>
            <a:normAutofit/>
          </a:bodyPr>
          <a:lstStyle/>
          <a:p>
            <a:pPr algn="just">
              <a:lnSpc>
                <a:spcPct val="100000"/>
              </a:lnSpc>
              <a:spcBef>
                <a:spcPts val="0"/>
              </a:spcBef>
              <a:spcAft>
                <a:spcPts val="600"/>
              </a:spcAft>
            </a:pPr>
            <a:r>
              <a:rPr lang="en-US" b="0" u="none" strike="noStrike" baseline="0" dirty="0">
                <a:latin typeface="+mn-lt"/>
              </a:rPr>
              <a:t>Events are certain actions performed either by the user or by the browser itself. </a:t>
            </a:r>
          </a:p>
          <a:p>
            <a:pPr algn="just">
              <a:lnSpc>
                <a:spcPct val="100000"/>
              </a:lnSpc>
              <a:spcBef>
                <a:spcPts val="0"/>
              </a:spcBef>
              <a:spcAft>
                <a:spcPts val="600"/>
              </a:spcAft>
            </a:pPr>
            <a:r>
              <a:rPr lang="en-US" dirty="0">
                <a:latin typeface="+mn-lt"/>
              </a:rPr>
              <a:t>E</a:t>
            </a:r>
            <a:r>
              <a:rPr lang="en-US" b="0" u="none" strike="noStrike" baseline="0" dirty="0">
                <a:latin typeface="+mn-lt"/>
              </a:rPr>
              <a:t>vents have names like click, load, and mouseover. </a:t>
            </a:r>
          </a:p>
          <a:p>
            <a:pPr algn="just">
              <a:lnSpc>
                <a:spcPct val="100000"/>
              </a:lnSpc>
              <a:spcBef>
                <a:spcPts val="0"/>
              </a:spcBef>
              <a:spcAft>
                <a:spcPts val="600"/>
              </a:spcAft>
            </a:pPr>
            <a:r>
              <a:rPr lang="en-US" b="0" u="none" strike="noStrike" baseline="0" dirty="0">
                <a:latin typeface="+mn-lt"/>
              </a:rPr>
              <a:t>A function that is called in response to an event is called an event handler (or an event listener). </a:t>
            </a:r>
            <a:endParaRPr lang="en-US" dirty="0">
              <a:latin typeface="+mn-lt"/>
            </a:endParaRPr>
          </a:p>
          <a:p>
            <a:pPr algn="just">
              <a:lnSpc>
                <a:spcPct val="100000"/>
              </a:lnSpc>
              <a:spcBef>
                <a:spcPts val="0"/>
              </a:spcBef>
              <a:spcAft>
                <a:spcPts val="600"/>
              </a:spcAft>
            </a:pPr>
            <a:r>
              <a:rPr lang="en-US" b="0" u="none" strike="noStrike" baseline="0" dirty="0">
                <a:latin typeface="+mn-lt"/>
              </a:rPr>
              <a:t>Event handlers have names beginning with “on”, so an event handler for the click event is called onclick and an event handler for the load event is called onload. </a:t>
            </a:r>
          </a:p>
          <a:p>
            <a:pPr algn="just">
              <a:lnSpc>
                <a:spcPct val="100000"/>
              </a:lnSpc>
              <a:spcBef>
                <a:spcPts val="0"/>
              </a:spcBef>
              <a:spcAft>
                <a:spcPts val="600"/>
              </a:spcAft>
            </a:pPr>
            <a:r>
              <a:rPr lang="en-US" b="0" u="none" strike="noStrike" baseline="0" dirty="0">
                <a:latin typeface="+mn-lt"/>
              </a:rPr>
              <a:t>Assigning event handlers can be accomplished in a number of different ways.</a:t>
            </a:r>
            <a:endParaRPr lang="en-US" sz="2400" dirty="0">
              <a:latin typeface="+mn-lt"/>
            </a:endParaRPr>
          </a:p>
        </p:txBody>
      </p:sp>
      <p:sp>
        <p:nvSpPr>
          <p:cNvPr id="3" name="Title 2">
            <a:extLst>
              <a:ext uri="{FF2B5EF4-FFF2-40B4-BE49-F238E27FC236}">
                <a16:creationId xmlns:a16="http://schemas.microsoft.com/office/drawing/2014/main" id="{7BEF6E34-312E-4F9C-910E-FF34092F3B48}"/>
              </a:ext>
            </a:extLst>
          </p:cNvPr>
          <p:cNvSpPr>
            <a:spLocks noGrp="1"/>
          </p:cNvSpPr>
          <p:nvPr>
            <p:ph type="title"/>
          </p:nvPr>
        </p:nvSpPr>
        <p:spPr/>
        <p:txBody>
          <a:bodyPr/>
          <a:lstStyle/>
          <a:p>
            <a:r>
              <a:rPr lang="en-US" dirty="0"/>
              <a:t>Event Handlers</a:t>
            </a:r>
          </a:p>
        </p:txBody>
      </p:sp>
      <p:sp>
        <p:nvSpPr>
          <p:cNvPr id="4" name="Slide Number Placeholder 3">
            <a:extLst>
              <a:ext uri="{FF2B5EF4-FFF2-40B4-BE49-F238E27FC236}">
                <a16:creationId xmlns:a16="http://schemas.microsoft.com/office/drawing/2014/main" id="{1468F28F-669C-4A9E-6EFA-6B9C7FBE385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23464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2F991E-97A6-45D7-A0A4-0416153645E8}"/>
              </a:ext>
            </a:extLst>
          </p:cNvPr>
          <p:cNvSpPr>
            <a:spLocks noGrp="1"/>
          </p:cNvSpPr>
          <p:nvPr>
            <p:ph idx="1"/>
          </p:nvPr>
        </p:nvSpPr>
        <p:spPr>
          <a:xfrm>
            <a:off x="838200" y="1470783"/>
            <a:ext cx="10515600" cy="4351338"/>
          </a:xfrm>
        </p:spPr>
        <p:txBody>
          <a:bodyPr>
            <a:noAutofit/>
          </a:bodyPr>
          <a:lstStyle/>
          <a:p>
            <a:pPr algn="just">
              <a:lnSpc>
                <a:spcPct val="100000"/>
              </a:lnSpc>
              <a:spcBef>
                <a:spcPts val="0"/>
              </a:spcBef>
              <a:spcAft>
                <a:spcPts val="600"/>
              </a:spcAft>
            </a:pPr>
            <a:r>
              <a:rPr lang="en-US" b="0" i="0" u="none" strike="noStrike" baseline="0" dirty="0">
                <a:latin typeface="+mn-lt"/>
              </a:rPr>
              <a:t>Each event supported by a particular element can be assigned using an HTML attribute with the name of the event handler. </a:t>
            </a:r>
          </a:p>
          <a:p>
            <a:pPr algn="just">
              <a:lnSpc>
                <a:spcPct val="100000"/>
              </a:lnSpc>
              <a:spcBef>
                <a:spcPts val="0"/>
              </a:spcBef>
              <a:spcAft>
                <a:spcPts val="600"/>
              </a:spcAft>
            </a:pPr>
            <a:r>
              <a:rPr lang="en-US" b="0" i="0" u="none" strike="noStrike" baseline="0" dirty="0">
                <a:latin typeface="+mn-lt"/>
              </a:rPr>
              <a:t>The value of the attribute should be some JavaScript code to execute. </a:t>
            </a:r>
          </a:p>
          <a:p>
            <a:pPr algn="just">
              <a:lnSpc>
                <a:spcPct val="100000"/>
              </a:lnSpc>
              <a:spcBef>
                <a:spcPts val="0"/>
              </a:spcBef>
              <a:spcAft>
                <a:spcPts val="600"/>
              </a:spcAft>
            </a:pPr>
            <a:r>
              <a:rPr lang="en-US" dirty="0">
                <a:latin typeface="+mn-lt"/>
              </a:rPr>
              <a:t>T</a:t>
            </a:r>
            <a:r>
              <a:rPr lang="en-US" b="0" i="0" u="none" strike="noStrike" baseline="0" dirty="0">
                <a:latin typeface="+mn-lt"/>
              </a:rPr>
              <a:t>o execute some JavaScript when a button is clicked:</a:t>
            </a:r>
          </a:p>
          <a:p>
            <a:pPr marL="457200" lvl="1" indent="0" algn="just">
              <a:lnSpc>
                <a:spcPct val="100000"/>
              </a:lnSpc>
              <a:spcBef>
                <a:spcPts val="0"/>
              </a:spcBef>
              <a:spcAft>
                <a:spcPts val="1200"/>
              </a:spcAft>
              <a:buNone/>
            </a:pPr>
            <a:r>
              <a:rPr lang="en-US" sz="2000" b="0" i="0" u="none" strike="noStrike" baseline="0" dirty="0">
                <a:latin typeface="+mn-lt"/>
              </a:rPr>
              <a:t>&lt;input type=“button” value=“Click Me” onclick=“alert(‘Clicked’)” /&gt;</a:t>
            </a:r>
          </a:p>
          <a:p>
            <a:pPr algn="just">
              <a:lnSpc>
                <a:spcPct val="100000"/>
              </a:lnSpc>
              <a:spcBef>
                <a:spcPts val="0"/>
              </a:spcBef>
              <a:spcAft>
                <a:spcPts val="600"/>
              </a:spcAft>
            </a:pPr>
            <a:r>
              <a:rPr lang="en-US" dirty="0">
                <a:latin typeface="+mn-lt"/>
              </a:rPr>
              <a:t>S</a:t>
            </a:r>
            <a:r>
              <a:rPr lang="en-US" b="0" i="0" u="none" strike="noStrike" baseline="0" dirty="0">
                <a:latin typeface="+mn-lt"/>
              </a:rPr>
              <a:t>ince the JavaScript code is an attribute value, you cannot use HTML syntax characters without escaping them. </a:t>
            </a:r>
          </a:p>
          <a:p>
            <a:pPr algn="just">
              <a:lnSpc>
                <a:spcPct val="100000"/>
              </a:lnSpc>
              <a:spcBef>
                <a:spcPts val="0"/>
              </a:spcBef>
              <a:spcAft>
                <a:spcPts val="600"/>
              </a:spcAft>
            </a:pPr>
            <a:r>
              <a:rPr lang="en-US" b="0" i="0" u="none" strike="noStrike" baseline="0" dirty="0">
                <a:latin typeface="+mn-lt"/>
              </a:rPr>
              <a:t>To use double quotes:</a:t>
            </a:r>
          </a:p>
          <a:p>
            <a:pPr marL="457200" lvl="1" indent="0">
              <a:lnSpc>
                <a:spcPct val="100000"/>
              </a:lnSpc>
              <a:spcBef>
                <a:spcPts val="0"/>
              </a:spcBef>
              <a:spcAft>
                <a:spcPts val="600"/>
              </a:spcAft>
              <a:buNone/>
            </a:pPr>
            <a:r>
              <a:rPr lang="en-US" sz="2000" b="0" i="0" u="none" strike="noStrike" baseline="0" dirty="0">
                <a:latin typeface="+mn-lt"/>
              </a:rPr>
              <a:t>&lt;input type=“button” value=“Click Me” onclick=“alert(&amp;</a:t>
            </a:r>
            <a:r>
              <a:rPr lang="en-US" sz="2000" b="0" i="0" u="none" strike="noStrike" baseline="0" dirty="0" err="1">
                <a:latin typeface="+mn-lt"/>
              </a:rPr>
              <a:t>quot;Clicked&amp;quot</a:t>
            </a:r>
            <a:r>
              <a:rPr lang="en-US" sz="2000" b="0" i="0" u="none" strike="noStrike" baseline="0" dirty="0">
                <a:latin typeface="+mn-lt"/>
              </a:rPr>
              <a:t>;)” /&gt;</a:t>
            </a:r>
            <a:br>
              <a:rPr lang="en-US" sz="2000" i="0" dirty="0">
                <a:solidFill>
                  <a:srgbClr val="231F20"/>
                </a:solidFill>
                <a:effectLst/>
                <a:latin typeface="+mn-lt"/>
              </a:rPr>
            </a:br>
            <a:r>
              <a:rPr lang="en-US" sz="2000" i="0" dirty="0">
                <a:solidFill>
                  <a:srgbClr val="231F20"/>
                </a:solidFill>
                <a:effectLst/>
                <a:latin typeface="+mn-lt"/>
              </a:rPr>
              <a:t> </a:t>
            </a:r>
          </a:p>
          <a:p>
            <a:pPr marL="0" indent="0" algn="just">
              <a:lnSpc>
                <a:spcPct val="100000"/>
              </a:lnSpc>
              <a:spcBef>
                <a:spcPts val="0"/>
              </a:spcBef>
              <a:spcAft>
                <a:spcPts val="600"/>
              </a:spcAft>
              <a:buNone/>
            </a:pPr>
            <a:br>
              <a:rPr lang="en-US" i="0" dirty="0">
                <a:solidFill>
                  <a:srgbClr val="231F20"/>
                </a:solidFill>
                <a:effectLst/>
                <a:latin typeface="+mn-lt"/>
              </a:rPr>
            </a:br>
            <a:br>
              <a:rPr lang="en-US" i="0" dirty="0">
                <a:solidFill>
                  <a:srgbClr val="231F20"/>
                </a:solidFill>
                <a:effectLst/>
                <a:latin typeface="+mn-lt"/>
              </a:rPr>
            </a:br>
            <a:br>
              <a:rPr lang="en-US" i="0" dirty="0">
                <a:solidFill>
                  <a:srgbClr val="231F20"/>
                </a:solidFill>
                <a:effectLst/>
                <a:latin typeface="+mn-lt"/>
              </a:rPr>
            </a:br>
            <a:br>
              <a:rPr lang="en-US" i="0" dirty="0">
                <a:solidFill>
                  <a:srgbClr val="231F20"/>
                </a:solidFill>
                <a:effectLst/>
                <a:latin typeface="+mn-lt"/>
              </a:rPr>
            </a:br>
            <a:endParaRPr lang="en-US" dirty="0">
              <a:solidFill>
                <a:srgbClr val="231F20"/>
              </a:solidFill>
              <a:latin typeface="+mn-lt"/>
            </a:endParaRPr>
          </a:p>
          <a:p>
            <a:pPr algn="just">
              <a:lnSpc>
                <a:spcPct val="100000"/>
              </a:lnSpc>
              <a:spcBef>
                <a:spcPts val="0"/>
              </a:spcBef>
              <a:spcAft>
                <a:spcPts val="600"/>
              </a:spcAft>
            </a:pPr>
            <a:endParaRPr lang="en-US" i="0" dirty="0">
              <a:solidFill>
                <a:srgbClr val="231F20"/>
              </a:solidFill>
              <a:effectLst/>
              <a:latin typeface="+mn-lt"/>
            </a:endParaRPr>
          </a:p>
          <a:p>
            <a:pPr marL="0" indent="0" algn="just">
              <a:lnSpc>
                <a:spcPct val="100000"/>
              </a:lnSpc>
              <a:spcBef>
                <a:spcPts val="0"/>
              </a:spcBef>
              <a:spcAft>
                <a:spcPts val="600"/>
              </a:spcAft>
              <a:buNone/>
            </a:pPr>
            <a:br>
              <a:rPr lang="en-US" i="0" dirty="0">
                <a:solidFill>
                  <a:srgbClr val="231F20"/>
                </a:solidFill>
                <a:effectLst/>
                <a:latin typeface="+mn-lt"/>
              </a:rPr>
            </a:br>
            <a:r>
              <a:rPr lang="en-US" i="0" dirty="0">
                <a:solidFill>
                  <a:srgbClr val="231F20"/>
                </a:solidFill>
                <a:effectLst/>
                <a:latin typeface="+mn-lt"/>
              </a:rPr>
              <a:t>	</a:t>
            </a:r>
            <a:br>
              <a:rPr lang="en-US" i="0" dirty="0">
                <a:solidFill>
                  <a:srgbClr val="231F20"/>
                </a:solidFill>
                <a:effectLst/>
                <a:latin typeface="+mn-lt"/>
              </a:rPr>
            </a:br>
            <a:br>
              <a:rPr lang="en-US" i="0" dirty="0">
                <a:solidFill>
                  <a:srgbClr val="231F20"/>
                </a:solidFill>
                <a:effectLst/>
                <a:latin typeface="+mn-lt"/>
              </a:rPr>
            </a:br>
            <a:endParaRPr lang="en-US" dirty="0">
              <a:latin typeface="+mn-lt"/>
            </a:endParaRPr>
          </a:p>
        </p:txBody>
      </p:sp>
      <p:sp>
        <p:nvSpPr>
          <p:cNvPr id="3" name="Title 2">
            <a:extLst>
              <a:ext uri="{FF2B5EF4-FFF2-40B4-BE49-F238E27FC236}">
                <a16:creationId xmlns:a16="http://schemas.microsoft.com/office/drawing/2014/main" id="{17F36813-0AC1-4525-8531-49305DD9D6BF}"/>
              </a:ext>
            </a:extLst>
          </p:cNvPr>
          <p:cNvSpPr>
            <a:spLocks noGrp="1"/>
          </p:cNvSpPr>
          <p:nvPr>
            <p:ph type="title"/>
          </p:nvPr>
        </p:nvSpPr>
        <p:spPr/>
        <p:txBody>
          <a:bodyPr/>
          <a:lstStyle/>
          <a:p>
            <a:r>
              <a:rPr lang="en-US" dirty="0"/>
              <a:t>HTML Event Handlers</a:t>
            </a:r>
          </a:p>
        </p:txBody>
      </p:sp>
      <p:sp>
        <p:nvSpPr>
          <p:cNvPr id="4" name="Slide Number Placeholder 3">
            <a:extLst>
              <a:ext uri="{FF2B5EF4-FFF2-40B4-BE49-F238E27FC236}">
                <a16:creationId xmlns:a16="http://schemas.microsoft.com/office/drawing/2014/main" id="{18BBC7DC-787C-6271-AC41-5C978914498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87389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2F991E-97A6-45D7-A0A4-0416153645E8}"/>
              </a:ext>
            </a:extLst>
          </p:cNvPr>
          <p:cNvSpPr>
            <a:spLocks noGrp="1"/>
          </p:cNvSpPr>
          <p:nvPr>
            <p:ph idx="1"/>
          </p:nvPr>
        </p:nvSpPr>
        <p:spPr>
          <a:xfrm>
            <a:off x="838200" y="1462589"/>
            <a:ext cx="10515600" cy="4754880"/>
          </a:xfrm>
        </p:spPr>
        <p:txBody>
          <a:bodyPr>
            <a:noAutofit/>
          </a:bodyPr>
          <a:lstStyle/>
          <a:p>
            <a:pPr marL="0" indent="0">
              <a:lnSpc>
                <a:spcPct val="100000"/>
              </a:lnSpc>
              <a:spcBef>
                <a:spcPts val="0"/>
              </a:spcBef>
              <a:buNone/>
            </a:pPr>
            <a:r>
              <a:rPr lang="en-US" sz="2000" i="0" dirty="0">
                <a:solidFill>
                  <a:srgbClr val="231F20"/>
                </a:solidFill>
                <a:effectLst/>
                <a:latin typeface="+mn-lt"/>
              </a:rPr>
              <a:t>&lt;!DOCTYPE html&gt;</a:t>
            </a:r>
          </a:p>
          <a:p>
            <a:pPr marL="0" indent="0">
              <a:lnSpc>
                <a:spcPct val="100000"/>
              </a:lnSpc>
              <a:spcBef>
                <a:spcPts val="0"/>
              </a:spcBef>
              <a:buNone/>
            </a:pPr>
            <a:r>
              <a:rPr lang="en-US" sz="2000" i="0" dirty="0">
                <a:solidFill>
                  <a:srgbClr val="231F20"/>
                </a:solidFill>
                <a:effectLst/>
                <a:latin typeface="+mn-lt"/>
              </a:rPr>
              <a:t>&lt;html&gt;</a:t>
            </a:r>
          </a:p>
          <a:p>
            <a:pPr marL="0" indent="0">
              <a:lnSpc>
                <a:spcPct val="100000"/>
              </a:lnSpc>
              <a:spcBef>
                <a:spcPts val="0"/>
              </a:spcBef>
              <a:buNone/>
            </a:pPr>
            <a:r>
              <a:rPr lang="en-US" sz="2000" i="0" dirty="0">
                <a:solidFill>
                  <a:srgbClr val="231F20"/>
                </a:solidFill>
                <a:effectLst/>
                <a:latin typeface="+mn-lt"/>
              </a:rPr>
              <a:t>&lt;head&gt;</a:t>
            </a:r>
          </a:p>
          <a:p>
            <a:pPr marL="0" indent="0">
              <a:lnSpc>
                <a:spcPct val="100000"/>
              </a:lnSpc>
              <a:spcBef>
                <a:spcPts val="0"/>
              </a:spcBef>
              <a:buNone/>
            </a:pPr>
            <a:r>
              <a:rPr lang="en-US" sz="2000" i="0" dirty="0">
                <a:solidFill>
                  <a:srgbClr val="231F20"/>
                </a:solidFill>
                <a:effectLst/>
                <a:latin typeface="+mn-lt"/>
              </a:rPr>
              <a:t>    &lt;title&gt;HTML Event Handler Example&lt;/title&gt;</a:t>
            </a:r>
          </a:p>
          <a:p>
            <a:pPr marL="0" indent="0">
              <a:lnSpc>
                <a:spcPct val="100000"/>
              </a:lnSpc>
              <a:spcBef>
                <a:spcPts val="0"/>
              </a:spcBef>
              <a:buNone/>
            </a:pPr>
            <a:r>
              <a:rPr lang="en-US" sz="2000" i="0" dirty="0">
                <a:solidFill>
                  <a:srgbClr val="231F20"/>
                </a:solidFill>
                <a:effectLst/>
                <a:latin typeface="+mn-lt"/>
              </a:rPr>
              <a:t>&lt;/head&gt;</a:t>
            </a:r>
          </a:p>
          <a:p>
            <a:pPr marL="0" indent="0">
              <a:lnSpc>
                <a:spcPct val="100000"/>
              </a:lnSpc>
              <a:spcBef>
                <a:spcPts val="0"/>
              </a:spcBef>
              <a:buNone/>
            </a:pPr>
            <a:r>
              <a:rPr lang="en-US" sz="2000" i="0" dirty="0">
                <a:solidFill>
                  <a:srgbClr val="231F20"/>
                </a:solidFill>
                <a:effectLst/>
                <a:latin typeface="+mn-lt"/>
              </a:rPr>
              <a:t>&lt;body&gt;</a:t>
            </a:r>
          </a:p>
          <a:p>
            <a:pPr marL="0" indent="0">
              <a:lnSpc>
                <a:spcPct val="100000"/>
              </a:lnSpc>
              <a:spcBef>
                <a:spcPts val="0"/>
              </a:spcBef>
              <a:buNone/>
            </a:pPr>
            <a:r>
              <a:rPr lang="en-US" sz="2000" i="0" dirty="0">
                <a:solidFill>
                  <a:srgbClr val="231F20"/>
                </a:solidFill>
                <a:effectLst/>
                <a:latin typeface="+mn-lt"/>
              </a:rPr>
              <a:t>    &lt;input type="button" value="Click Me" onclick="alert('Clicked')" /&gt;</a:t>
            </a:r>
          </a:p>
          <a:p>
            <a:pPr marL="0" indent="0">
              <a:lnSpc>
                <a:spcPct val="100000"/>
              </a:lnSpc>
              <a:spcBef>
                <a:spcPts val="0"/>
              </a:spcBef>
              <a:buNone/>
            </a:pPr>
            <a:r>
              <a:rPr lang="en-US" dirty="0">
                <a:solidFill>
                  <a:srgbClr val="231F20"/>
                </a:solidFill>
                <a:latin typeface="+mn-lt"/>
              </a:rPr>
              <a:t>    </a:t>
            </a:r>
            <a:r>
              <a:rPr lang="en-US" sz="2000" i="0" dirty="0">
                <a:solidFill>
                  <a:srgbClr val="231F20"/>
                </a:solidFill>
                <a:effectLst/>
                <a:latin typeface="+mn-lt"/>
              </a:rPr>
              <a:t>&lt;input type="button" value="Click Me" onclick="</a:t>
            </a:r>
            <a:r>
              <a:rPr lang="en-US" sz="2000" i="0" dirty="0" err="1">
                <a:solidFill>
                  <a:srgbClr val="231F20"/>
                </a:solidFill>
                <a:effectLst/>
                <a:latin typeface="+mn-lt"/>
              </a:rPr>
              <a:t>showMessage</a:t>
            </a:r>
            <a:r>
              <a:rPr lang="en-US" sz="2000" i="0" dirty="0">
                <a:solidFill>
                  <a:srgbClr val="231F20"/>
                </a:solidFill>
                <a:effectLst/>
                <a:latin typeface="+mn-lt"/>
              </a:rPr>
              <a:t>()" /&gt;</a:t>
            </a:r>
          </a:p>
          <a:p>
            <a:pPr marL="0" indent="0">
              <a:lnSpc>
                <a:spcPct val="100000"/>
              </a:lnSpc>
              <a:spcBef>
                <a:spcPts val="0"/>
              </a:spcBef>
              <a:buNone/>
            </a:pPr>
            <a:r>
              <a:rPr lang="en-US" sz="2000" i="0" dirty="0">
                <a:solidFill>
                  <a:srgbClr val="231F20"/>
                </a:solidFill>
                <a:effectLst/>
                <a:latin typeface="+mn-lt"/>
              </a:rPr>
              <a:t>    &lt;script type="text/</a:t>
            </a:r>
            <a:r>
              <a:rPr lang="en-US" sz="2000" i="0" dirty="0" err="1">
                <a:solidFill>
                  <a:srgbClr val="231F20"/>
                </a:solidFill>
                <a:effectLst/>
                <a:latin typeface="+mn-lt"/>
              </a:rPr>
              <a:t>javascript</a:t>
            </a:r>
            <a:r>
              <a:rPr lang="en-US" sz="2000" i="0" dirty="0">
                <a:solidFill>
                  <a:srgbClr val="231F20"/>
                </a:solidFill>
                <a:effectLst/>
                <a:latin typeface="+mn-lt"/>
              </a:rPr>
              <a:t>"&gt;</a:t>
            </a:r>
          </a:p>
          <a:p>
            <a:pPr marL="0" indent="0">
              <a:lnSpc>
                <a:spcPct val="100000"/>
              </a:lnSpc>
              <a:spcBef>
                <a:spcPts val="0"/>
              </a:spcBef>
              <a:buNone/>
            </a:pPr>
            <a:r>
              <a:rPr lang="en-US" sz="2000" i="0" dirty="0">
                <a:solidFill>
                  <a:srgbClr val="231F20"/>
                </a:solidFill>
                <a:effectLst/>
                <a:latin typeface="+mn-lt"/>
              </a:rPr>
              <a:t>        function </a:t>
            </a:r>
            <a:r>
              <a:rPr lang="en-US" sz="2000" i="0" dirty="0" err="1">
                <a:solidFill>
                  <a:srgbClr val="231F20"/>
                </a:solidFill>
                <a:effectLst/>
                <a:latin typeface="+mn-lt"/>
              </a:rPr>
              <a:t>showMessage</a:t>
            </a:r>
            <a:r>
              <a:rPr lang="en-US" sz="2000" i="0" dirty="0">
                <a:solidFill>
                  <a:srgbClr val="231F20"/>
                </a:solidFill>
                <a:effectLst/>
                <a:latin typeface="+mn-lt"/>
              </a:rPr>
              <a:t>(){</a:t>
            </a:r>
          </a:p>
          <a:p>
            <a:pPr marL="0" indent="0">
              <a:lnSpc>
                <a:spcPct val="100000"/>
              </a:lnSpc>
              <a:spcBef>
                <a:spcPts val="0"/>
              </a:spcBef>
              <a:buNone/>
            </a:pPr>
            <a:r>
              <a:rPr lang="en-US" sz="2000" i="0" dirty="0">
                <a:solidFill>
                  <a:srgbClr val="231F20"/>
                </a:solidFill>
                <a:effectLst/>
                <a:latin typeface="+mn-lt"/>
              </a:rPr>
              <a:t>            alert("Hello world!");</a:t>
            </a:r>
          </a:p>
          <a:p>
            <a:pPr marL="0" indent="0">
              <a:lnSpc>
                <a:spcPct val="100000"/>
              </a:lnSpc>
              <a:spcBef>
                <a:spcPts val="0"/>
              </a:spcBef>
              <a:buNone/>
            </a:pPr>
            <a:r>
              <a:rPr lang="en-US" sz="2000" i="0" dirty="0">
                <a:solidFill>
                  <a:srgbClr val="231F20"/>
                </a:solidFill>
                <a:effectLst/>
                <a:latin typeface="+mn-lt"/>
              </a:rPr>
              <a:t>        }</a:t>
            </a:r>
          </a:p>
          <a:p>
            <a:pPr marL="0" indent="0">
              <a:lnSpc>
                <a:spcPct val="100000"/>
              </a:lnSpc>
              <a:spcBef>
                <a:spcPts val="0"/>
              </a:spcBef>
              <a:buNone/>
            </a:pPr>
            <a:r>
              <a:rPr lang="en-US" sz="2000" i="0" dirty="0">
                <a:solidFill>
                  <a:srgbClr val="231F20"/>
                </a:solidFill>
                <a:effectLst/>
                <a:latin typeface="+mn-lt"/>
              </a:rPr>
              <a:t>    &lt;/script&gt;</a:t>
            </a:r>
          </a:p>
          <a:p>
            <a:pPr marL="0" indent="0">
              <a:lnSpc>
                <a:spcPct val="100000"/>
              </a:lnSpc>
              <a:spcBef>
                <a:spcPts val="0"/>
              </a:spcBef>
              <a:buNone/>
            </a:pPr>
            <a:r>
              <a:rPr lang="en-US" sz="2000" i="0" dirty="0">
                <a:solidFill>
                  <a:srgbClr val="231F20"/>
                </a:solidFill>
                <a:effectLst/>
                <a:latin typeface="+mn-lt"/>
              </a:rPr>
              <a:t>&lt;/body&gt;</a:t>
            </a:r>
          </a:p>
          <a:p>
            <a:pPr marL="0" indent="0">
              <a:lnSpc>
                <a:spcPct val="100000"/>
              </a:lnSpc>
              <a:spcBef>
                <a:spcPts val="0"/>
              </a:spcBef>
              <a:buNone/>
            </a:pPr>
            <a:r>
              <a:rPr lang="en-US" dirty="0">
                <a:solidFill>
                  <a:srgbClr val="231F20"/>
                </a:solidFill>
                <a:latin typeface="+mn-lt"/>
              </a:rPr>
              <a:t>&lt;/html&gt;</a:t>
            </a:r>
            <a:br>
              <a:rPr lang="en-US" sz="2000" i="0" dirty="0">
                <a:solidFill>
                  <a:srgbClr val="231F20"/>
                </a:solidFill>
                <a:effectLst/>
                <a:latin typeface="+mn-lt"/>
              </a:rPr>
            </a:br>
            <a:r>
              <a:rPr lang="en-US" sz="2000" i="0" dirty="0">
                <a:solidFill>
                  <a:srgbClr val="231F20"/>
                </a:solidFill>
                <a:effectLst/>
                <a:latin typeface="+mn-lt"/>
              </a:rPr>
              <a:t> </a:t>
            </a:r>
          </a:p>
          <a:p>
            <a:pPr marL="0" indent="0" algn="just">
              <a:lnSpc>
                <a:spcPct val="100000"/>
              </a:lnSpc>
              <a:spcBef>
                <a:spcPts val="0"/>
              </a:spcBef>
              <a:buNone/>
            </a:pPr>
            <a:br>
              <a:rPr lang="en-US" i="0" dirty="0">
                <a:solidFill>
                  <a:srgbClr val="231F20"/>
                </a:solidFill>
                <a:effectLst/>
                <a:latin typeface="+mn-lt"/>
              </a:rPr>
            </a:br>
            <a:br>
              <a:rPr lang="en-US" i="0" dirty="0">
                <a:solidFill>
                  <a:srgbClr val="231F20"/>
                </a:solidFill>
                <a:effectLst/>
                <a:latin typeface="+mn-lt"/>
              </a:rPr>
            </a:br>
            <a:br>
              <a:rPr lang="en-US" i="0" dirty="0">
                <a:solidFill>
                  <a:srgbClr val="231F20"/>
                </a:solidFill>
                <a:effectLst/>
                <a:latin typeface="+mn-lt"/>
              </a:rPr>
            </a:br>
            <a:br>
              <a:rPr lang="en-US" i="0" dirty="0">
                <a:solidFill>
                  <a:srgbClr val="231F20"/>
                </a:solidFill>
                <a:effectLst/>
                <a:latin typeface="+mn-lt"/>
              </a:rPr>
            </a:br>
            <a:endParaRPr lang="en-US" dirty="0">
              <a:solidFill>
                <a:srgbClr val="231F20"/>
              </a:solidFill>
              <a:latin typeface="+mn-lt"/>
            </a:endParaRPr>
          </a:p>
          <a:p>
            <a:pPr algn="just">
              <a:lnSpc>
                <a:spcPct val="100000"/>
              </a:lnSpc>
              <a:spcBef>
                <a:spcPts val="0"/>
              </a:spcBef>
            </a:pPr>
            <a:endParaRPr lang="en-US" i="0" dirty="0">
              <a:solidFill>
                <a:srgbClr val="231F20"/>
              </a:solidFill>
              <a:effectLst/>
              <a:latin typeface="+mn-lt"/>
            </a:endParaRPr>
          </a:p>
          <a:p>
            <a:pPr marL="0" indent="0" algn="just">
              <a:lnSpc>
                <a:spcPct val="100000"/>
              </a:lnSpc>
              <a:spcBef>
                <a:spcPts val="0"/>
              </a:spcBef>
              <a:buNone/>
            </a:pPr>
            <a:br>
              <a:rPr lang="en-US" i="0" dirty="0">
                <a:solidFill>
                  <a:srgbClr val="231F20"/>
                </a:solidFill>
                <a:effectLst/>
                <a:latin typeface="+mn-lt"/>
              </a:rPr>
            </a:br>
            <a:r>
              <a:rPr lang="en-US" i="0" dirty="0">
                <a:solidFill>
                  <a:srgbClr val="231F20"/>
                </a:solidFill>
                <a:effectLst/>
                <a:latin typeface="+mn-lt"/>
              </a:rPr>
              <a:t>	</a:t>
            </a:r>
            <a:br>
              <a:rPr lang="en-US" i="0" dirty="0">
                <a:solidFill>
                  <a:srgbClr val="231F20"/>
                </a:solidFill>
                <a:effectLst/>
                <a:latin typeface="+mn-lt"/>
              </a:rPr>
            </a:br>
            <a:br>
              <a:rPr lang="en-US" i="0" dirty="0">
                <a:solidFill>
                  <a:srgbClr val="231F20"/>
                </a:solidFill>
                <a:effectLst/>
                <a:latin typeface="+mn-lt"/>
              </a:rPr>
            </a:br>
            <a:endParaRPr lang="en-US" dirty="0">
              <a:latin typeface="+mn-lt"/>
            </a:endParaRPr>
          </a:p>
        </p:txBody>
      </p:sp>
      <p:sp>
        <p:nvSpPr>
          <p:cNvPr id="3" name="Title 2">
            <a:extLst>
              <a:ext uri="{FF2B5EF4-FFF2-40B4-BE49-F238E27FC236}">
                <a16:creationId xmlns:a16="http://schemas.microsoft.com/office/drawing/2014/main" id="{17F36813-0AC1-4525-8531-49305DD9D6BF}"/>
              </a:ext>
            </a:extLst>
          </p:cNvPr>
          <p:cNvSpPr>
            <a:spLocks noGrp="1"/>
          </p:cNvSpPr>
          <p:nvPr>
            <p:ph type="title"/>
          </p:nvPr>
        </p:nvSpPr>
        <p:spPr/>
        <p:txBody>
          <a:bodyPr/>
          <a:lstStyle/>
          <a:p>
            <a:r>
              <a:rPr lang="en-US" dirty="0"/>
              <a:t>HTML Event Handlers (cont’d)</a:t>
            </a:r>
          </a:p>
        </p:txBody>
      </p:sp>
      <p:sp>
        <p:nvSpPr>
          <p:cNvPr id="4" name="Slide Number Placeholder 3">
            <a:extLst>
              <a:ext uri="{FF2B5EF4-FFF2-40B4-BE49-F238E27FC236}">
                <a16:creationId xmlns:a16="http://schemas.microsoft.com/office/drawing/2014/main" id="{18BBC7DC-787C-6271-AC41-5C978914498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0945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92DE71-CA00-4D4F-92F2-678356C0447D}"/>
              </a:ext>
            </a:extLst>
          </p:cNvPr>
          <p:cNvSpPr>
            <a:spLocks noGrp="1"/>
          </p:cNvSpPr>
          <p:nvPr>
            <p:ph idx="1"/>
          </p:nvPr>
        </p:nvSpPr>
        <p:spPr>
          <a:xfrm>
            <a:off x="838200" y="1473182"/>
            <a:ext cx="10515600" cy="4937760"/>
          </a:xfrm>
        </p:spPr>
        <p:txBody>
          <a:bodyPr>
            <a:noAutofit/>
          </a:bodyPr>
          <a:lstStyle/>
          <a:p>
            <a:pPr algn="just">
              <a:lnSpc>
                <a:spcPct val="100000"/>
              </a:lnSpc>
              <a:spcBef>
                <a:spcPts val="0"/>
              </a:spcBef>
              <a:spcAft>
                <a:spcPts val="600"/>
              </a:spcAft>
            </a:pPr>
            <a:r>
              <a:rPr lang="en-US" b="0" i="0" u="none" strike="noStrike" baseline="0" dirty="0">
                <a:latin typeface="+mn-lt"/>
              </a:rPr>
              <a:t>The traditional way of assigning event handlers is to assign a function to an event handler property.</a:t>
            </a:r>
          </a:p>
          <a:p>
            <a:pPr marL="457200" lvl="1" indent="0" algn="just">
              <a:lnSpc>
                <a:spcPct val="100000"/>
              </a:lnSpc>
              <a:spcBef>
                <a:spcPts val="0"/>
              </a:spcBef>
              <a:buNone/>
            </a:pPr>
            <a:r>
              <a:rPr lang="en-US" sz="2000" b="0" i="0" u="none" strike="noStrike" baseline="0" dirty="0">
                <a:latin typeface="+mn-lt"/>
              </a:rPr>
              <a:t>var </a:t>
            </a:r>
            <a:r>
              <a:rPr lang="en-US" sz="2000" b="0" i="0" u="none" strike="noStrike" baseline="0" dirty="0" err="1">
                <a:latin typeface="+mn-lt"/>
              </a:rPr>
              <a:t>btn</a:t>
            </a:r>
            <a:r>
              <a:rPr lang="en-US" sz="2000" b="0" i="0" u="none" strike="noStrike" baseline="0" dirty="0">
                <a:latin typeface="+mn-lt"/>
              </a:rPr>
              <a:t> = </a:t>
            </a:r>
            <a:r>
              <a:rPr lang="en-US" sz="2000" b="0" i="0" u="none" strike="noStrike" baseline="0" dirty="0" err="1">
                <a:latin typeface="+mn-lt"/>
              </a:rPr>
              <a:t>document.getElementById</a:t>
            </a:r>
            <a:r>
              <a:rPr lang="en-US" sz="2000" b="0" i="0" u="none" strike="noStrike" baseline="0" dirty="0">
                <a:latin typeface="+mn-lt"/>
              </a:rPr>
              <a:t>(“</a:t>
            </a:r>
            <a:r>
              <a:rPr lang="en-US" sz="2000" b="0" i="0" u="none" strike="noStrike" baseline="0" dirty="0" err="1">
                <a:latin typeface="+mn-lt"/>
              </a:rPr>
              <a:t>myBtn</a:t>
            </a:r>
            <a:r>
              <a:rPr lang="en-US" sz="2000" b="0" i="0" u="none" strike="noStrike" baseline="0" dirty="0">
                <a:latin typeface="+mn-lt"/>
              </a:rPr>
              <a:t>”);</a:t>
            </a:r>
          </a:p>
          <a:p>
            <a:pPr marL="457200" lvl="1" indent="0" algn="just">
              <a:lnSpc>
                <a:spcPct val="100000"/>
              </a:lnSpc>
              <a:spcBef>
                <a:spcPts val="0"/>
              </a:spcBef>
              <a:buNone/>
            </a:pPr>
            <a:r>
              <a:rPr lang="en-US" sz="2000" b="0" i="0" u="none" strike="noStrike" baseline="0" dirty="0" err="1">
                <a:latin typeface="+mn-lt"/>
              </a:rPr>
              <a:t>btn.onclick</a:t>
            </a:r>
            <a:r>
              <a:rPr lang="en-US" sz="2000" b="0" i="0" u="none" strike="noStrike" baseline="0" dirty="0">
                <a:latin typeface="+mn-lt"/>
              </a:rPr>
              <a:t> = function(){</a:t>
            </a:r>
          </a:p>
          <a:p>
            <a:pPr marL="457200" lvl="1" indent="0" algn="just">
              <a:lnSpc>
                <a:spcPct val="100000"/>
              </a:lnSpc>
              <a:spcBef>
                <a:spcPts val="0"/>
              </a:spcBef>
              <a:buNone/>
            </a:pPr>
            <a:r>
              <a:rPr lang="en-US" sz="2000" b="0" i="0" u="none" strike="noStrike" baseline="0" dirty="0">
                <a:latin typeface="+mn-lt"/>
              </a:rPr>
              <a:t>       alert(“Clicked”);</a:t>
            </a:r>
          </a:p>
          <a:p>
            <a:pPr marL="457200" lvl="1" indent="0" algn="just">
              <a:lnSpc>
                <a:spcPct val="100000"/>
              </a:lnSpc>
              <a:spcBef>
                <a:spcPts val="0"/>
              </a:spcBef>
              <a:spcAft>
                <a:spcPts val="1200"/>
              </a:spcAft>
              <a:buNone/>
            </a:pPr>
            <a:r>
              <a:rPr lang="en-US" sz="2000" b="0" i="0" u="none" strike="noStrike" baseline="0" dirty="0">
                <a:latin typeface="+mn-lt"/>
              </a:rPr>
              <a:t>};</a:t>
            </a:r>
            <a:endParaRPr lang="en-US" sz="2000" dirty="0">
              <a:solidFill>
                <a:schemeClr val="tx1"/>
              </a:solidFill>
              <a:latin typeface="+mn-lt"/>
              <a:cs typeface="Times New Roman" panose="02020603050405020304" pitchFamily="18" charset="0"/>
            </a:endParaRPr>
          </a:p>
          <a:p>
            <a:pPr algn="just">
              <a:lnSpc>
                <a:spcPct val="100000"/>
              </a:lnSpc>
              <a:spcBef>
                <a:spcPts val="0"/>
              </a:spcBef>
              <a:spcAft>
                <a:spcPts val="600"/>
              </a:spcAft>
            </a:pPr>
            <a:r>
              <a:rPr lang="en-US" b="0" i="0" u="none" strike="noStrike" baseline="0" dirty="0">
                <a:latin typeface="+mn-lt"/>
              </a:rPr>
              <a:t>When assigning event handlers using the DOM Level 0 method, the event handler is considered to be a method of the element.</a:t>
            </a:r>
            <a:r>
              <a:rPr lang="en-US" dirty="0">
                <a:latin typeface="+mn-lt"/>
              </a:rPr>
              <a:t>. The event handler is run within the scope of element, meaning that this is equivalent to the element.</a:t>
            </a:r>
            <a:endParaRPr lang="en-US" b="0" i="0" u="none" strike="noStrike" baseline="0" dirty="0">
              <a:latin typeface="+mn-lt"/>
            </a:endParaRPr>
          </a:p>
          <a:p>
            <a:pPr marL="457200" lvl="1" indent="0" algn="just">
              <a:lnSpc>
                <a:spcPct val="100000"/>
              </a:lnSpc>
              <a:spcBef>
                <a:spcPts val="0"/>
              </a:spcBef>
              <a:buNone/>
            </a:pPr>
            <a:r>
              <a:rPr lang="en-US" sz="2000" b="0" i="0" u="none" strike="noStrike" baseline="0" dirty="0">
                <a:latin typeface="+mn-lt"/>
              </a:rPr>
              <a:t>var </a:t>
            </a:r>
            <a:r>
              <a:rPr lang="en-US" sz="2000" b="0" i="0" u="none" strike="noStrike" baseline="0" dirty="0" err="1">
                <a:latin typeface="+mn-lt"/>
              </a:rPr>
              <a:t>btn</a:t>
            </a:r>
            <a:r>
              <a:rPr lang="en-US" sz="2000" b="0" i="0" u="none" strike="noStrike" baseline="0" dirty="0">
                <a:latin typeface="+mn-lt"/>
              </a:rPr>
              <a:t> = </a:t>
            </a:r>
            <a:r>
              <a:rPr lang="en-US" sz="2000" b="0" i="0" u="none" strike="noStrike" baseline="0" dirty="0" err="1">
                <a:latin typeface="+mn-lt"/>
              </a:rPr>
              <a:t>document.getElementById</a:t>
            </a:r>
            <a:r>
              <a:rPr lang="en-US" sz="2000" b="0" i="0" u="none" strike="noStrike" baseline="0" dirty="0">
                <a:latin typeface="+mn-lt"/>
              </a:rPr>
              <a:t>(“</a:t>
            </a:r>
            <a:r>
              <a:rPr lang="en-US" sz="2000" b="0" i="0" u="none" strike="noStrike" baseline="0" dirty="0" err="1">
                <a:latin typeface="+mn-lt"/>
              </a:rPr>
              <a:t>myBtn</a:t>
            </a:r>
            <a:r>
              <a:rPr lang="en-US" sz="2000" b="0" i="0" u="none" strike="noStrike" baseline="0" dirty="0">
                <a:latin typeface="+mn-lt"/>
              </a:rPr>
              <a:t>”);</a:t>
            </a:r>
          </a:p>
          <a:p>
            <a:pPr marL="457200" lvl="1" indent="0" algn="just">
              <a:lnSpc>
                <a:spcPct val="100000"/>
              </a:lnSpc>
              <a:spcBef>
                <a:spcPts val="0"/>
              </a:spcBef>
              <a:buNone/>
            </a:pPr>
            <a:r>
              <a:rPr lang="en-US" sz="2000" b="0" i="0" u="none" strike="noStrike" baseline="0" dirty="0" err="1">
                <a:latin typeface="+mn-lt"/>
              </a:rPr>
              <a:t>btn.onclick</a:t>
            </a:r>
            <a:r>
              <a:rPr lang="en-US" sz="2000" b="0" i="0" u="none" strike="noStrike" baseline="0" dirty="0">
                <a:latin typeface="+mn-lt"/>
              </a:rPr>
              <a:t> = function(){</a:t>
            </a:r>
          </a:p>
          <a:p>
            <a:pPr marL="457200" lvl="1" indent="0" algn="just">
              <a:lnSpc>
                <a:spcPct val="100000"/>
              </a:lnSpc>
              <a:spcBef>
                <a:spcPts val="0"/>
              </a:spcBef>
              <a:buNone/>
            </a:pPr>
            <a:r>
              <a:rPr lang="en-US" sz="2000" b="1" i="0" u="none" strike="noStrike" baseline="0" dirty="0">
                <a:latin typeface="+mn-lt"/>
              </a:rPr>
              <a:t>       alert(this.id); 	//“</a:t>
            </a:r>
            <a:r>
              <a:rPr lang="en-US" sz="2000" b="1" i="0" u="none" strike="noStrike" baseline="0" dirty="0" err="1">
                <a:latin typeface="+mn-lt"/>
              </a:rPr>
              <a:t>myBtn</a:t>
            </a:r>
            <a:r>
              <a:rPr lang="en-US" sz="2000" b="1" i="0" u="none" strike="noStrike" baseline="0" dirty="0">
                <a:latin typeface="+mn-lt"/>
              </a:rPr>
              <a:t>”</a:t>
            </a:r>
          </a:p>
          <a:p>
            <a:pPr marL="457200" lvl="1" indent="0" algn="just">
              <a:lnSpc>
                <a:spcPct val="100000"/>
              </a:lnSpc>
              <a:spcBef>
                <a:spcPts val="0"/>
              </a:spcBef>
              <a:spcAft>
                <a:spcPts val="1200"/>
              </a:spcAft>
              <a:buNone/>
            </a:pPr>
            <a:r>
              <a:rPr lang="en-US" sz="2000" b="0" i="0" u="none" strike="noStrike" baseline="0" dirty="0">
                <a:latin typeface="+mn-lt"/>
              </a:rPr>
              <a:t>};</a:t>
            </a:r>
            <a:endParaRPr lang="en-US" sz="2000" dirty="0">
              <a:latin typeface="+mn-lt"/>
            </a:endParaRPr>
          </a:p>
          <a:p>
            <a:pPr algn="just">
              <a:lnSpc>
                <a:spcPct val="100000"/>
              </a:lnSpc>
              <a:spcBef>
                <a:spcPts val="0"/>
              </a:spcBef>
              <a:spcAft>
                <a:spcPts val="600"/>
              </a:spcAft>
            </a:pPr>
            <a:r>
              <a:rPr lang="en-US" dirty="0">
                <a:latin typeface="+mn-lt"/>
              </a:rPr>
              <a:t>C</a:t>
            </a:r>
            <a:r>
              <a:rPr lang="en-US" b="0" i="0" u="none" strike="noStrike" baseline="0" dirty="0">
                <a:latin typeface="+mn-lt"/>
              </a:rPr>
              <a:t>an remove an event handler by setting the value of the event handler property to null.</a:t>
            </a:r>
          </a:p>
          <a:p>
            <a:pPr marL="457200" lvl="1" indent="0" algn="just">
              <a:lnSpc>
                <a:spcPct val="100000"/>
              </a:lnSpc>
              <a:spcBef>
                <a:spcPts val="0"/>
              </a:spcBef>
              <a:buNone/>
            </a:pPr>
            <a:r>
              <a:rPr lang="en-US" sz="2000" b="0" i="0" u="none" strike="noStrike" baseline="0" dirty="0" err="1">
                <a:latin typeface="+mn-lt"/>
              </a:rPr>
              <a:t>btn.onclick</a:t>
            </a:r>
            <a:r>
              <a:rPr lang="en-US" sz="2000" b="0" i="0" u="none" strike="noStrike" baseline="0" dirty="0">
                <a:latin typeface="+mn-lt"/>
              </a:rPr>
              <a:t> = null; 	//remove event handler</a:t>
            </a:r>
            <a:endParaRPr lang="en-US" sz="2000" dirty="0">
              <a:solidFill>
                <a:schemeClr val="tx1"/>
              </a:solidFill>
              <a:latin typeface="+mn-lt"/>
              <a:cs typeface="Times New Roman" panose="02020603050405020304" pitchFamily="18" charset="0"/>
            </a:endParaRPr>
          </a:p>
          <a:p>
            <a:pPr algn="just">
              <a:lnSpc>
                <a:spcPct val="100000"/>
              </a:lnSpc>
              <a:spcBef>
                <a:spcPts val="0"/>
              </a:spcBef>
            </a:pPr>
            <a:endParaRPr lang="en-US" dirty="0">
              <a:latin typeface="+mn-lt"/>
            </a:endParaRPr>
          </a:p>
        </p:txBody>
      </p:sp>
      <p:sp>
        <p:nvSpPr>
          <p:cNvPr id="3" name="Title 2">
            <a:extLst>
              <a:ext uri="{FF2B5EF4-FFF2-40B4-BE49-F238E27FC236}">
                <a16:creationId xmlns:a16="http://schemas.microsoft.com/office/drawing/2014/main" id="{C53A06AC-B5CA-4519-8636-4EE04DB84C3B}"/>
              </a:ext>
            </a:extLst>
          </p:cNvPr>
          <p:cNvSpPr>
            <a:spLocks noGrp="1"/>
          </p:cNvSpPr>
          <p:nvPr>
            <p:ph type="title"/>
          </p:nvPr>
        </p:nvSpPr>
        <p:spPr/>
        <p:txBody>
          <a:bodyPr/>
          <a:lstStyle/>
          <a:p>
            <a:r>
              <a:rPr lang="en-US" dirty="0"/>
              <a:t>DOM Level 0 Event Handlers</a:t>
            </a:r>
          </a:p>
        </p:txBody>
      </p:sp>
      <p:sp>
        <p:nvSpPr>
          <p:cNvPr id="4" name="Slide Number Placeholder 3">
            <a:extLst>
              <a:ext uri="{FF2B5EF4-FFF2-40B4-BE49-F238E27FC236}">
                <a16:creationId xmlns:a16="http://schemas.microsoft.com/office/drawing/2014/main" id="{332D25AD-8656-1175-378B-BED0770DC69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81285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92DE71-CA00-4D4F-92F2-678356C0447D}"/>
              </a:ext>
            </a:extLst>
          </p:cNvPr>
          <p:cNvSpPr>
            <a:spLocks noGrp="1"/>
          </p:cNvSpPr>
          <p:nvPr>
            <p:ph idx="1"/>
          </p:nvPr>
        </p:nvSpPr>
        <p:spPr>
          <a:xfrm>
            <a:off x="838200" y="1470783"/>
            <a:ext cx="10515600" cy="4351338"/>
          </a:xfrm>
        </p:spPr>
        <p:txBody>
          <a:bodyPr>
            <a:noAutofit/>
          </a:bodyPr>
          <a:lstStyle/>
          <a:p>
            <a:pPr marL="0" indent="0">
              <a:lnSpc>
                <a:spcPct val="100000"/>
              </a:lnSpc>
              <a:spcBef>
                <a:spcPts val="0"/>
              </a:spcBef>
              <a:buNone/>
            </a:pPr>
            <a:r>
              <a:rPr lang="en-US" dirty="0">
                <a:latin typeface="+mj-lt"/>
              </a:rPr>
              <a:t>&lt;body&gt;</a:t>
            </a:r>
          </a:p>
          <a:p>
            <a:pPr marL="0" indent="0">
              <a:lnSpc>
                <a:spcPct val="100000"/>
              </a:lnSpc>
              <a:spcBef>
                <a:spcPts val="0"/>
              </a:spcBef>
              <a:buNone/>
            </a:pPr>
            <a:r>
              <a:rPr lang="en-US" dirty="0">
                <a:latin typeface="+mj-lt"/>
              </a:rPr>
              <a:t>    &lt;input type="button" id="</a:t>
            </a:r>
            <a:r>
              <a:rPr lang="en-US" dirty="0" err="1">
                <a:latin typeface="+mj-lt"/>
              </a:rPr>
              <a:t>myBtn</a:t>
            </a:r>
            <a:r>
              <a:rPr lang="en-US" dirty="0">
                <a:latin typeface="+mj-lt"/>
              </a:rPr>
              <a:t>" value="Click Me" /&gt;</a:t>
            </a:r>
          </a:p>
          <a:p>
            <a:pPr marL="0" indent="0">
              <a:lnSpc>
                <a:spcPct val="100000"/>
              </a:lnSpc>
              <a:spcBef>
                <a:spcPts val="0"/>
              </a:spcBef>
              <a:buNone/>
            </a:pPr>
            <a:r>
              <a:rPr lang="en-US" dirty="0">
                <a:latin typeface="+mj-lt"/>
              </a:rPr>
              <a:t>    &lt;input type="button" id="</a:t>
            </a:r>
            <a:r>
              <a:rPr lang="en-US" dirty="0" err="1">
                <a:latin typeface="+mj-lt"/>
              </a:rPr>
              <a:t>myRemoveBtn</a:t>
            </a:r>
            <a:r>
              <a:rPr lang="en-US" dirty="0">
                <a:latin typeface="+mj-lt"/>
              </a:rPr>
              <a:t>" value="Remove Event Handler" /&gt;</a:t>
            </a:r>
          </a:p>
          <a:p>
            <a:pPr marL="0" indent="0">
              <a:lnSpc>
                <a:spcPct val="100000"/>
              </a:lnSpc>
              <a:spcBef>
                <a:spcPts val="0"/>
              </a:spcBef>
              <a:buNone/>
            </a:pPr>
            <a:r>
              <a:rPr lang="en-US" dirty="0">
                <a:latin typeface="+mj-lt"/>
              </a:rPr>
              <a:t>    &lt;script type="text/</a:t>
            </a:r>
            <a:r>
              <a:rPr lang="en-US" dirty="0" err="1">
                <a:latin typeface="+mj-lt"/>
              </a:rPr>
              <a:t>javascript</a:t>
            </a:r>
            <a:r>
              <a:rPr lang="en-US" dirty="0">
                <a:latin typeface="+mj-lt"/>
              </a:rPr>
              <a:t>"&gt;</a:t>
            </a:r>
          </a:p>
          <a:p>
            <a:pPr marL="0" indent="0">
              <a:lnSpc>
                <a:spcPct val="100000"/>
              </a:lnSpc>
              <a:spcBef>
                <a:spcPts val="0"/>
              </a:spcBef>
              <a:buNone/>
            </a:pPr>
            <a:r>
              <a:rPr lang="en-US" dirty="0">
                <a:latin typeface="+mj-lt"/>
              </a:rPr>
              <a:t>        var </a:t>
            </a:r>
            <a:r>
              <a:rPr lang="en-US" dirty="0" err="1">
                <a:latin typeface="+mj-lt"/>
              </a:rPr>
              <a:t>btn</a:t>
            </a:r>
            <a:r>
              <a:rPr lang="en-US" dirty="0">
                <a:latin typeface="+mj-lt"/>
              </a:rPr>
              <a:t> = </a:t>
            </a:r>
            <a:r>
              <a:rPr lang="en-US" dirty="0" err="1">
                <a:latin typeface="+mj-lt"/>
              </a:rPr>
              <a:t>document.getElementById</a:t>
            </a:r>
            <a:r>
              <a:rPr lang="en-US" dirty="0">
                <a:latin typeface="+mj-lt"/>
              </a:rPr>
              <a:t>("</a:t>
            </a:r>
            <a:r>
              <a:rPr lang="en-US" dirty="0" err="1">
                <a:latin typeface="+mj-lt"/>
              </a:rPr>
              <a:t>myBtn</a:t>
            </a:r>
            <a:r>
              <a:rPr lang="en-US" dirty="0">
                <a:latin typeface="+mj-lt"/>
              </a:rPr>
              <a:t>");</a:t>
            </a:r>
          </a:p>
          <a:p>
            <a:pPr marL="0" indent="0">
              <a:lnSpc>
                <a:spcPct val="100000"/>
              </a:lnSpc>
              <a:spcBef>
                <a:spcPts val="0"/>
              </a:spcBef>
              <a:buNone/>
            </a:pPr>
            <a:r>
              <a:rPr lang="en-US" dirty="0">
                <a:latin typeface="+mj-lt"/>
              </a:rPr>
              <a:t>        </a:t>
            </a:r>
            <a:r>
              <a:rPr lang="en-US" dirty="0" err="1">
                <a:latin typeface="+mj-lt"/>
              </a:rPr>
              <a:t>btn.onclick</a:t>
            </a:r>
            <a:r>
              <a:rPr lang="en-US" dirty="0">
                <a:latin typeface="+mj-lt"/>
              </a:rPr>
              <a:t> = function(){</a:t>
            </a:r>
          </a:p>
          <a:p>
            <a:pPr marL="0" indent="0">
              <a:lnSpc>
                <a:spcPct val="100000"/>
              </a:lnSpc>
              <a:spcBef>
                <a:spcPts val="0"/>
              </a:spcBef>
              <a:buNone/>
            </a:pPr>
            <a:r>
              <a:rPr lang="en-US" dirty="0">
                <a:latin typeface="+mj-lt"/>
              </a:rPr>
              <a:t>              alert(this.id);</a:t>
            </a:r>
          </a:p>
          <a:p>
            <a:pPr marL="0" indent="0">
              <a:lnSpc>
                <a:spcPct val="100000"/>
              </a:lnSpc>
              <a:spcBef>
                <a:spcPts val="0"/>
              </a:spcBef>
              <a:buNone/>
            </a:pPr>
            <a:r>
              <a:rPr lang="en-US" dirty="0">
                <a:latin typeface="+mj-lt"/>
              </a:rPr>
              <a:t>        };</a:t>
            </a:r>
          </a:p>
          <a:p>
            <a:pPr marL="0" indent="0">
              <a:lnSpc>
                <a:spcPct val="100000"/>
              </a:lnSpc>
              <a:spcBef>
                <a:spcPts val="0"/>
              </a:spcBef>
              <a:buNone/>
            </a:pPr>
            <a:r>
              <a:rPr lang="en-US" dirty="0">
                <a:latin typeface="+mj-lt"/>
              </a:rPr>
              <a:t>        var </a:t>
            </a:r>
            <a:r>
              <a:rPr lang="en-US" dirty="0" err="1">
                <a:latin typeface="+mj-lt"/>
              </a:rPr>
              <a:t>removeBtn</a:t>
            </a:r>
            <a:r>
              <a:rPr lang="en-US" dirty="0">
                <a:latin typeface="+mj-lt"/>
              </a:rPr>
              <a:t> = </a:t>
            </a:r>
            <a:r>
              <a:rPr lang="en-US" dirty="0" err="1">
                <a:latin typeface="+mj-lt"/>
              </a:rPr>
              <a:t>document.getElementById</a:t>
            </a:r>
            <a:r>
              <a:rPr lang="en-US" dirty="0">
                <a:latin typeface="+mj-lt"/>
              </a:rPr>
              <a:t>("</a:t>
            </a:r>
            <a:r>
              <a:rPr lang="en-US" dirty="0" err="1">
                <a:latin typeface="+mj-lt"/>
              </a:rPr>
              <a:t>myRemoveBtn</a:t>
            </a:r>
            <a:r>
              <a:rPr lang="en-US" dirty="0">
                <a:latin typeface="+mj-lt"/>
              </a:rPr>
              <a:t>");</a:t>
            </a:r>
          </a:p>
          <a:p>
            <a:pPr marL="0" indent="0">
              <a:lnSpc>
                <a:spcPct val="100000"/>
              </a:lnSpc>
              <a:spcBef>
                <a:spcPts val="0"/>
              </a:spcBef>
              <a:buNone/>
            </a:pPr>
            <a:r>
              <a:rPr lang="en-US" dirty="0">
                <a:latin typeface="+mj-lt"/>
              </a:rPr>
              <a:t>        </a:t>
            </a:r>
            <a:r>
              <a:rPr lang="en-US" dirty="0" err="1">
                <a:latin typeface="+mj-lt"/>
              </a:rPr>
              <a:t>removeBtn.onclick</a:t>
            </a:r>
            <a:r>
              <a:rPr lang="en-US" dirty="0">
                <a:latin typeface="+mj-lt"/>
              </a:rPr>
              <a:t> = function(){</a:t>
            </a:r>
          </a:p>
          <a:p>
            <a:pPr marL="0" indent="0">
              <a:lnSpc>
                <a:spcPct val="100000"/>
              </a:lnSpc>
              <a:spcBef>
                <a:spcPts val="0"/>
              </a:spcBef>
              <a:buNone/>
            </a:pPr>
            <a:r>
              <a:rPr lang="en-US" dirty="0">
                <a:latin typeface="+mj-lt"/>
              </a:rPr>
              <a:t>              </a:t>
            </a:r>
            <a:r>
              <a:rPr lang="en-US" dirty="0" err="1">
                <a:latin typeface="+mj-lt"/>
              </a:rPr>
              <a:t>btn.onclick</a:t>
            </a:r>
            <a:r>
              <a:rPr lang="en-US" dirty="0">
                <a:latin typeface="+mj-lt"/>
              </a:rPr>
              <a:t> = null;</a:t>
            </a:r>
          </a:p>
          <a:p>
            <a:pPr marL="0" indent="0">
              <a:lnSpc>
                <a:spcPct val="100000"/>
              </a:lnSpc>
              <a:spcBef>
                <a:spcPts val="0"/>
              </a:spcBef>
              <a:buNone/>
            </a:pPr>
            <a:r>
              <a:rPr lang="en-US" dirty="0">
                <a:latin typeface="+mj-lt"/>
              </a:rPr>
              <a:t>        };</a:t>
            </a:r>
          </a:p>
          <a:p>
            <a:pPr marL="0" indent="0">
              <a:lnSpc>
                <a:spcPct val="100000"/>
              </a:lnSpc>
              <a:spcBef>
                <a:spcPts val="0"/>
              </a:spcBef>
              <a:buNone/>
            </a:pPr>
            <a:r>
              <a:rPr lang="en-US" dirty="0">
                <a:latin typeface="+mj-lt"/>
              </a:rPr>
              <a:t>    &lt;/script&gt;</a:t>
            </a:r>
          </a:p>
          <a:p>
            <a:pPr marL="0" indent="0">
              <a:lnSpc>
                <a:spcPct val="100000"/>
              </a:lnSpc>
              <a:spcBef>
                <a:spcPts val="0"/>
              </a:spcBef>
              <a:buNone/>
            </a:pPr>
            <a:r>
              <a:rPr lang="en-US" dirty="0">
                <a:latin typeface="+mj-lt"/>
              </a:rPr>
              <a:t>&lt;/body&gt;</a:t>
            </a:r>
          </a:p>
        </p:txBody>
      </p:sp>
      <p:sp>
        <p:nvSpPr>
          <p:cNvPr id="3" name="Title 2">
            <a:extLst>
              <a:ext uri="{FF2B5EF4-FFF2-40B4-BE49-F238E27FC236}">
                <a16:creationId xmlns:a16="http://schemas.microsoft.com/office/drawing/2014/main" id="{C53A06AC-B5CA-4519-8636-4EE04DB84C3B}"/>
              </a:ext>
            </a:extLst>
          </p:cNvPr>
          <p:cNvSpPr>
            <a:spLocks noGrp="1"/>
          </p:cNvSpPr>
          <p:nvPr>
            <p:ph type="title"/>
          </p:nvPr>
        </p:nvSpPr>
        <p:spPr/>
        <p:txBody>
          <a:bodyPr/>
          <a:lstStyle/>
          <a:p>
            <a:r>
              <a:rPr lang="en-US" dirty="0"/>
              <a:t>DOM Level 0 Event Handlers (cont’d)</a:t>
            </a:r>
          </a:p>
        </p:txBody>
      </p:sp>
      <p:sp>
        <p:nvSpPr>
          <p:cNvPr id="4" name="Slide Number Placeholder 3">
            <a:extLst>
              <a:ext uri="{FF2B5EF4-FFF2-40B4-BE49-F238E27FC236}">
                <a16:creationId xmlns:a16="http://schemas.microsoft.com/office/drawing/2014/main" id="{332D25AD-8656-1175-378B-BED0770DC69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32419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86B70-7DB2-4E7B-B2E2-D66E2F74E07E}"/>
              </a:ext>
            </a:extLst>
          </p:cNvPr>
          <p:cNvSpPr>
            <a:spLocks noGrp="1"/>
          </p:cNvSpPr>
          <p:nvPr>
            <p:ph idx="1"/>
          </p:nvPr>
        </p:nvSpPr>
        <p:spPr>
          <a:xfrm>
            <a:off x="838200" y="1462589"/>
            <a:ext cx="10515600" cy="4351338"/>
          </a:xfrm>
        </p:spPr>
        <p:txBody>
          <a:bodyPr>
            <a:noAutofit/>
          </a:bodyPr>
          <a:lstStyle/>
          <a:p>
            <a:pPr algn="just">
              <a:lnSpc>
                <a:spcPct val="100000"/>
              </a:lnSpc>
              <a:spcBef>
                <a:spcPts val="0"/>
              </a:spcBef>
              <a:spcAft>
                <a:spcPts val="600"/>
              </a:spcAft>
            </a:pPr>
            <a:r>
              <a:rPr lang="en-US" b="0" i="0" u="none" strike="noStrike" baseline="0" dirty="0">
                <a:latin typeface="+mn-lt"/>
              </a:rPr>
              <a:t>DOM Level 2 Events define two methods: </a:t>
            </a:r>
          </a:p>
          <a:p>
            <a:pPr lvl="1" algn="just">
              <a:lnSpc>
                <a:spcPct val="100000"/>
              </a:lnSpc>
              <a:spcBef>
                <a:spcPts val="0"/>
              </a:spcBef>
              <a:spcAft>
                <a:spcPts val="600"/>
              </a:spcAft>
            </a:pPr>
            <a:r>
              <a:rPr lang="en-US" sz="2000" b="0" i="0" u="none" strike="noStrike" baseline="0" dirty="0" err="1">
                <a:latin typeface="+mn-lt"/>
              </a:rPr>
              <a:t>addEventListener</a:t>
            </a:r>
            <a:r>
              <a:rPr lang="en-US" sz="2000" b="0" i="0" u="none" strike="noStrike" baseline="0" dirty="0">
                <a:latin typeface="+mn-lt"/>
              </a:rPr>
              <a:t>() — assignment of event handlers</a:t>
            </a:r>
          </a:p>
          <a:p>
            <a:pPr lvl="1" algn="just">
              <a:lnSpc>
                <a:spcPct val="100000"/>
              </a:lnSpc>
              <a:spcBef>
                <a:spcPts val="0"/>
              </a:spcBef>
              <a:spcAft>
                <a:spcPts val="1200"/>
              </a:spcAft>
            </a:pPr>
            <a:r>
              <a:rPr lang="en-US" sz="2000" b="0" i="0" u="none" strike="noStrike" baseline="0" dirty="0" err="1">
                <a:latin typeface="+mn-lt"/>
              </a:rPr>
              <a:t>removeEventListener</a:t>
            </a:r>
            <a:r>
              <a:rPr lang="en-US" sz="2000" b="0" i="0" u="none" strike="noStrike" baseline="0" dirty="0">
                <a:latin typeface="+mn-lt"/>
              </a:rPr>
              <a:t>() — removal of event handlers</a:t>
            </a:r>
          </a:p>
          <a:p>
            <a:pPr algn="just">
              <a:lnSpc>
                <a:spcPct val="100000"/>
              </a:lnSpc>
              <a:spcBef>
                <a:spcPts val="0"/>
              </a:spcBef>
              <a:spcAft>
                <a:spcPts val="600"/>
              </a:spcAft>
            </a:pPr>
            <a:r>
              <a:rPr lang="en-US" b="0" i="0" u="none" strike="noStrike" baseline="0" dirty="0">
                <a:latin typeface="+mn-lt"/>
              </a:rPr>
              <a:t>These methods accept three arguments: the event name to handle, the event handler function, and a Boolean value indicating whether to call the event handler during the capture phase (true) or during the bubble phase (false).</a:t>
            </a:r>
          </a:p>
          <a:p>
            <a:pPr algn="just">
              <a:lnSpc>
                <a:spcPct val="100000"/>
              </a:lnSpc>
              <a:spcBef>
                <a:spcPts val="0"/>
              </a:spcBef>
              <a:spcAft>
                <a:spcPts val="600"/>
              </a:spcAft>
            </a:pPr>
            <a:r>
              <a:rPr lang="en-US" b="0" i="0" u="none" strike="noStrike" baseline="0" dirty="0">
                <a:latin typeface="+mn-lt"/>
              </a:rPr>
              <a:t>The major advantage to using the DOM Level 2 method for adding event handlers is that multiple event handlers can be added.</a:t>
            </a:r>
          </a:p>
          <a:p>
            <a:pPr algn="just">
              <a:lnSpc>
                <a:spcPct val="100000"/>
              </a:lnSpc>
              <a:spcBef>
                <a:spcPts val="0"/>
              </a:spcBef>
              <a:spcAft>
                <a:spcPts val="600"/>
              </a:spcAft>
            </a:pPr>
            <a:r>
              <a:rPr lang="en-US" b="0" i="0" u="none" strike="noStrike" baseline="0" dirty="0">
                <a:latin typeface="+mn-lt"/>
              </a:rPr>
              <a:t>Event handlers added via </a:t>
            </a:r>
            <a:r>
              <a:rPr lang="en-US" b="0" i="0" u="none" strike="noStrike" baseline="0" dirty="0" err="1">
                <a:latin typeface="+mn-lt"/>
              </a:rPr>
              <a:t>addEventListener</a:t>
            </a:r>
            <a:r>
              <a:rPr lang="en-US" b="0" i="0" u="none" strike="noStrike" baseline="0" dirty="0">
                <a:latin typeface="+mn-lt"/>
              </a:rPr>
              <a:t>() can be removed only by using </a:t>
            </a:r>
            <a:r>
              <a:rPr lang="en-US" b="0" i="0" u="none" strike="noStrike" baseline="0" dirty="0" err="1">
                <a:latin typeface="+mn-lt"/>
              </a:rPr>
              <a:t>removeEventListener</a:t>
            </a:r>
            <a:r>
              <a:rPr lang="en-US" b="0" i="0" u="none" strike="noStrike" baseline="0" dirty="0">
                <a:latin typeface="+mn-lt"/>
              </a:rPr>
              <a:t>() and passing in the same arguments as were used when the handler was added.</a:t>
            </a:r>
            <a:r>
              <a:rPr lang="en-US" b="0" u="none" strike="noStrike" baseline="0" dirty="0">
                <a:solidFill>
                  <a:srgbClr val="231F20"/>
                </a:solidFill>
                <a:latin typeface="+mn-lt"/>
              </a:rPr>
              <a:t> </a:t>
            </a:r>
            <a:endParaRPr lang="en-US" dirty="0">
              <a:latin typeface="+mn-lt"/>
            </a:endParaRPr>
          </a:p>
        </p:txBody>
      </p:sp>
      <p:sp>
        <p:nvSpPr>
          <p:cNvPr id="3" name="Title 2">
            <a:extLst>
              <a:ext uri="{FF2B5EF4-FFF2-40B4-BE49-F238E27FC236}">
                <a16:creationId xmlns:a16="http://schemas.microsoft.com/office/drawing/2014/main" id="{E2F9997B-CECF-43E3-BB7F-561DA93C08F2}"/>
              </a:ext>
            </a:extLst>
          </p:cNvPr>
          <p:cNvSpPr>
            <a:spLocks noGrp="1"/>
          </p:cNvSpPr>
          <p:nvPr>
            <p:ph type="title"/>
          </p:nvPr>
        </p:nvSpPr>
        <p:spPr/>
        <p:txBody>
          <a:bodyPr/>
          <a:lstStyle/>
          <a:p>
            <a:r>
              <a:rPr lang="en-US" dirty="0"/>
              <a:t>DOM Level 2 Event Handlers</a:t>
            </a:r>
          </a:p>
        </p:txBody>
      </p:sp>
      <p:sp>
        <p:nvSpPr>
          <p:cNvPr id="4" name="Slide Number Placeholder 3">
            <a:extLst>
              <a:ext uri="{FF2B5EF4-FFF2-40B4-BE49-F238E27FC236}">
                <a16:creationId xmlns:a16="http://schemas.microsoft.com/office/drawing/2014/main" id="{1AFDA503-2640-E1B5-25FF-0462A70CA17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97878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986B70-7DB2-4E7B-B2E2-D66E2F74E07E}"/>
              </a:ext>
            </a:extLst>
          </p:cNvPr>
          <p:cNvSpPr>
            <a:spLocks noGrp="1"/>
          </p:cNvSpPr>
          <p:nvPr>
            <p:ph idx="1"/>
          </p:nvPr>
        </p:nvSpPr>
        <p:spPr>
          <a:xfrm>
            <a:off x="838200" y="1473960"/>
            <a:ext cx="10515600" cy="4206240"/>
          </a:xfrm>
        </p:spPr>
        <p:txBody>
          <a:bodyPr>
            <a:noAutofit/>
          </a:bodyPr>
          <a:lstStyle/>
          <a:p>
            <a:pPr marL="0" indent="0">
              <a:lnSpc>
                <a:spcPct val="100000"/>
              </a:lnSpc>
              <a:spcBef>
                <a:spcPts val="0"/>
              </a:spcBef>
              <a:buNone/>
            </a:pPr>
            <a:r>
              <a:rPr lang="en-US" i="0" dirty="0">
                <a:solidFill>
                  <a:srgbClr val="231F20"/>
                </a:solidFill>
                <a:effectLst/>
                <a:latin typeface="+mj-lt"/>
              </a:rPr>
              <a:t>&lt;body&gt;</a:t>
            </a:r>
          </a:p>
          <a:p>
            <a:pPr marL="0" indent="0">
              <a:lnSpc>
                <a:spcPct val="100000"/>
              </a:lnSpc>
              <a:spcBef>
                <a:spcPts val="0"/>
              </a:spcBef>
              <a:buNone/>
            </a:pPr>
            <a:r>
              <a:rPr lang="en-US" i="0" dirty="0">
                <a:solidFill>
                  <a:srgbClr val="231F20"/>
                </a:solidFill>
                <a:effectLst/>
                <a:latin typeface="+mj-lt"/>
              </a:rPr>
              <a:t>    &lt;input type="button" id="</a:t>
            </a:r>
            <a:r>
              <a:rPr lang="en-US" i="0" dirty="0" err="1">
                <a:solidFill>
                  <a:srgbClr val="231F20"/>
                </a:solidFill>
                <a:effectLst/>
                <a:latin typeface="+mj-lt"/>
              </a:rPr>
              <a:t>myBtn</a:t>
            </a:r>
            <a:r>
              <a:rPr lang="en-US" i="0" dirty="0">
                <a:solidFill>
                  <a:srgbClr val="231F20"/>
                </a:solidFill>
                <a:effectLst/>
                <a:latin typeface="+mj-lt"/>
              </a:rPr>
              <a:t>" value="Click Me" /&gt;</a:t>
            </a:r>
          </a:p>
          <a:p>
            <a:pPr marL="0" indent="0">
              <a:lnSpc>
                <a:spcPct val="100000"/>
              </a:lnSpc>
              <a:spcBef>
                <a:spcPts val="0"/>
              </a:spcBef>
              <a:buNone/>
            </a:pPr>
            <a:r>
              <a:rPr lang="en-US" i="0" dirty="0">
                <a:solidFill>
                  <a:srgbClr val="231F20"/>
                </a:solidFill>
                <a:effectLst/>
                <a:latin typeface="+mj-lt"/>
              </a:rPr>
              <a:t>    &lt;script type="text/</a:t>
            </a:r>
            <a:r>
              <a:rPr lang="en-US" i="0" dirty="0" err="1">
                <a:solidFill>
                  <a:srgbClr val="231F20"/>
                </a:solidFill>
                <a:effectLst/>
                <a:latin typeface="+mj-lt"/>
              </a:rPr>
              <a:t>javascript</a:t>
            </a:r>
            <a:r>
              <a:rPr lang="en-US" i="0" dirty="0">
                <a:solidFill>
                  <a:srgbClr val="231F20"/>
                </a:solidFill>
                <a:effectLst/>
                <a:latin typeface="+mj-lt"/>
              </a:rPr>
              <a:t>"&gt;</a:t>
            </a:r>
          </a:p>
          <a:p>
            <a:pPr marL="0" indent="0">
              <a:lnSpc>
                <a:spcPct val="100000"/>
              </a:lnSpc>
              <a:spcBef>
                <a:spcPts val="0"/>
              </a:spcBef>
              <a:buNone/>
            </a:pPr>
            <a:r>
              <a:rPr lang="en-US" i="0" dirty="0">
                <a:solidFill>
                  <a:srgbClr val="231F20"/>
                </a:solidFill>
                <a:effectLst/>
                <a:latin typeface="+mj-lt"/>
              </a:rPr>
              <a:t>        var </a:t>
            </a:r>
            <a:r>
              <a:rPr lang="en-US" i="0" dirty="0" err="1">
                <a:solidFill>
                  <a:srgbClr val="231F20"/>
                </a:solidFill>
                <a:effectLst/>
                <a:latin typeface="+mj-lt"/>
              </a:rPr>
              <a:t>btn</a:t>
            </a:r>
            <a:r>
              <a:rPr lang="en-US" i="0" dirty="0">
                <a:solidFill>
                  <a:srgbClr val="231F20"/>
                </a:solidFill>
                <a:effectLst/>
                <a:latin typeface="+mj-lt"/>
              </a:rPr>
              <a:t> = </a:t>
            </a:r>
            <a:r>
              <a:rPr lang="en-US" i="0" dirty="0" err="1">
                <a:solidFill>
                  <a:srgbClr val="231F20"/>
                </a:solidFill>
                <a:effectLst/>
                <a:latin typeface="+mj-lt"/>
              </a:rPr>
              <a:t>document.getElementById</a:t>
            </a:r>
            <a:r>
              <a:rPr lang="en-US" i="0" dirty="0">
                <a:solidFill>
                  <a:srgbClr val="231F20"/>
                </a:solidFill>
                <a:effectLst/>
                <a:latin typeface="+mj-lt"/>
              </a:rPr>
              <a:t>("</a:t>
            </a:r>
            <a:r>
              <a:rPr lang="en-US" i="0" dirty="0" err="1">
                <a:solidFill>
                  <a:srgbClr val="231F20"/>
                </a:solidFill>
                <a:effectLst/>
                <a:latin typeface="+mj-lt"/>
              </a:rPr>
              <a:t>myBtn</a:t>
            </a:r>
            <a:r>
              <a:rPr lang="en-US" i="0" dirty="0">
                <a:solidFill>
                  <a:srgbClr val="231F20"/>
                </a:solidFill>
                <a:effectLst/>
                <a:latin typeface="+mj-lt"/>
              </a:rPr>
              <a:t>");</a:t>
            </a:r>
          </a:p>
          <a:p>
            <a:pPr marL="0" indent="0">
              <a:lnSpc>
                <a:spcPct val="100000"/>
              </a:lnSpc>
              <a:spcBef>
                <a:spcPts val="0"/>
              </a:spcBef>
              <a:buNone/>
            </a:pPr>
            <a:r>
              <a:rPr lang="en-US" i="0" dirty="0">
                <a:solidFill>
                  <a:srgbClr val="231F20"/>
                </a:solidFill>
                <a:effectLst/>
                <a:latin typeface="+mj-lt"/>
              </a:rPr>
              <a:t>        </a:t>
            </a:r>
            <a:r>
              <a:rPr lang="en-US" i="0" dirty="0" err="1">
                <a:solidFill>
                  <a:srgbClr val="231F20"/>
                </a:solidFill>
                <a:effectLst/>
                <a:latin typeface="+mj-lt"/>
              </a:rPr>
              <a:t>btn.addEventListener</a:t>
            </a:r>
            <a:r>
              <a:rPr lang="en-US" i="0" dirty="0">
                <a:solidFill>
                  <a:srgbClr val="231F20"/>
                </a:solidFill>
                <a:effectLst/>
                <a:latin typeface="+mj-lt"/>
              </a:rPr>
              <a:t>("click", function(){</a:t>
            </a:r>
          </a:p>
          <a:p>
            <a:pPr marL="0" indent="0">
              <a:lnSpc>
                <a:spcPct val="100000"/>
              </a:lnSpc>
              <a:spcBef>
                <a:spcPts val="0"/>
              </a:spcBef>
              <a:buNone/>
            </a:pPr>
            <a:r>
              <a:rPr lang="en-US" i="0" dirty="0">
                <a:solidFill>
                  <a:srgbClr val="231F20"/>
                </a:solidFill>
                <a:effectLst/>
                <a:latin typeface="+mj-lt"/>
              </a:rPr>
              <a:t>            alert(this.id);</a:t>
            </a:r>
          </a:p>
          <a:p>
            <a:pPr marL="0" indent="0">
              <a:lnSpc>
                <a:spcPct val="100000"/>
              </a:lnSpc>
              <a:spcBef>
                <a:spcPts val="0"/>
              </a:spcBef>
              <a:buNone/>
            </a:pPr>
            <a:r>
              <a:rPr lang="en-US" i="0" dirty="0">
                <a:solidFill>
                  <a:srgbClr val="231F20"/>
                </a:solidFill>
                <a:effectLst/>
                <a:latin typeface="+mj-lt"/>
              </a:rPr>
              <a:t>        }, false);</a:t>
            </a:r>
          </a:p>
          <a:p>
            <a:pPr marL="0" indent="0">
              <a:lnSpc>
                <a:spcPct val="100000"/>
              </a:lnSpc>
              <a:spcBef>
                <a:spcPts val="0"/>
              </a:spcBef>
              <a:buNone/>
            </a:pPr>
            <a:r>
              <a:rPr lang="en-US" i="0" dirty="0">
                <a:solidFill>
                  <a:srgbClr val="231F20"/>
                </a:solidFill>
                <a:effectLst/>
                <a:latin typeface="+mj-lt"/>
              </a:rPr>
              <a:t>        </a:t>
            </a:r>
            <a:r>
              <a:rPr lang="en-US" i="0" dirty="0" err="1">
                <a:solidFill>
                  <a:srgbClr val="231F20"/>
                </a:solidFill>
                <a:effectLst/>
                <a:latin typeface="+mj-lt"/>
              </a:rPr>
              <a:t>btn.addEventListener</a:t>
            </a:r>
            <a:r>
              <a:rPr lang="en-US" i="0" dirty="0">
                <a:solidFill>
                  <a:srgbClr val="231F20"/>
                </a:solidFill>
                <a:effectLst/>
                <a:latin typeface="+mj-lt"/>
              </a:rPr>
              <a:t>("click", function(){</a:t>
            </a:r>
          </a:p>
          <a:p>
            <a:pPr marL="0" indent="0">
              <a:lnSpc>
                <a:spcPct val="100000"/>
              </a:lnSpc>
              <a:spcBef>
                <a:spcPts val="0"/>
              </a:spcBef>
              <a:buNone/>
            </a:pPr>
            <a:r>
              <a:rPr lang="en-US" i="0" dirty="0">
                <a:solidFill>
                  <a:srgbClr val="231F20"/>
                </a:solidFill>
                <a:effectLst/>
                <a:latin typeface="+mj-lt"/>
              </a:rPr>
              <a:t>            alert("Hello world!");</a:t>
            </a:r>
          </a:p>
          <a:p>
            <a:pPr marL="0" indent="0">
              <a:lnSpc>
                <a:spcPct val="100000"/>
              </a:lnSpc>
              <a:spcBef>
                <a:spcPts val="0"/>
              </a:spcBef>
              <a:buNone/>
            </a:pPr>
            <a:r>
              <a:rPr lang="en-US" i="0" dirty="0">
                <a:solidFill>
                  <a:srgbClr val="231F20"/>
                </a:solidFill>
                <a:effectLst/>
                <a:latin typeface="+mj-lt"/>
              </a:rPr>
              <a:t>        }, false);</a:t>
            </a:r>
          </a:p>
          <a:p>
            <a:pPr marL="0" indent="0">
              <a:lnSpc>
                <a:spcPct val="100000"/>
              </a:lnSpc>
              <a:spcBef>
                <a:spcPts val="0"/>
              </a:spcBef>
              <a:buNone/>
            </a:pPr>
            <a:r>
              <a:rPr lang="en-US" i="0" dirty="0">
                <a:solidFill>
                  <a:srgbClr val="231F20"/>
                </a:solidFill>
                <a:effectLst/>
                <a:latin typeface="+mj-lt"/>
              </a:rPr>
              <a:t>    &lt;/script&gt;</a:t>
            </a:r>
          </a:p>
          <a:p>
            <a:pPr marL="0" indent="0">
              <a:lnSpc>
                <a:spcPct val="100000"/>
              </a:lnSpc>
              <a:spcBef>
                <a:spcPts val="0"/>
              </a:spcBef>
              <a:buNone/>
            </a:pPr>
            <a:r>
              <a:rPr lang="en-US" i="0" dirty="0">
                <a:solidFill>
                  <a:srgbClr val="231F20"/>
                </a:solidFill>
                <a:effectLst/>
                <a:latin typeface="+mj-lt"/>
              </a:rPr>
              <a:t>&lt;/body&gt;</a:t>
            </a:r>
            <a:br>
              <a:rPr lang="en-US" i="0" dirty="0">
                <a:solidFill>
                  <a:srgbClr val="231F20"/>
                </a:solidFill>
                <a:effectLst/>
                <a:latin typeface="+mj-lt"/>
              </a:rPr>
            </a:br>
            <a:endParaRPr lang="en-US" dirty="0">
              <a:latin typeface="+mj-lt"/>
            </a:endParaRPr>
          </a:p>
        </p:txBody>
      </p:sp>
      <p:sp>
        <p:nvSpPr>
          <p:cNvPr id="3" name="Title 2">
            <a:extLst>
              <a:ext uri="{FF2B5EF4-FFF2-40B4-BE49-F238E27FC236}">
                <a16:creationId xmlns:a16="http://schemas.microsoft.com/office/drawing/2014/main" id="{E2F9997B-CECF-43E3-BB7F-561DA93C08F2}"/>
              </a:ext>
            </a:extLst>
          </p:cNvPr>
          <p:cNvSpPr>
            <a:spLocks noGrp="1"/>
          </p:cNvSpPr>
          <p:nvPr>
            <p:ph type="title"/>
          </p:nvPr>
        </p:nvSpPr>
        <p:spPr/>
        <p:txBody>
          <a:bodyPr/>
          <a:lstStyle/>
          <a:p>
            <a:r>
              <a:rPr lang="en-US" dirty="0"/>
              <a:t>DOM Level 2 Event Handlers (cont’d)</a:t>
            </a:r>
          </a:p>
        </p:txBody>
      </p:sp>
      <p:sp>
        <p:nvSpPr>
          <p:cNvPr id="4" name="Slide Number Placeholder 3">
            <a:extLst>
              <a:ext uri="{FF2B5EF4-FFF2-40B4-BE49-F238E27FC236}">
                <a16:creationId xmlns:a16="http://schemas.microsoft.com/office/drawing/2014/main" id="{1AFDA503-2640-E1B5-25FF-0462A70CA17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249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63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2350" y="1316182"/>
            <a:ext cx="10366510" cy="5013035"/>
          </a:xfrm>
        </p:spPr>
        <p:txBody>
          <a:bodyPr>
            <a:normAutofit/>
          </a:bodyPr>
          <a:lstStyle/>
          <a:p>
            <a:pPr marL="457200" indent="-457200">
              <a:buFont typeface="+mj-lt"/>
              <a:buAutoNum type="arabicPeriod" startAt="3"/>
            </a:pPr>
            <a:r>
              <a:rPr lang="en-US" b="1" dirty="0">
                <a:solidFill>
                  <a:schemeClr val="tx1"/>
                </a:solidFill>
              </a:rPr>
              <a:t>Parsefloat()</a:t>
            </a:r>
            <a:endParaRPr lang="da-DK" b="1" dirty="0"/>
          </a:p>
          <a:p>
            <a:r>
              <a:rPr lang="da-DK" dirty="0"/>
              <a:t>	var num1 = parseFloat(“1234blue”); 	//1234 – integer</a:t>
            </a:r>
          </a:p>
          <a:p>
            <a:r>
              <a:rPr lang="da-DK" dirty="0"/>
              <a:t> 	var num2 = parseFloat(“0xA”); 		//0 </a:t>
            </a:r>
          </a:p>
          <a:p>
            <a:r>
              <a:rPr lang="da-DK" dirty="0"/>
              <a:t>	var num3 = parseFloat(“22.5”); 		//22.5 </a:t>
            </a:r>
          </a:p>
          <a:p>
            <a:r>
              <a:rPr lang="da-DK" dirty="0"/>
              <a:t>	var num4 = parseFloat(“22.34.5”); 		//22.34 </a:t>
            </a:r>
          </a:p>
          <a:p>
            <a:r>
              <a:rPr lang="da-DK" dirty="0"/>
              <a:t>	var num5 = parseFloat(“0908.5”); 		//908.5</a:t>
            </a:r>
          </a:p>
          <a:p>
            <a:r>
              <a:rPr lang="da-DK" dirty="0"/>
              <a:t> 	var num6 = parseFloat(“3.125e</a:t>
            </a:r>
            <a:r>
              <a:rPr lang="da-DK" baseline="30000" dirty="0"/>
              <a:t>7</a:t>
            </a:r>
            <a:r>
              <a:rPr lang="da-DK" dirty="0"/>
              <a:t>”); 		//31250000</a:t>
            </a:r>
            <a:endParaRPr lang="en-US" dirty="0"/>
          </a:p>
        </p:txBody>
      </p:sp>
      <p:sp>
        <p:nvSpPr>
          <p:cNvPr id="3" name="Title 2"/>
          <p:cNvSpPr>
            <a:spLocks noGrp="1"/>
          </p:cNvSpPr>
          <p:nvPr>
            <p:ph type="title"/>
          </p:nvPr>
        </p:nvSpPr>
        <p:spPr/>
        <p:txBody>
          <a:bodyPr/>
          <a:lstStyle/>
          <a:p>
            <a:r>
              <a:rPr lang="en-US" dirty="0"/>
              <a:t>Number Conversions (Cont’d)</a:t>
            </a:r>
          </a:p>
        </p:txBody>
      </p:sp>
    </p:spTree>
    <p:extLst>
      <p:ext uri="{BB962C8B-B14F-4D97-AF65-F5344CB8AC3E}">
        <p14:creationId xmlns:p14="http://schemas.microsoft.com/office/powerpoint/2010/main" val="75668253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9997B-CECF-43E3-BB7F-561DA93C08F2}"/>
              </a:ext>
            </a:extLst>
          </p:cNvPr>
          <p:cNvSpPr>
            <a:spLocks noGrp="1"/>
          </p:cNvSpPr>
          <p:nvPr>
            <p:ph type="title"/>
          </p:nvPr>
        </p:nvSpPr>
        <p:spPr/>
        <p:txBody>
          <a:bodyPr/>
          <a:lstStyle/>
          <a:p>
            <a:r>
              <a:rPr lang="en-US" dirty="0"/>
              <a:t>DOM Level 2 Event Handlers (cont’d)</a:t>
            </a:r>
          </a:p>
        </p:txBody>
      </p:sp>
      <p:sp>
        <p:nvSpPr>
          <p:cNvPr id="4" name="Slide Number Placeholder 3">
            <a:extLst>
              <a:ext uri="{FF2B5EF4-FFF2-40B4-BE49-F238E27FC236}">
                <a16:creationId xmlns:a16="http://schemas.microsoft.com/office/drawing/2014/main" id="{1AFDA503-2640-E1B5-25FF-0462A70CA17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A8DD20A-1A08-230F-B854-74B09C35670E}"/>
              </a:ext>
            </a:extLst>
          </p:cNvPr>
          <p:cNvSpPr txBox="1"/>
          <p:nvPr/>
        </p:nvSpPr>
        <p:spPr>
          <a:xfrm>
            <a:off x="838200" y="1462424"/>
            <a:ext cx="10515600" cy="4708981"/>
          </a:xfrm>
          <a:prstGeom prst="rect">
            <a:avLst/>
          </a:prstGeom>
          <a:noFill/>
        </p:spPr>
        <p:txBody>
          <a:bodyPr wrap="square">
            <a:spAutoFit/>
          </a:bodyPr>
          <a:lstStyle/>
          <a:p>
            <a:r>
              <a:rPr lang="en-US" sz="2000" dirty="0"/>
              <a:t>&lt;body&gt;</a:t>
            </a:r>
          </a:p>
          <a:p>
            <a:r>
              <a:rPr lang="en-US" sz="2000" dirty="0"/>
              <a:t>    &lt;input type="button" id="</a:t>
            </a:r>
            <a:r>
              <a:rPr lang="en-US" sz="2000" dirty="0" err="1"/>
              <a:t>myBtn</a:t>
            </a:r>
            <a:r>
              <a:rPr lang="en-US" sz="2000" dirty="0"/>
              <a:t>" value="Click Me" /&gt;</a:t>
            </a:r>
          </a:p>
          <a:p>
            <a:r>
              <a:rPr lang="en-US" sz="2000" dirty="0"/>
              <a:t>    &lt;input type="button" id="</a:t>
            </a:r>
            <a:r>
              <a:rPr lang="en-US" sz="2000" dirty="0" err="1"/>
              <a:t>myRemoveBtn</a:t>
            </a:r>
            <a:r>
              <a:rPr lang="en-US" sz="2000" dirty="0"/>
              <a:t>" value="Remove Event Handler" /&gt;</a:t>
            </a:r>
          </a:p>
          <a:p>
            <a:r>
              <a:rPr lang="en-US" sz="2000" dirty="0"/>
              <a:t>    &lt;script type="text/</a:t>
            </a:r>
            <a:r>
              <a:rPr lang="en-US" sz="2000" dirty="0" err="1"/>
              <a:t>javascript</a:t>
            </a:r>
            <a:r>
              <a:rPr lang="en-US" sz="2000" dirty="0"/>
              <a:t>"&gt;</a:t>
            </a:r>
          </a:p>
          <a:p>
            <a:r>
              <a:rPr lang="en-US" sz="2000" dirty="0"/>
              <a:t>        var </a:t>
            </a:r>
            <a:r>
              <a:rPr lang="en-US" sz="2000" dirty="0" err="1"/>
              <a:t>btn</a:t>
            </a:r>
            <a:r>
              <a:rPr lang="en-US" sz="2000" dirty="0"/>
              <a:t> = </a:t>
            </a:r>
            <a:r>
              <a:rPr lang="en-US" sz="2000" dirty="0" err="1"/>
              <a:t>document.getElementById</a:t>
            </a:r>
            <a:r>
              <a:rPr lang="en-US" sz="2000" dirty="0"/>
              <a:t>("</a:t>
            </a:r>
            <a:r>
              <a:rPr lang="en-US" sz="2000" dirty="0" err="1"/>
              <a:t>myBtn</a:t>
            </a:r>
            <a:r>
              <a:rPr lang="en-US" sz="2000" dirty="0"/>
              <a:t>");</a:t>
            </a:r>
          </a:p>
          <a:p>
            <a:r>
              <a:rPr lang="en-US" sz="2000" dirty="0"/>
              <a:t>        var handler = function(){</a:t>
            </a:r>
          </a:p>
          <a:p>
            <a:r>
              <a:rPr lang="en-US" sz="2000" dirty="0"/>
              <a:t>              alert(this.id);</a:t>
            </a:r>
          </a:p>
          <a:p>
            <a:r>
              <a:rPr lang="en-US" sz="2000" dirty="0"/>
              <a:t>        };</a:t>
            </a:r>
          </a:p>
          <a:p>
            <a:r>
              <a:rPr lang="en-US" sz="2000" dirty="0"/>
              <a:t>        </a:t>
            </a:r>
            <a:r>
              <a:rPr lang="en-US" sz="2000" dirty="0" err="1"/>
              <a:t>btn.addEventListener</a:t>
            </a:r>
            <a:r>
              <a:rPr lang="en-US" sz="2000" dirty="0"/>
              <a:t>("click", handler, false); </a:t>
            </a:r>
          </a:p>
          <a:p>
            <a:r>
              <a:rPr lang="en-US" sz="2000" dirty="0"/>
              <a:t>        var </a:t>
            </a:r>
            <a:r>
              <a:rPr lang="en-US" sz="2000" dirty="0" err="1"/>
              <a:t>removeBtn</a:t>
            </a:r>
            <a:r>
              <a:rPr lang="en-US" sz="2000" dirty="0"/>
              <a:t> = </a:t>
            </a:r>
            <a:r>
              <a:rPr lang="en-US" sz="2000" dirty="0" err="1"/>
              <a:t>document.getElementById</a:t>
            </a:r>
            <a:r>
              <a:rPr lang="en-US" sz="2000" dirty="0"/>
              <a:t>("</a:t>
            </a:r>
            <a:r>
              <a:rPr lang="en-US" sz="2000" dirty="0" err="1"/>
              <a:t>myRemoveBtn</a:t>
            </a:r>
            <a:r>
              <a:rPr lang="en-US" sz="2000" dirty="0"/>
              <a:t>");</a:t>
            </a:r>
          </a:p>
          <a:p>
            <a:r>
              <a:rPr lang="en-US" sz="2000" dirty="0"/>
              <a:t>        </a:t>
            </a:r>
            <a:r>
              <a:rPr lang="en-US" sz="2000" dirty="0" err="1"/>
              <a:t>removeBtn.onclick</a:t>
            </a:r>
            <a:r>
              <a:rPr lang="en-US" sz="2000" dirty="0"/>
              <a:t> = function(){</a:t>
            </a:r>
          </a:p>
          <a:p>
            <a:r>
              <a:rPr lang="en-US" sz="2000" dirty="0"/>
              <a:t>              </a:t>
            </a:r>
            <a:r>
              <a:rPr lang="en-US" sz="2000" dirty="0" err="1"/>
              <a:t>btn.removeEventListener</a:t>
            </a:r>
            <a:r>
              <a:rPr lang="en-US" sz="2000" dirty="0"/>
              <a:t>("click", handler, false);  	//works!</a:t>
            </a:r>
          </a:p>
          <a:p>
            <a:r>
              <a:rPr lang="en-US" sz="2000" dirty="0"/>
              <a:t>        }; </a:t>
            </a:r>
          </a:p>
          <a:p>
            <a:r>
              <a:rPr lang="en-US" sz="2000" dirty="0"/>
              <a:t>    &lt;/script&gt;</a:t>
            </a:r>
          </a:p>
          <a:p>
            <a:r>
              <a:rPr lang="en-US" sz="2000" dirty="0"/>
              <a:t>&lt;/body&gt;</a:t>
            </a:r>
          </a:p>
        </p:txBody>
      </p:sp>
    </p:spTree>
    <p:extLst>
      <p:ext uri="{BB962C8B-B14F-4D97-AF65-F5344CB8AC3E}">
        <p14:creationId xmlns:p14="http://schemas.microsoft.com/office/powerpoint/2010/main" val="26759913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67852-DDFA-44B4-BB82-A525FD97C2A5}"/>
              </a:ext>
            </a:extLst>
          </p:cNvPr>
          <p:cNvSpPr>
            <a:spLocks noGrp="1"/>
          </p:cNvSpPr>
          <p:nvPr>
            <p:ph idx="1"/>
          </p:nvPr>
        </p:nvSpPr>
        <p:spPr>
          <a:xfrm>
            <a:off x="838200" y="1462590"/>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Internet Explorer implements methods called </a:t>
            </a:r>
            <a:r>
              <a:rPr lang="en-US" b="0" i="0" u="none" strike="noStrike" baseline="0" dirty="0" err="1">
                <a:latin typeface="+mn-lt"/>
              </a:rPr>
              <a:t>attachEvent</a:t>
            </a:r>
            <a:r>
              <a:rPr lang="en-US" b="0" i="0" u="none" strike="noStrike" baseline="0" dirty="0">
                <a:latin typeface="+mn-lt"/>
              </a:rPr>
              <a:t>() and </a:t>
            </a:r>
            <a:r>
              <a:rPr lang="en-US" b="0" i="0" u="none" strike="noStrike" baseline="0" dirty="0" err="1">
                <a:latin typeface="+mn-lt"/>
              </a:rPr>
              <a:t>detachEvent</a:t>
            </a:r>
            <a:r>
              <a:rPr lang="en-US" b="0" i="0" u="none" strike="noStrike" baseline="0" dirty="0">
                <a:latin typeface="+mn-lt"/>
              </a:rPr>
              <a:t>().</a:t>
            </a:r>
          </a:p>
          <a:p>
            <a:pPr algn="just">
              <a:lnSpc>
                <a:spcPct val="100000"/>
              </a:lnSpc>
              <a:spcBef>
                <a:spcPts val="0"/>
              </a:spcBef>
              <a:spcAft>
                <a:spcPts val="600"/>
              </a:spcAft>
            </a:pPr>
            <a:r>
              <a:rPr lang="en-US" b="0" i="0" u="none" strike="noStrike" baseline="0" dirty="0">
                <a:latin typeface="+mn-lt"/>
              </a:rPr>
              <a:t>These methods accept two arguments: the event handler name and the event handler function.</a:t>
            </a:r>
          </a:p>
          <a:p>
            <a:pPr algn="just">
              <a:lnSpc>
                <a:spcPct val="100000"/>
              </a:lnSpc>
              <a:spcBef>
                <a:spcPts val="0"/>
              </a:spcBef>
              <a:spcAft>
                <a:spcPts val="600"/>
              </a:spcAft>
            </a:pPr>
            <a:r>
              <a:rPr lang="en-US" dirty="0">
                <a:latin typeface="+mn-lt"/>
              </a:rPr>
              <a:t>W</a:t>
            </a:r>
            <a:r>
              <a:rPr lang="en-US" b="0" i="0" u="none" strike="noStrike" baseline="0" dirty="0">
                <a:latin typeface="+mn-lt"/>
              </a:rPr>
              <a:t>hen using </a:t>
            </a:r>
            <a:r>
              <a:rPr lang="en-US" b="0" i="0" u="none" strike="noStrike" baseline="0" dirty="0" err="1">
                <a:latin typeface="+mn-lt"/>
              </a:rPr>
              <a:t>attachEvent</a:t>
            </a:r>
            <a:r>
              <a:rPr lang="en-US" b="0" i="0" u="none" strike="noStrike" baseline="0" dirty="0">
                <a:latin typeface="+mn-lt"/>
              </a:rPr>
              <a:t>(), the event handler runs in the global context, so this is equivalent to window.</a:t>
            </a:r>
          </a:p>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attachEvent</a:t>
            </a:r>
            <a:r>
              <a:rPr lang="en-US" b="0" i="0" u="none" strike="noStrike" baseline="0" dirty="0">
                <a:latin typeface="+mn-lt"/>
              </a:rPr>
              <a:t>() method can be used to add multiple event handlers to a single element.</a:t>
            </a:r>
          </a:p>
          <a:p>
            <a:pPr algn="just">
              <a:lnSpc>
                <a:spcPct val="100000"/>
              </a:lnSpc>
              <a:spcBef>
                <a:spcPts val="0"/>
              </a:spcBef>
              <a:spcAft>
                <a:spcPts val="600"/>
              </a:spcAft>
            </a:pPr>
            <a:r>
              <a:rPr lang="en-US" b="0" i="0" u="none" strike="noStrike" baseline="0" dirty="0">
                <a:latin typeface="+mn-lt"/>
              </a:rPr>
              <a:t>Events added using </a:t>
            </a:r>
            <a:r>
              <a:rPr lang="en-US" b="0" i="0" u="none" strike="noStrike" baseline="0" dirty="0" err="1">
                <a:latin typeface="+mn-lt"/>
              </a:rPr>
              <a:t>attachEvent</a:t>
            </a:r>
            <a:r>
              <a:rPr lang="en-US" b="0" i="0" u="none" strike="noStrike" baseline="0" dirty="0">
                <a:latin typeface="+mn-lt"/>
              </a:rPr>
              <a:t>() are removed using </a:t>
            </a:r>
            <a:r>
              <a:rPr lang="en-US" b="0" i="0" u="none" strike="noStrike" baseline="0" dirty="0" err="1">
                <a:latin typeface="+mn-lt"/>
              </a:rPr>
              <a:t>detachEvent</a:t>
            </a:r>
            <a:r>
              <a:rPr lang="en-US" b="0" i="0" u="none" strike="noStrike" baseline="0" dirty="0">
                <a:latin typeface="+mn-lt"/>
              </a:rPr>
              <a:t>() as long as the same arguments are provided.</a:t>
            </a:r>
            <a:endParaRPr lang="en-US" sz="2400" i="0" dirty="0">
              <a:solidFill>
                <a:srgbClr val="231F20"/>
              </a:solidFill>
              <a:effectLst/>
              <a:latin typeface="+mn-lt"/>
            </a:endParaRPr>
          </a:p>
        </p:txBody>
      </p:sp>
      <p:sp>
        <p:nvSpPr>
          <p:cNvPr id="3" name="Title 2">
            <a:extLst>
              <a:ext uri="{FF2B5EF4-FFF2-40B4-BE49-F238E27FC236}">
                <a16:creationId xmlns:a16="http://schemas.microsoft.com/office/drawing/2014/main" id="{BBA1AD3F-9A2F-4641-859D-C19F0829B66D}"/>
              </a:ext>
            </a:extLst>
          </p:cNvPr>
          <p:cNvSpPr>
            <a:spLocks noGrp="1"/>
          </p:cNvSpPr>
          <p:nvPr>
            <p:ph type="title"/>
          </p:nvPr>
        </p:nvSpPr>
        <p:spPr/>
        <p:txBody>
          <a:bodyPr/>
          <a:lstStyle/>
          <a:p>
            <a:r>
              <a:rPr lang="en-US" dirty="0"/>
              <a:t>Internet Explorer Event Handlers</a:t>
            </a:r>
          </a:p>
        </p:txBody>
      </p:sp>
      <p:sp>
        <p:nvSpPr>
          <p:cNvPr id="4" name="Slide Number Placeholder 3">
            <a:extLst>
              <a:ext uri="{FF2B5EF4-FFF2-40B4-BE49-F238E27FC236}">
                <a16:creationId xmlns:a16="http://schemas.microsoft.com/office/drawing/2014/main" id="{8DD16432-9962-3268-D184-160E4A110BF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934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67852-DDFA-44B4-BB82-A525FD97C2A5}"/>
              </a:ext>
            </a:extLst>
          </p:cNvPr>
          <p:cNvSpPr>
            <a:spLocks noGrp="1"/>
          </p:cNvSpPr>
          <p:nvPr>
            <p:ph idx="1"/>
          </p:nvPr>
        </p:nvSpPr>
        <p:spPr>
          <a:xfrm>
            <a:off x="838200" y="1462590"/>
            <a:ext cx="10515600" cy="4297680"/>
          </a:xfrm>
        </p:spPr>
        <p:txBody>
          <a:bodyPr>
            <a:noAutofit/>
          </a:bodyPr>
          <a:lstStyle/>
          <a:p>
            <a:pPr marL="0" indent="0" algn="just">
              <a:lnSpc>
                <a:spcPct val="100000"/>
              </a:lnSpc>
              <a:spcBef>
                <a:spcPts val="0"/>
              </a:spcBef>
              <a:buNone/>
            </a:pPr>
            <a:r>
              <a:rPr lang="en-US" i="0" dirty="0">
                <a:solidFill>
                  <a:srgbClr val="231F20"/>
                </a:solidFill>
                <a:effectLst/>
                <a:latin typeface="+mn-lt"/>
              </a:rPr>
              <a:t>&lt;body&gt;</a:t>
            </a:r>
          </a:p>
          <a:p>
            <a:pPr marL="0" indent="0" algn="just">
              <a:lnSpc>
                <a:spcPct val="100000"/>
              </a:lnSpc>
              <a:spcBef>
                <a:spcPts val="0"/>
              </a:spcBef>
              <a:buNone/>
            </a:pPr>
            <a:r>
              <a:rPr lang="en-US" i="0" dirty="0">
                <a:solidFill>
                  <a:srgbClr val="231F20"/>
                </a:solidFill>
                <a:effectLst/>
                <a:latin typeface="+mn-lt"/>
              </a:rPr>
              <a:t>    &lt;input type="button" id="</a:t>
            </a:r>
            <a:r>
              <a:rPr lang="en-US" i="0" dirty="0" err="1">
                <a:solidFill>
                  <a:srgbClr val="231F20"/>
                </a:solidFill>
                <a:effectLst/>
                <a:latin typeface="+mn-lt"/>
              </a:rPr>
              <a:t>myBtn</a:t>
            </a:r>
            <a:r>
              <a:rPr lang="en-US" i="0" dirty="0">
                <a:solidFill>
                  <a:srgbClr val="231F20"/>
                </a:solidFill>
                <a:effectLst/>
                <a:latin typeface="+mn-lt"/>
              </a:rPr>
              <a:t>" value="Click Me" /&gt;</a:t>
            </a:r>
          </a:p>
          <a:p>
            <a:pPr marL="0" indent="0" algn="just">
              <a:lnSpc>
                <a:spcPct val="100000"/>
              </a:lnSpc>
              <a:spcBef>
                <a:spcPts val="0"/>
              </a:spcBef>
              <a:buNone/>
            </a:pPr>
            <a:r>
              <a:rPr lang="en-US" i="0" dirty="0">
                <a:solidFill>
                  <a:srgbClr val="231F20"/>
                </a:solidFill>
                <a:effectLst/>
                <a:latin typeface="+mn-lt"/>
              </a:rPr>
              <a:t>    &lt;p&gt;This example works only in Internet Explorer.&lt;/p&gt;</a:t>
            </a:r>
          </a:p>
          <a:p>
            <a:pPr marL="0" indent="0" algn="just">
              <a:lnSpc>
                <a:spcPct val="100000"/>
              </a:lnSpc>
              <a:spcBef>
                <a:spcPts val="0"/>
              </a:spcBef>
              <a:buNone/>
            </a:pPr>
            <a:r>
              <a:rPr lang="en-US" i="0" dirty="0">
                <a:solidFill>
                  <a:srgbClr val="231F20"/>
                </a:solidFill>
                <a:effectLst/>
                <a:latin typeface="+mn-lt"/>
              </a:rPr>
              <a:t>    &lt;script type="text/</a:t>
            </a:r>
            <a:r>
              <a:rPr lang="en-US" i="0" dirty="0" err="1">
                <a:solidFill>
                  <a:srgbClr val="231F20"/>
                </a:solidFill>
                <a:effectLst/>
                <a:latin typeface="+mn-lt"/>
              </a:rPr>
              <a:t>javascript</a:t>
            </a:r>
            <a:r>
              <a:rPr lang="en-US" i="0" dirty="0">
                <a:solidFill>
                  <a:srgbClr val="231F20"/>
                </a:solidFill>
                <a:effectLst/>
                <a:latin typeface="+mn-lt"/>
              </a:rPr>
              <a:t>"&gt;</a:t>
            </a:r>
          </a:p>
          <a:p>
            <a:pPr marL="0" indent="0" algn="just">
              <a:lnSpc>
                <a:spcPct val="100000"/>
              </a:lnSpc>
              <a:spcBef>
                <a:spcPts val="0"/>
              </a:spcBef>
              <a:buNone/>
            </a:pPr>
            <a:r>
              <a:rPr lang="en-US" i="0" dirty="0">
                <a:solidFill>
                  <a:srgbClr val="231F20"/>
                </a:solidFill>
                <a:effectLst/>
                <a:latin typeface="+mn-lt"/>
              </a:rPr>
              <a:t>        var </a:t>
            </a:r>
            <a:r>
              <a:rPr lang="en-US" i="0" dirty="0" err="1">
                <a:solidFill>
                  <a:srgbClr val="231F20"/>
                </a:solidFill>
                <a:effectLst/>
                <a:latin typeface="+mn-lt"/>
              </a:rPr>
              <a:t>btn</a:t>
            </a:r>
            <a:r>
              <a:rPr lang="en-US" i="0" dirty="0">
                <a:solidFill>
                  <a:srgbClr val="231F20"/>
                </a:solidFill>
                <a:effectLst/>
                <a:latin typeface="+mn-lt"/>
              </a:rPr>
              <a:t> = </a:t>
            </a:r>
            <a:r>
              <a:rPr lang="en-US" i="0" dirty="0" err="1">
                <a:solidFill>
                  <a:srgbClr val="231F20"/>
                </a:solidFill>
                <a:effectLst/>
                <a:latin typeface="+mn-lt"/>
              </a:rPr>
              <a:t>document.getElementById</a:t>
            </a:r>
            <a:r>
              <a:rPr lang="en-US" i="0" dirty="0">
                <a:solidFill>
                  <a:srgbClr val="231F20"/>
                </a:solidFill>
                <a:effectLst/>
                <a:latin typeface="+mn-lt"/>
              </a:rPr>
              <a:t>("</a:t>
            </a:r>
            <a:r>
              <a:rPr lang="en-US" i="0" dirty="0" err="1">
                <a:solidFill>
                  <a:srgbClr val="231F20"/>
                </a:solidFill>
                <a:effectLst/>
                <a:latin typeface="+mn-lt"/>
              </a:rPr>
              <a:t>myBtn</a:t>
            </a:r>
            <a:r>
              <a:rPr lang="en-US" i="0" dirty="0">
                <a:solidFill>
                  <a:srgbClr val="231F20"/>
                </a:solidFill>
                <a:effectLst/>
                <a:latin typeface="+mn-lt"/>
              </a:rPr>
              <a:t>");</a:t>
            </a:r>
          </a:p>
          <a:p>
            <a:pPr marL="0" indent="0" algn="just">
              <a:lnSpc>
                <a:spcPct val="100000"/>
              </a:lnSpc>
              <a:spcBef>
                <a:spcPts val="0"/>
              </a:spcBef>
              <a:buNone/>
            </a:pPr>
            <a:r>
              <a:rPr lang="en-US" i="0" dirty="0">
                <a:solidFill>
                  <a:srgbClr val="231F20"/>
                </a:solidFill>
                <a:effectLst/>
                <a:latin typeface="+mn-lt"/>
              </a:rPr>
              <a:t>        </a:t>
            </a:r>
            <a:r>
              <a:rPr lang="en-US" i="0" dirty="0" err="1">
                <a:solidFill>
                  <a:srgbClr val="231F20"/>
                </a:solidFill>
                <a:effectLst/>
                <a:latin typeface="+mn-lt"/>
              </a:rPr>
              <a:t>btn.attachEvent</a:t>
            </a:r>
            <a:r>
              <a:rPr lang="en-US" i="0" dirty="0">
                <a:solidFill>
                  <a:srgbClr val="231F20"/>
                </a:solidFill>
                <a:effectLst/>
                <a:latin typeface="+mn-lt"/>
              </a:rPr>
              <a:t>("onclick", function(){</a:t>
            </a:r>
          </a:p>
          <a:p>
            <a:pPr marL="0" indent="0" algn="just">
              <a:lnSpc>
                <a:spcPct val="100000"/>
              </a:lnSpc>
              <a:spcBef>
                <a:spcPts val="0"/>
              </a:spcBef>
              <a:buNone/>
            </a:pPr>
            <a:r>
              <a:rPr lang="en-US" i="0" dirty="0">
                <a:solidFill>
                  <a:srgbClr val="231F20"/>
                </a:solidFill>
                <a:effectLst/>
                <a:latin typeface="+mn-lt"/>
              </a:rPr>
              <a:t>              alert("Clicked");</a:t>
            </a:r>
          </a:p>
          <a:p>
            <a:pPr marL="0" indent="0" algn="just">
              <a:lnSpc>
                <a:spcPct val="100000"/>
              </a:lnSpc>
              <a:spcBef>
                <a:spcPts val="0"/>
              </a:spcBef>
              <a:buNone/>
            </a:pPr>
            <a:r>
              <a:rPr lang="en-US" i="0" dirty="0">
                <a:solidFill>
                  <a:srgbClr val="231F20"/>
                </a:solidFill>
                <a:effectLst/>
                <a:latin typeface="+mn-lt"/>
              </a:rPr>
              <a:t>        });</a:t>
            </a:r>
          </a:p>
          <a:p>
            <a:pPr marL="0" indent="0" algn="just">
              <a:lnSpc>
                <a:spcPct val="100000"/>
              </a:lnSpc>
              <a:spcBef>
                <a:spcPts val="0"/>
              </a:spcBef>
              <a:buNone/>
            </a:pPr>
            <a:r>
              <a:rPr lang="en-US" i="0" dirty="0">
                <a:solidFill>
                  <a:srgbClr val="231F20"/>
                </a:solidFill>
                <a:effectLst/>
                <a:latin typeface="+mn-lt"/>
              </a:rPr>
              <a:t>        </a:t>
            </a:r>
            <a:r>
              <a:rPr lang="en-US" i="0" dirty="0" err="1">
                <a:solidFill>
                  <a:srgbClr val="231F20"/>
                </a:solidFill>
                <a:effectLst/>
                <a:latin typeface="+mn-lt"/>
              </a:rPr>
              <a:t>btn.attachEvent</a:t>
            </a:r>
            <a:r>
              <a:rPr lang="en-US" i="0" dirty="0">
                <a:solidFill>
                  <a:srgbClr val="231F20"/>
                </a:solidFill>
                <a:effectLst/>
                <a:latin typeface="+mn-lt"/>
              </a:rPr>
              <a:t>("onclick", function(){</a:t>
            </a:r>
          </a:p>
          <a:p>
            <a:pPr marL="0" indent="0" algn="just">
              <a:lnSpc>
                <a:spcPct val="100000"/>
              </a:lnSpc>
              <a:spcBef>
                <a:spcPts val="0"/>
              </a:spcBef>
              <a:buNone/>
            </a:pPr>
            <a:r>
              <a:rPr lang="en-US" i="0" dirty="0">
                <a:solidFill>
                  <a:srgbClr val="231F20"/>
                </a:solidFill>
                <a:effectLst/>
                <a:latin typeface="+mn-lt"/>
              </a:rPr>
              <a:t>              alert("Hello world!");</a:t>
            </a:r>
          </a:p>
          <a:p>
            <a:pPr marL="0" indent="0" algn="just">
              <a:lnSpc>
                <a:spcPct val="100000"/>
              </a:lnSpc>
              <a:spcBef>
                <a:spcPts val="0"/>
              </a:spcBef>
              <a:buNone/>
            </a:pPr>
            <a:r>
              <a:rPr lang="en-US" i="0" dirty="0">
                <a:solidFill>
                  <a:srgbClr val="231F20"/>
                </a:solidFill>
                <a:effectLst/>
                <a:latin typeface="+mn-lt"/>
              </a:rPr>
              <a:t>        });</a:t>
            </a:r>
          </a:p>
          <a:p>
            <a:pPr marL="0" indent="0" algn="just">
              <a:lnSpc>
                <a:spcPct val="100000"/>
              </a:lnSpc>
              <a:spcBef>
                <a:spcPts val="0"/>
              </a:spcBef>
              <a:buNone/>
            </a:pPr>
            <a:r>
              <a:rPr lang="en-US" i="0" dirty="0">
                <a:solidFill>
                  <a:srgbClr val="231F20"/>
                </a:solidFill>
                <a:effectLst/>
                <a:latin typeface="+mn-lt"/>
              </a:rPr>
              <a:t>    &lt;/script&gt;</a:t>
            </a:r>
          </a:p>
          <a:p>
            <a:pPr marL="0" indent="0" algn="just">
              <a:lnSpc>
                <a:spcPct val="100000"/>
              </a:lnSpc>
              <a:spcBef>
                <a:spcPts val="0"/>
              </a:spcBef>
              <a:buNone/>
            </a:pPr>
            <a:r>
              <a:rPr lang="en-US" i="0" dirty="0">
                <a:solidFill>
                  <a:srgbClr val="231F20"/>
                </a:solidFill>
                <a:effectLst/>
                <a:latin typeface="+mn-lt"/>
              </a:rPr>
              <a:t>&lt;/body&gt;</a:t>
            </a:r>
          </a:p>
        </p:txBody>
      </p:sp>
      <p:sp>
        <p:nvSpPr>
          <p:cNvPr id="3" name="Title 2">
            <a:extLst>
              <a:ext uri="{FF2B5EF4-FFF2-40B4-BE49-F238E27FC236}">
                <a16:creationId xmlns:a16="http://schemas.microsoft.com/office/drawing/2014/main" id="{BBA1AD3F-9A2F-4641-859D-C19F0829B66D}"/>
              </a:ext>
            </a:extLst>
          </p:cNvPr>
          <p:cNvSpPr>
            <a:spLocks noGrp="1"/>
          </p:cNvSpPr>
          <p:nvPr>
            <p:ph type="title"/>
          </p:nvPr>
        </p:nvSpPr>
        <p:spPr/>
        <p:txBody>
          <a:bodyPr/>
          <a:lstStyle/>
          <a:p>
            <a:r>
              <a:rPr lang="en-US" dirty="0"/>
              <a:t>Internet Explorer Event Handlers (cont’d)</a:t>
            </a:r>
          </a:p>
        </p:txBody>
      </p:sp>
      <p:sp>
        <p:nvSpPr>
          <p:cNvPr id="4" name="Slide Number Placeholder 3">
            <a:extLst>
              <a:ext uri="{FF2B5EF4-FFF2-40B4-BE49-F238E27FC236}">
                <a16:creationId xmlns:a16="http://schemas.microsoft.com/office/drawing/2014/main" id="{8DD16432-9962-3268-D184-160E4A110BF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97025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967852-DDFA-44B4-BB82-A525FD97C2A5}"/>
              </a:ext>
            </a:extLst>
          </p:cNvPr>
          <p:cNvSpPr>
            <a:spLocks noGrp="1"/>
          </p:cNvSpPr>
          <p:nvPr>
            <p:ph idx="1"/>
          </p:nvPr>
        </p:nvSpPr>
        <p:spPr>
          <a:xfrm>
            <a:off x="838200" y="1462590"/>
            <a:ext cx="10515600" cy="4754880"/>
          </a:xfrm>
        </p:spPr>
        <p:txBody>
          <a:bodyPr>
            <a:normAutofit/>
          </a:bodyPr>
          <a:lstStyle/>
          <a:p>
            <a:pPr marL="0" indent="0" algn="just">
              <a:lnSpc>
                <a:spcPct val="100000"/>
              </a:lnSpc>
              <a:spcBef>
                <a:spcPts val="0"/>
              </a:spcBef>
              <a:buNone/>
            </a:pPr>
            <a:r>
              <a:rPr lang="en-US" i="0" dirty="0">
                <a:solidFill>
                  <a:srgbClr val="231F20"/>
                </a:solidFill>
                <a:effectLst/>
                <a:latin typeface="+mn-lt"/>
              </a:rPr>
              <a:t>&lt;body&gt;</a:t>
            </a:r>
          </a:p>
          <a:p>
            <a:pPr marL="0" indent="0" algn="just">
              <a:lnSpc>
                <a:spcPct val="100000"/>
              </a:lnSpc>
              <a:spcBef>
                <a:spcPts val="0"/>
              </a:spcBef>
              <a:buNone/>
            </a:pPr>
            <a:r>
              <a:rPr lang="en-US" i="0" dirty="0">
                <a:solidFill>
                  <a:srgbClr val="231F20"/>
                </a:solidFill>
                <a:effectLst/>
                <a:latin typeface="+mn-lt"/>
              </a:rPr>
              <a:t>    &lt;input type="button" id="</a:t>
            </a:r>
            <a:r>
              <a:rPr lang="en-US" i="0" dirty="0" err="1">
                <a:solidFill>
                  <a:srgbClr val="231F20"/>
                </a:solidFill>
                <a:effectLst/>
                <a:latin typeface="+mn-lt"/>
              </a:rPr>
              <a:t>myBtn</a:t>
            </a:r>
            <a:r>
              <a:rPr lang="en-US" i="0" dirty="0">
                <a:solidFill>
                  <a:srgbClr val="231F20"/>
                </a:solidFill>
                <a:effectLst/>
                <a:latin typeface="+mn-lt"/>
              </a:rPr>
              <a:t>" value="Click Me" /&gt;</a:t>
            </a:r>
          </a:p>
          <a:p>
            <a:pPr marL="0" indent="0" algn="just">
              <a:lnSpc>
                <a:spcPct val="100000"/>
              </a:lnSpc>
              <a:spcBef>
                <a:spcPts val="0"/>
              </a:spcBef>
              <a:buNone/>
            </a:pPr>
            <a:r>
              <a:rPr lang="en-US" i="0" dirty="0">
                <a:solidFill>
                  <a:srgbClr val="231F20"/>
                </a:solidFill>
                <a:effectLst/>
                <a:latin typeface="+mn-lt"/>
              </a:rPr>
              <a:t>    &lt;input type="button" id="</a:t>
            </a:r>
            <a:r>
              <a:rPr lang="en-US" i="0" dirty="0" err="1">
                <a:solidFill>
                  <a:srgbClr val="231F20"/>
                </a:solidFill>
                <a:effectLst/>
                <a:latin typeface="+mn-lt"/>
              </a:rPr>
              <a:t>myRemoveBtn</a:t>
            </a:r>
            <a:r>
              <a:rPr lang="en-US" i="0" dirty="0">
                <a:solidFill>
                  <a:srgbClr val="231F20"/>
                </a:solidFill>
                <a:effectLst/>
                <a:latin typeface="+mn-lt"/>
              </a:rPr>
              <a:t>" value="Remove Event Handler" /&gt;</a:t>
            </a:r>
          </a:p>
          <a:p>
            <a:pPr marL="0" indent="0" algn="just">
              <a:lnSpc>
                <a:spcPct val="100000"/>
              </a:lnSpc>
              <a:spcBef>
                <a:spcPts val="0"/>
              </a:spcBef>
              <a:buNone/>
            </a:pPr>
            <a:r>
              <a:rPr lang="en-US" i="0" dirty="0">
                <a:solidFill>
                  <a:srgbClr val="231F20"/>
                </a:solidFill>
                <a:effectLst/>
                <a:latin typeface="+mn-lt"/>
              </a:rPr>
              <a:t>    &lt;script type="text/</a:t>
            </a:r>
            <a:r>
              <a:rPr lang="en-US" i="0" dirty="0" err="1">
                <a:solidFill>
                  <a:srgbClr val="231F20"/>
                </a:solidFill>
                <a:effectLst/>
                <a:latin typeface="+mn-lt"/>
              </a:rPr>
              <a:t>javascript</a:t>
            </a:r>
            <a:r>
              <a:rPr lang="en-US" i="0" dirty="0">
                <a:solidFill>
                  <a:srgbClr val="231F20"/>
                </a:solidFill>
                <a:effectLst/>
                <a:latin typeface="+mn-lt"/>
              </a:rPr>
              <a:t>"&gt;</a:t>
            </a:r>
          </a:p>
          <a:p>
            <a:pPr marL="0" indent="0" algn="just">
              <a:lnSpc>
                <a:spcPct val="100000"/>
              </a:lnSpc>
              <a:spcBef>
                <a:spcPts val="0"/>
              </a:spcBef>
              <a:buNone/>
            </a:pPr>
            <a:r>
              <a:rPr lang="en-US" i="0" dirty="0">
                <a:solidFill>
                  <a:srgbClr val="231F20"/>
                </a:solidFill>
                <a:effectLst/>
                <a:latin typeface="+mn-lt"/>
              </a:rPr>
              <a:t>        var </a:t>
            </a:r>
            <a:r>
              <a:rPr lang="en-US" i="0" dirty="0" err="1">
                <a:solidFill>
                  <a:srgbClr val="231F20"/>
                </a:solidFill>
                <a:effectLst/>
                <a:latin typeface="+mn-lt"/>
              </a:rPr>
              <a:t>btn</a:t>
            </a:r>
            <a:r>
              <a:rPr lang="en-US" i="0" dirty="0">
                <a:solidFill>
                  <a:srgbClr val="231F20"/>
                </a:solidFill>
                <a:effectLst/>
                <a:latin typeface="+mn-lt"/>
              </a:rPr>
              <a:t> = </a:t>
            </a:r>
            <a:r>
              <a:rPr lang="en-US" i="0" dirty="0" err="1">
                <a:solidFill>
                  <a:srgbClr val="231F20"/>
                </a:solidFill>
                <a:effectLst/>
                <a:latin typeface="+mn-lt"/>
              </a:rPr>
              <a:t>document.getElementById</a:t>
            </a:r>
            <a:r>
              <a:rPr lang="en-US" i="0" dirty="0">
                <a:solidFill>
                  <a:srgbClr val="231F20"/>
                </a:solidFill>
                <a:effectLst/>
                <a:latin typeface="+mn-lt"/>
              </a:rPr>
              <a:t>("</a:t>
            </a:r>
            <a:r>
              <a:rPr lang="en-US" i="0" dirty="0" err="1">
                <a:solidFill>
                  <a:srgbClr val="231F20"/>
                </a:solidFill>
                <a:effectLst/>
                <a:latin typeface="+mn-lt"/>
              </a:rPr>
              <a:t>myBtn</a:t>
            </a:r>
            <a:r>
              <a:rPr lang="en-US" i="0" dirty="0">
                <a:solidFill>
                  <a:srgbClr val="231F20"/>
                </a:solidFill>
                <a:effectLst/>
                <a:latin typeface="+mn-lt"/>
              </a:rPr>
              <a:t>");</a:t>
            </a:r>
          </a:p>
          <a:p>
            <a:pPr marL="0" indent="0" algn="just">
              <a:lnSpc>
                <a:spcPct val="100000"/>
              </a:lnSpc>
              <a:spcBef>
                <a:spcPts val="0"/>
              </a:spcBef>
              <a:buNone/>
            </a:pPr>
            <a:r>
              <a:rPr lang="en-US" i="0" dirty="0">
                <a:solidFill>
                  <a:srgbClr val="231F20"/>
                </a:solidFill>
                <a:effectLst/>
                <a:latin typeface="+mn-lt"/>
              </a:rPr>
              <a:t>        var handler = function(){</a:t>
            </a:r>
          </a:p>
          <a:p>
            <a:pPr marL="0" indent="0" algn="just">
              <a:lnSpc>
                <a:spcPct val="100000"/>
              </a:lnSpc>
              <a:spcBef>
                <a:spcPts val="0"/>
              </a:spcBef>
              <a:buNone/>
            </a:pPr>
            <a:r>
              <a:rPr lang="en-US" i="0" dirty="0">
                <a:solidFill>
                  <a:srgbClr val="231F20"/>
                </a:solidFill>
                <a:effectLst/>
                <a:latin typeface="+mn-lt"/>
              </a:rPr>
              <a:t>            alert("Clicked");</a:t>
            </a:r>
          </a:p>
          <a:p>
            <a:pPr marL="0" indent="0" algn="just">
              <a:lnSpc>
                <a:spcPct val="100000"/>
              </a:lnSpc>
              <a:spcBef>
                <a:spcPts val="0"/>
              </a:spcBef>
              <a:buNone/>
            </a:pPr>
            <a:r>
              <a:rPr lang="en-US" i="0" dirty="0">
                <a:solidFill>
                  <a:srgbClr val="231F20"/>
                </a:solidFill>
                <a:effectLst/>
                <a:latin typeface="+mn-lt"/>
              </a:rPr>
              <a:t>        };</a:t>
            </a:r>
          </a:p>
          <a:p>
            <a:pPr marL="0" indent="0" algn="just">
              <a:lnSpc>
                <a:spcPct val="100000"/>
              </a:lnSpc>
              <a:spcBef>
                <a:spcPts val="0"/>
              </a:spcBef>
              <a:buNone/>
            </a:pPr>
            <a:r>
              <a:rPr lang="en-US" i="0" dirty="0">
                <a:solidFill>
                  <a:srgbClr val="231F20"/>
                </a:solidFill>
                <a:effectLst/>
                <a:latin typeface="+mn-lt"/>
              </a:rPr>
              <a:t>        </a:t>
            </a:r>
            <a:r>
              <a:rPr lang="en-US" i="0" dirty="0" err="1">
                <a:solidFill>
                  <a:srgbClr val="231F20"/>
                </a:solidFill>
                <a:effectLst/>
                <a:latin typeface="+mn-lt"/>
              </a:rPr>
              <a:t>btn.attachEvent</a:t>
            </a:r>
            <a:r>
              <a:rPr lang="en-US" i="0" dirty="0">
                <a:solidFill>
                  <a:srgbClr val="231F20"/>
                </a:solidFill>
                <a:effectLst/>
                <a:latin typeface="+mn-lt"/>
              </a:rPr>
              <a:t>("onclick", handler); </a:t>
            </a:r>
          </a:p>
          <a:p>
            <a:pPr marL="0" indent="0" algn="just">
              <a:lnSpc>
                <a:spcPct val="100000"/>
              </a:lnSpc>
              <a:spcBef>
                <a:spcPts val="0"/>
              </a:spcBef>
              <a:buNone/>
            </a:pPr>
            <a:r>
              <a:rPr lang="en-US" i="0" dirty="0">
                <a:solidFill>
                  <a:srgbClr val="231F20"/>
                </a:solidFill>
                <a:effectLst/>
                <a:latin typeface="+mn-lt"/>
              </a:rPr>
              <a:t>        var </a:t>
            </a:r>
            <a:r>
              <a:rPr lang="en-US" i="0" dirty="0" err="1">
                <a:solidFill>
                  <a:srgbClr val="231F20"/>
                </a:solidFill>
                <a:effectLst/>
                <a:latin typeface="+mn-lt"/>
              </a:rPr>
              <a:t>removeBtn</a:t>
            </a:r>
            <a:r>
              <a:rPr lang="en-US" i="0" dirty="0">
                <a:solidFill>
                  <a:srgbClr val="231F20"/>
                </a:solidFill>
                <a:effectLst/>
                <a:latin typeface="+mn-lt"/>
              </a:rPr>
              <a:t> = </a:t>
            </a:r>
            <a:r>
              <a:rPr lang="en-US" i="0" dirty="0" err="1">
                <a:solidFill>
                  <a:srgbClr val="231F20"/>
                </a:solidFill>
                <a:effectLst/>
                <a:latin typeface="+mn-lt"/>
              </a:rPr>
              <a:t>document.getElementById</a:t>
            </a:r>
            <a:r>
              <a:rPr lang="en-US" i="0" dirty="0">
                <a:solidFill>
                  <a:srgbClr val="231F20"/>
                </a:solidFill>
                <a:effectLst/>
                <a:latin typeface="+mn-lt"/>
              </a:rPr>
              <a:t>("</a:t>
            </a:r>
            <a:r>
              <a:rPr lang="en-US" i="0" dirty="0" err="1">
                <a:solidFill>
                  <a:srgbClr val="231F20"/>
                </a:solidFill>
                <a:effectLst/>
                <a:latin typeface="+mn-lt"/>
              </a:rPr>
              <a:t>myRemoveBtn</a:t>
            </a:r>
            <a:r>
              <a:rPr lang="en-US" i="0" dirty="0">
                <a:solidFill>
                  <a:srgbClr val="231F20"/>
                </a:solidFill>
                <a:effectLst/>
                <a:latin typeface="+mn-lt"/>
              </a:rPr>
              <a:t>");</a:t>
            </a:r>
          </a:p>
          <a:p>
            <a:pPr marL="0" indent="0" algn="just">
              <a:lnSpc>
                <a:spcPct val="100000"/>
              </a:lnSpc>
              <a:spcBef>
                <a:spcPts val="0"/>
              </a:spcBef>
              <a:buNone/>
            </a:pPr>
            <a:r>
              <a:rPr lang="en-US" i="0" dirty="0">
                <a:solidFill>
                  <a:srgbClr val="231F20"/>
                </a:solidFill>
                <a:effectLst/>
                <a:latin typeface="+mn-lt"/>
              </a:rPr>
              <a:t>        </a:t>
            </a:r>
            <a:r>
              <a:rPr lang="en-US" i="0" dirty="0" err="1">
                <a:solidFill>
                  <a:srgbClr val="231F20"/>
                </a:solidFill>
                <a:effectLst/>
                <a:latin typeface="+mn-lt"/>
              </a:rPr>
              <a:t>removeBtn.onclick</a:t>
            </a:r>
            <a:r>
              <a:rPr lang="en-US" i="0" dirty="0">
                <a:solidFill>
                  <a:srgbClr val="231F20"/>
                </a:solidFill>
                <a:effectLst/>
                <a:latin typeface="+mn-lt"/>
              </a:rPr>
              <a:t> = function(){</a:t>
            </a:r>
          </a:p>
          <a:p>
            <a:pPr marL="0" indent="0" algn="just">
              <a:lnSpc>
                <a:spcPct val="100000"/>
              </a:lnSpc>
              <a:spcBef>
                <a:spcPts val="0"/>
              </a:spcBef>
              <a:buNone/>
            </a:pPr>
            <a:r>
              <a:rPr lang="en-US" i="0" dirty="0">
                <a:solidFill>
                  <a:srgbClr val="231F20"/>
                </a:solidFill>
                <a:effectLst/>
                <a:latin typeface="+mn-lt"/>
              </a:rPr>
              <a:t>            </a:t>
            </a:r>
            <a:r>
              <a:rPr lang="en-US" i="0" dirty="0" err="1">
                <a:solidFill>
                  <a:srgbClr val="231F20"/>
                </a:solidFill>
                <a:effectLst/>
                <a:latin typeface="+mn-lt"/>
              </a:rPr>
              <a:t>btn.detachEvent</a:t>
            </a:r>
            <a:r>
              <a:rPr lang="en-US" i="0" dirty="0">
                <a:solidFill>
                  <a:srgbClr val="231F20"/>
                </a:solidFill>
                <a:effectLst/>
                <a:latin typeface="+mn-lt"/>
              </a:rPr>
              <a:t>("onclick", handler); </a:t>
            </a:r>
          </a:p>
          <a:p>
            <a:pPr marL="0" indent="0" algn="just">
              <a:lnSpc>
                <a:spcPct val="100000"/>
              </a:lnSpc>
              <a:spcBef>
                <a:spcPts val="0"/>
              </a:spcBef>
              <a:buNone/>
            </a:pPr>
            <a:r>
              <a:rPr lang="en-US" i="0" dirty="0">
                <a:solidFill>
                  <a:srgbClr val="231F20"/>
                </a:solidFill>
                <a:effectLst/>
                <a:latin typeface="+mn-lt"/>
              </a:rPr>
              <a:t>        };</a:t>
            </a:r>
          </a:p>
          <a:p>
            <a:pPr marL="0" indent="0" algn="just">
              <a:lnSpc>
                <a:spcPct val="100000"/>
              </a:lnSpc>
              <a:spcBef>
                <a:spcPts val="0"/>
              </a:spcBef>
              <a:buNone/>
            </a:pPr>
            <a:r>
              <a:rPr lang="en-US" i="0" dirty="0">
                <a:solidFill>
                  <a:srgbClr val="231F20"/>
                </a:solidFill>
                <a:effectLst/>
                <a:latin typeface="+mn-lt"/>
              </a:rPr>
              <a:t>    &lt;/script&gt;</a:t>
            </a:r>
          </a:p>
          <a:p>
            <a:pPr marL="0" indent="0" algn="just">
              <a:lnSpc>
                <a:spcPct val="100000"/>
              </a:lnSpc>
              <a:spcBef>
                <a:spcPts val="0"/>
              </a:spcBef>
              <a:buNone/>
            </a:pPr>
            <a:r>
              <a:rPr lang="en-US" i="0" dirty="0">
                <a:solidFill>
                  <a:srgbClr val="231F20"/>
                </a:solidFill>
                <a:effectLst/>
                <a:latin typeface="+mn-lt"/>
              </a:rPr>
              <a:t>&lt;/body&gt;</a:t>
            </a:r>
          </a:p>
        </p:txBody>
      </p:sp>
      <p:sp>
        <p:nvSpPr>
          <p:cNvPr id="3" name="Title 2">
            <a:extLst>
              <a:ext uri="{FF2B5EF4-FFF2-40B4-BE49-F238E27FC236}">
                <a16:creationId xmlns:a16="http://schemas.microsoft.com/office/drawing/2014/main" id="{BBA1AD3F-9A2F-4641-859D-C19F0829B66D}"/>
              </a:ext>
            </a:extLst>
          </p:cNvPr>
          <p:cNvSpPr>
            <a:spLocks noGrp="1"/>
          </p:cNvSpPr>
          <p:nvPr>
            <p:ph type="title"/>
          </p:nvPr>
        </p:nvSpPr>
        <p:spPr/>
        <p:txBody>
          <a:bodyPr/>
          <a:lstStyle/>
          <a:p>
            <a:r>
              <a:rPr lang="en-US" dirty="0"/>
              <a:t>Internet Explorer Event Handlers (cont’d)</a:t>
            </a:r>
          </a:p>
        </p:txBody>
      </p:sp>
      <p:sp>
        <p:nvSpPr>
          <p:cNvPr id="4" name="Slide Number Placeholder 3">
            <a:extLst>
              <a:ext uri="{FF2B5EF4-FFF2-40B4-BE49-F238E27FC236}">
                <a16:creationId xmlns:a16="http://schemas.microsoft.com/office/drawing/2014/main" id="{8DD16432-9962-3268-D184-160E4A110BF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38851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3FF00-60A7-400D-8863-EC0EACE13CB7}"/>
              </a:ext>
            </a:extLst>
          </p:cNvPr>
          <p:cNvSpPr>
            <a:spLocks noGrp="1"/>
          </p:cNvSpPr>
          <p:nvPr>
            <p:ph idx="1"/>
          </p:nvPr>
        </p:nvSpPr>
        <p:spPr>
          <a:xfrm>
            <a:off x="838200" y="1462589"/>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addHandler</a:t>
            </a:r>
            <a:r>
              <a:rPr lang="en-US" b="0" i="0" u="none" strike="noStrike" baseline="0" dirty="0">
                <a:latin typeface="+mn-lt"/>
              </a:rPr>
              <a:t>() method</a:t>
            </a:r>
          </a:p>
          <a:p>
            <a:pPr lvl="1" algn="just">
              <a:lnSpc>
                <a:spcPct val="100000"/>
              </a:lnSpc>
              <a:spcBef>
                <a:spcPts val="0"/>
              </a:spcBef>
              <a:spcAft>
                <a:spcPts val="600"/>
              </a:spcAft>
            </a:pPr>
            <a:r>
              <a:rPr lang="en-US" sz="2000" dirty="0">
                <a:latin typeface="+mn-lt"/>
              </a:rPr>
              <a:t>The method’s </a:t>
            </a:r>
            <a:r>
              <a:rPr lang="en-US" sz="2000" b="0" i="0" u="none" strike="noStrike" baseline="0" dirty="0">
                <a:latin typeface="+mn-lt"/>
              </a:rPr>
              <a:t>job is to use the DOM Level 0 approach, the DOM Level 2 approach, or the Internet Explorer approach to adding events, depending on which is available. </a:t>
            </a:r>
          </a:p>
          <a:p>
            <a:pPr lvl="1" algn="just">
              <a:lnSpc>
                <a:spcPct val="100000"/>
              </a:lnSpc>
              <a:spcBef>
                <a:spcPts val="0"/>
              </a:spcBef>
              <a:spcAft>
                <a:spcPts val="600"/>
              </a:spcAft>
            </a:pPr>
            <a:r>
              <a:rPr lang="en-US" sz="2000" b="0" i="0" u="none" strike="noStrike" baseline="0" dirty="0">
                <a:latin typeface="+mn-lt"/>
              </a:rPr>
              <a:t>This method is attached to an object called </a:t>
            </a:r>
            <a:r>
              <a:rPr lang="en-US" sz="2000" b="0" i="0" u="none" strike="noStrike" baseline="0" dirty="0" err="1">
                <a:latin typeface="+mn-lt"/>
              </a:rPr>
              <a:t>EventUtil</a:t>
            </a:r>
            <a:r>
              <a:rPr lang="en-US" sz="2000" b="0" i="0" u="none" strike="noStrike" baseline="0" dirty="0">
                <a:latin typeface="+mn-lt"/>
              </a:rPr>
              <a:t>. </a:t>
            </a:r>
          </a:p>
          <a:p>
            <a:pPr lvl="1" algn="just">
              <a:lnSpc>
                <a:spcPct val="100000"/>
              </a:lnSpc>
              <a:spcBef>
                <a:spcPts val="0"/>
              </a:spcBef>
              <a:spcAft>
                <a:spcPts val="1200"/>
              </a:spcAft>
            </a:pPr>
            <a:r>
              <a:rPr lang="en-US" sz="2000" b="0" i="0" u="none" strike="noStrike" baseline="0" dirty="0">
                <a:latin typeface="+mn-lt"/>
              </a:rPr>
              <a:t>The method accepts three arguments: the element to act on, the name of the event, and the event handler function.</a:t>
            </a:r>
          </a:p>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removeHandler</a:t>
            </a:r>
            <a:r>
              <a:rPr lang="en-US" b="0" i="0" u="none" strike="noStrike" baseline="0" dirty="0">
                <a:latin typeface="+mn-lt"/>
              </a:rPr>
              <a:t>() method</a:t>
            </a:r>
          </a:p>
          <a:p>
            <a:pPr lvl="1" algn="just">
              <a:lnSpc>
                <a:spcPct val="100000"/>
              </a:lnSpc>
              <a:spcBef>
                <a:spcPts val="0"/>
              </a:spcBef>
              <a:spcAft>
                <a:spcPts val="600"/>
              </a:spcAft>
            </a:pPr>
            <a:r>
              <a:rPr lang="en-US" sz="2000" dirty="0">
                <a:latin typeface="+mn-lt"/>
              </a:rPr>
              <a:t>The method</a:t>
            </a:r>
            <a:r>
              <a:rPr lang="en-US" sz="2000" b="0" i="0" u="none" strike="noStrike" baseline="0" dirty="0">
                <a:latin typeface="+mn-lt"/>
              </a:rPr>
              <a:t> accepts the same three arguments as the </a:t>
            </a:r>
            <a:r>
              <a:rPr lang="en-US" sz="2000" b="0" i="0" u="none" strike="noStrike" baseline="0" dirty="0" err="1">
                <a:latin typeface="+mn-lt"/>
              </a:rPr>
              <a:t>addHandler</a:t>
            </a:r>
            <a:r>
              <a:rPr lang="en-US" sz="2000" b="0" i="0" u="none" strike="noStrike" baseline="0" dirty="0">
                <a:latin typeface="+mn-lt"/>
              </a:rPr>
              <a:t>() method.</a:t>
            </a:r>
          </a:p>
          <a:p>
            <a:pPr lvl="1" algn="just">
              <a:lnSpc>
                <a:spcPct val="100000"/>
              </a:lnSpc>
              <a:spcBef>
                <a:spcPts val="0"/>
              </a:spcBef>
              <a:spcAft>
                <a:spcPts val="600"/>
              </a:spcAft>
            </a:pPr>
            <a:r>
              <a:rPr lang="en-US" sz="2000" b="0" i="0" u="none" strike="noStrike" baseline="0" dirty="0">
                <a:latin typeface="+mn-lt"/>
              </a:rPr>
              <a:t>This method’s job is to remove a previously added event handler using whichever means is available, defaulting to DOM Level 0 if no other method is available.  </a:t>
            </a:r>
          </a:p>
        </p:txBody>
      </p:sp>
      <p:sp>
        <p:nvSpPr>
          <p:cNvPr id="3" name="Title 2">
            <a:extLst>
              <a:ext uri="{FF2B5EF4-FFF2-40B4-BE49-F238E27FC236}">
                <a16:creationId xmlns:a16="http://schemas.microsoft.com/office/drawing/2014/main" id="{FD3EC8B6-35FA-4BFE-883D-DD6C34017D3E}"/>
              </a:ext>
            </a:extLst>
          </p:cNvPr>
          <p:cNvSpPr>
            <a:spLocks noGrp="1"/>
          </p:cNvSpPr>
          <p:nvPr>
            <p:ph type="title"/>
          </p:nvPr>
        </p:nvSpPr>
        <p:spPr/>
        <p:txBody>
          <a:bodyPr/>
          <a:lstStyle/>
          <a:p>
            <a:r>
              <a:rPr lang="en-US" dirty="0"/>
              <a:t>Cross-Browser Event Handlers</a:t>
            </a:r>
          </a:p>
        </p:txBody>
      </p:sp>
      <p:sp>
        <p:nvSpPr>
          <p:cNvPr id="4" name="Slide Number Placeholder 3">
            <a:extLst>
              <a:ext uri="{FF2B5EF4-FFF2-40B4-BE49-F238E27FC236}">
                <a16:creationId xmlns:a16="http://schemas.microsoft.com/office/drawing/2014/main" id="{A03AD9D9-9E29-D623-A53C-7D26E742F06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975009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3FF00-60A7-400D-8863-EC0EACE13CB7}"/>
              </a:ext>
            </a:extLst>
          </p:cNvPr>
          <p:cNvSpPr>
            <a:spLocks noGrp="1"/>
          </p:cNvSpPr>
          <p:nvPr>
            <p:ph idx="1"/>
          </p:nvPr>
        </p:nvSpPr>
        <p:spPr>
          <a:xfrm>
            <a:off x="838200" y="1462589"/>
            <a:ext cx="10515600" cy="4754880"/>
          </a:xfrm>
        </p:spPr>
        <p:txBody>
          <a:bodyPr>
            <a:normAutofit/>
          </a:bodyPr>
          <a:lstStyle/>
          <a:p>
            <a:pPr marL="0" indent="0" algn="just">
              <a:lnSpc>
                <a:spcPct val="100000"/>
              </a:lnSpc>
              <a:spcBef>
                <a:spcPts val="0"/>
              </a:spcBef>
              <a:buNone/>
            </a:pPr>
            <a:r>
              <a:rPr lang="en-US" b="0" i="0" u="none" strike="noStrike" baseline="0" dirty="0">
                <a:latin typeface="+mn-lt"/>
              </a:rPr>
              <a:t>&lt;body&gt;</a:t>
            </a:r>
          </a:p>
          <a:p>
            <a:pPr marL="0" indent="0" algn="just">
              <a:lnSpc>
                <a:spcPct val="100000"/>
              </a:lnSpc>
              <a:spcBef>
                <a:spcPts val="0"/>
              </a:spcBef>
              <a:buNone/>
            </a:pPr>
            <a:r>
              <a:rPr lang="en-US" b="0" i="0" u="none" strike="noStrike" baseline="0" dirty="0">
                <a:latin typeface="+mn-lt"/>
              </a:rPr>
              <a:t>    &lt;input type="button" id="</a:t>
            </a:r>
            <a:r>
              <a:rPr lang="en-US" b="0" i="0" u="none" strike="noStrike" baseline="0" dirty="0" err="1">
                <a:latin typeface="+mn-lt"/>
              </a:rPr>
              <a:t>myBtn</a:t>
            </a:r>
            <a:r>
              <a:rPr lang="en-US" b="0" i="0" u="none" strike="noStrike" baseline="0" dirty="0">
                <a:latin typeface="+mn-lt"/>
              </a:rPr>
              <a:t>" value="Click Me" /&gt;</a:t>
            </a:r>
          </a:p>
          <a:p>
            <a:pPr marL="0" indent="0" algn="just">
              <a:lnSpc>
                <a:spcPct val="100000"/>
              </a:lnSpc>
              <a:spcBef>
                <a:spcPts val="0"/>
              </a:spcBef>
              <a:buNone/>
            </a:pPr>
            <a:r>
              <a:rPr lang="en-US" b="0" i="0" u="none" strike="noStrike" baseline="0" dirty="0">
                <a:latin typeface="+mn-lt"/>
              </a:rPr>
              <a:t>    &lt;input type="button" id="</a:t>
            </a:r>
            <a:r>
              <a:rPr lang="en-US" b="0" i="0" u="none" strike="noStrike" baseline="0" dirty="0" err="1">
                <a:latin typeface="+mn-lt"/>
              </a:rPr>
              <a:t>myRemoveBtn</a:t>
            </a:r>
            <a:r>
              <a:rPr lang="en-US" b="0" i="0" u="none" strike="noStrike" baseline="0" dirty="0">
                <a:latin typeface="+mn-lt"/>
              </a:rPr>
              <a:t>" value="Remove Event Handler" /&gt;</a:t>
            </a:r>
          </a:p>
          <a:p>
            <a:pPr marL="0" indent="0" algn="just">
              <a:lnSpc>
                <a:spcPct val="100000"/>
              </a:lnSpc>
              <a:spcBef>
                <a:spcPts val="0"/>
              </a:spcBef>
              <a:buNone/>
            </a:pPr>
            <a:r>
              <a:rPr lang="en-US" b="0" i="0" u="none" strike="noStrike" baseline="0" dirty="0">
                <a:latin typeface="+mn-lt"/>
              </a:rPr>
              <a:t>    &lt;script type="text/</a:t>
            </a:r>
            <a:r>
              <a:rPr lang="en-US" b="0" i="0" u="none" strike="noStrike" baseline="0" dirty="0" err="1">
                <a:latin typeface="+mn-lt"/>
              </a:rPr>
              <a:t>javascript</a:t>
            </a:r>
            <a:r>
              <a:rPr lang="en-US" b="0" i="0" u="none" strike="noStrike" baseline="0" dirty="0">
                <a:latin typeface="+mn-lt"/>
              </a:rPr>
              <a:t>"&gt;</a:t>
            </a:r>
          </a:p>
          <a:p>
            <a:pPr marL="0" indent="0" algn="just">
              <a:lnSpc>
                <a:spcPct val="100000"/>
              </a:lnSpc>
              <a:spcBef>
                <a:spcPts val="0"/>
              </a:spcBef>
              <a:buNone/>
            </a:pPr>
            <a:r>
              <a:rPr lang="en-US" b="0" i="0" u="none" strike="noStrike" baseline="0" dirty="0">
                <a:latin typeface="+mn-lt"/>
              </a:rPr>
              <a:t>        var </a:t>
            </a:r>
            <a:r>
              <a:rPr lang="en-US" b="0" i="0" u="none" strike="noStrike" baseline="0" dirty="0" err="1">
                <a:latin typeface="+mn-lt"/>
              </a:rPr>
              <a:t>btn</a:t>
            </a:r>
            <a:r>
              <a:rPr lang="en-US" b="0" i="0" u="none" strike="noStrike" baseline="0" dirty="0">
                <a:latin typeface="+mn-lt"/>
              </a:rPr>
              <a:t> = </a:t>
            </a:r>
            <a:r>
              <a:rPr lang="en-US" b="0" i="0" u="none" strike="noStrike" baseline="0" dirty="0" err="1">
                <a:latin typeface="+mn-lt"/>
              </a:rPr>
              <a:t>document.getElementById</a:t>
            </a:r>
            <a:r>
              <a:rPr lang="en-US" b="0" i="0" u="none" strike="noStrike" baseline="0" dirty="0">
                <a:latin typeface="+mn-lt"/>
              </a:rPr>
              <a:t>("</a:t>
            </a:r>
            <a:r>
              <a:rPr lang="en-US" b="0" i="0" u="none" strike="noStrike" baseline="0" dirty="0" err="1">
                <a:latin typeface="+mn-lt"/>
              </a:rPr>
              <a:t>myBtn</a:t>
            </a:r>
            <a:r>
              <a:rPr lang="en-US" b="0" i="0" u="none" strike="noStrike" baseline="0" dirty="0">
                <a:latin typeface="+mn-lt"/>
              </a:rPr>
              <a:t>");</a:t>
            </a:r>
          </a:p>
          <a:p>
            <a:pPr marL="0" indent="0" algn="just">
              <a:lnSpc>
                <a:spcPct val="100000"/>
              </a:lnSpc>
              <a:spcBef>
                <a:spcPts val="0"/>
              </a:spcBef>
              <a:buNone/>
            </a:pPr>
            <a:r>
              <a:rPr lang="en-US" b="0" i="0" u="none" strike="noStrike" baseline="0" dirty="0">
                <a:latin typeface="+mn-lt"/>
              </a:rPr>
              <a:t>        var handler = function(){</a:t>
            </a:r>
          </a:p>
          <a:p>
            <a:pPr marL="0" indent="0" algn="just">
              <a:lnSpc>
                <a:spcPct val="100000"/>
              </a:lnSpc>
              <a:spcBef>
                <a:spcPts val="0"/>
              </a:spcBef>
              <a:buNone/>
            </a:pPr>
            <a:r>
              <a:rPr lang="en-US" b="0" i="0" u="none" strike="noStrike" baseline="0" dirty="0">
                <a:latin typeface="+mn-lt"/>
              </a:rPr>
              <a:t>              alert("Clicked");</a:t>
            </a:r>
          </a:p>
          <a:p>
            <a:pPr marL="0" indent="0" algn="just">
              <a:lnSpc>
                <a:spcPct val="100000"/>
              </a:lnSpc>
              <a:spcBef>
                <a:spcPts val="0"/>
              </a:spcBef>
              <a:buNone/>
            </a:pPr>
            <a:r>
              <a:rPr lang="en-US" b="0" i="0" u="none" strike="noStrike" baseline="0" dirty="0">
                <a:latin typeface="+mn-lt"/>
              </a:rPr>
              <a:t>        };</a:t>
            </a:r>
          </a:p>
          <a:p>
            <a:pPr marL="0" indent="0" algn="just">
              <a:lnSpc>
                <a:spcPct val="100000"/>
              </a:lnSpc>
              <a:spcBef>
                <a:spcPts val="0"/>
              </a:spcBef>
              <a:buNone/>
            </a:pPr>
            <a:r>
              <a:rPr lang="en-US" b="0" i="0" u="none" strike="noStrike" baseline="0" dirty="0">
                <a:latin typeface="+mn-lt"/>
              </a:rPr>
              <a:t>        </a:t>
            </a:r>
            <a:r>
              <a:rPr lang="en-US" b="0" i="0" u="none" strike="noStrike" baseline="0" dirty="0" err="1">
                <a:latin typeface="+mn-lt"/>
              </a:rPr>
              <a:t>EventUtil.addHandler</a:t>
            </a:r>
            <a:r>
              <a:rPr lang="en-US" b="0" i="0" u="none" strike="noStrike" baseline="0" dirty="0">
                <a:latin typeface="+mn-lt"/>
              </a:rPr>
              <a:t>(</a:t>
            </a:r>
            <a:r>
              <a:rPr lang="en-US" b="0" i="0" u="none" strike="noStrike" baseline="0" dirty="0" err="1">
                <a:latin typeface="+mn-lt"/>
              </a:rPr>
              <a:t>btn</a:t>
            </a:r>
            <a:r>
              <a:rPr lang="en-US" b="0" i="0" u="none" strike="noStrike" baseline="0" dirty="0">
                <a:latin typeface="+mn-lt"/>
              </a:rPr>
              <a:t>, "click", handler); </a:t>
            </a:r>
          </a:p>
          <a:p>
            <a:pPr marL="0" indent="0" algn="just">
              <a:lnSpc>
                <a:spcPct val="100000"/>
              </a:lnSpc>
              <a:spcBef>
                <a:spcPts val="0"/>
              </a:spcBef>
              <a:buNone/>
            </a:pPr>
            <a:r>
              <a:rPr lang="en-US" b="0" i="0" u="none" strike="noStrike" baseline="0" dirty="0">
                <a:latin typeface="+mn-lt"/>
              </a:rPr>
              <a:t>        var </a:t>
            </a:r>
            <a:r>
              <a:rPr lang="en-US" b="0" i="0" u="none" strike="noStrike" baseline="0" dirty="0" err="1">
                <a:latin typeface="+mn-lt"/>
              </a:rPr>
              <a:t>removeBtn</a:t>
            </a:r>
            <a:r>
              <a:rPr lang="en-US" b="0" i="0" u="none" strike="noStrike" baseline="0" dirty="0">
                <a:latin typeface="+mn-lt"/>
              </a:rPr>
              <a:t> = </a:t>
            </a:r>
            <a:r>
              <a:rPr lang="en-US" b="0" i="0" u="none" strike="noStrike" baseline="0" dirty="0" err="1">
                <a:latin typeface="+mn-lt"/>
              </a:rPr>
              <a:t>document.getElementById</a:t>
            </a:r>
            <a:r>
              <a:rPr lang="en-US" b="0" i="0" u="none" strike="noStrike" baseline="0" dirty="0">
                <a:latin typeface="+mn-lt"/>
              </a:rPr>
              <a:t>("</a:t>
            </a:r>
            <a:r>
              <a:rPr lang="en-US" b="0" i="0" u="none" strike="noStrike" baseline="0" dirty="0" err="1">
                <a:latin typeface="+mn-lt"/>
              </a:rPr>
              <a:t>myRemoveBtn</a:t>
            </a:r>
            <a:r>
              <a:rPr lang="en-US" b="0" i="0" u="none" strike="noStrike" baseline="0" dirty="0">
                <a:latin typeface="+mn-lt"/>
              </a:rPr>
              <a:t>");</a:t>
            </a:r>
          </a:p>
          <a:p>
            <a:pPr marL="0" indent="0" algn="just">
              <a:lnSpc>
                <a:spcPct val="100000"/>
              </a:lnSpc>
              <a:spcBef>
                <a:spcPts val="0"/>
              </a:spcBef>
              <a:buNone/>
            </a:pPr>
            <a:r>
              <a:rPr lang="en-US" b="0" i="0" u="none" strike="noStrike" baseline="0" dirty="0">
                <a:latin typeface="+mn-lt"/>
              </a:rPr>
              <a:t>        </a:t>
            </a:r>
            <a:r>
              <a:rPr lang="en-US" b="0" i="0" u="none" strike="noStrike" baseline="0" dirty="0" err="1">
                <a:latin typeface="+mn-lt"/>
              </a:rPr>
              <a:t>EventUtil.addHandler</a:t>
            </a:r>
            <a:r>
              <a:rPr lang="en-US" b="0" i="0" u="none" strike="noStrike" baseline="0" dirty="0">
                <a:latin typeface="+mn-lt"/>
              </a:rPr>
              <a:t>(</a:t>
            </a:r>
            <a:r>
              <a:rPr lang="en-US" b="0" i="0" u="none" strike="noStrike" baseline="0" dirty="0" err="1">
                <a:latin typeface="+mn-lt"/>
              </a:rPr>
              <a:t>removeBtn</a:t>
            </a:r>
            <a:r>
              <a:rPr lang="en-US" b="0" i="0" u="none" strike="noStrike" baseline="0" dirty="0">
                <a:latin typeface="+mn-lt"/>
              </a:rPr>
              <a:t>, "click", function(){</a:t>
            </a:r>
          </a:p>
          <a:p>
            <a:pPr marL="0" indent="0" algn="just">
              <a:lnSpc>
                <a:spcPct val="100000"/>
              </a:lnSpc>
              <a:spcBef>
                <a:spcPts val="0"/>
              </a:spcBef>
              <a:buNone/>
            </a:pPr>
            <a:r>
              <a:rPr lang="en-US" b="0" i="0" u="none" strike="noStrike" baseline="0" dirty="0">
                <a:latin typeface="+mn-lt"/>
              </a:rPr>
              <a:t>              </a:t>
            </a:r>
            <a:r>
              <a:rPr lang="en-US" b="0" i="0" u="none" strike="noStrike" baseline="0" dirty="0" err="1">
                <a:latin typeface="+mn-lt"/>
              </a:rPr>
              <a:t>EventUtil.removeHandler</a:t>
            </a:r>
            <a:r>
              <a:rPr lang="en-US" b="0" i="0" u="none" strike="noStrike" baseline="0" dirty="0">
                <a:latin typeface="+mn-lt"/>
              </a:rPr>
              <a:t>(</a:t>
            </a:r>
            <a:r>
              <a:rPr lang="en-US" b="0" i="0" u="none" strike="noStrike" baseline="0" dirty="0" err="1">
                <a:latin typeface="+mn-lt"/>
              </a:rPr>
              <a:t>btn</a:t>
            </a:r>
            <a:r>
              <a:rPr lang="en-US" b="0" i="0" u="none" strike="noStrike" baseline="0" dirty="0">
                <a:latin typeface="+mn-lt"/>
              </a:rPr>
              <a:t>, "click", handler); </a:t>
            </a:r>
          </a:p>
          <a:p>
            <a:pPr marL="0" indent="0" algn="just">
              <a:lnSpc>
                <a:spcPct val="100000"/>
              </a:lnSpc>
              <a:spcBef>
                <a:spcPts val="0"/>
              </a:spcBef>
              <a:buNone/>
            </a:pPr>
            <a:r>
              <a:rPr lang="en-US" b="0" i="0" u="none" strike="noStrike" baseline="0" dirty="0">
                <a:latin typeface="+mn-lt"/>
              </a:rPr>
              <a:t>        });</a:t>
            </a:r>
          </a:p>
          <a:p>
            <a:pPr marL="0" indent="0" algn="just">
              <a:lnSpc>
                <a:spcPct val="100000"/>
              </a:lnSpc>
              <a:spcBef>
                <a:spcPts val="0"/>
              </a:spcBef>
              <a:buNone/>
            </a:pPr>
            <a:r>
              <a:rPr lang="en-US" b="0" i="0" u="none" strike="noStrike" baseline="0" dirty="0">
                <a:latin typeface="+mn-lt"/>
              </a:rPr>
              <a:t>    &lt;/script&gt;</a:t>
            </a:r>
          </a:p>
          <a:p>
            <a:pPr marL="0" indent="0" algn="just">
              <a:lnSpc>
                <a:spcPct val="100000"/>
              </a:lnSpc>
              <a:spcBef>
                <a:spcPts val="0"/>
              </a:spcBef>
              <a:buNone/>
            </a:pPr>
            <a:r>
              <a:rPr lang="en-US" b="0" i="0" u="none" strike="noStrike" baseline="0" dirty="0">
                <a:latin typeface="+mn-lt"/>
              </a:rPr>
              <a:t>&lt;/body&gt;</a:t>
            </a:r>
          </a:p>
        </p:txBody>
      </p:sp>
      <p:sp>
        <p:nvSpPr>
          <p:cNvPr id="3" name="Title 2">
            <a:extLst>
              <a:ext uri="{FF2B5EF4-FFF2-40B4-BE49-F238E27FC236}">
                <a16:creationId xmlns:a16="http://schemas.microsoft.com/office/drawing/2014/main" id="{FD3EC8B6-35FA-4BFE-883D-DD6C34017D3E}"/>
              </a:ext>
            </a:extLst>
          </p:cNvPr>
          <p:cNvSpPr>
            <a:spLocks noGrp="1"/>
          </p:cNvSpPr>
          <p:nvPr>
            <p:ph type="title"/>
          </p:nvPr>
        </p:nvSpPr>
        <p:spPr/>
        <p:txBody>
          <a:bodyPr/>
          <a:lstStyle/>
          <a:p>
            <a:r>
              <a:rPr lang="en-US" dirty="0"/>
              <a:t>Cross-Browser Event Handlers (cont’d)</a:t>
            </a:r>
          </a:p>
        </p:txBody>
      </p:sp>
      <p:sp>
        <p:nvSpPr>
          <p:cNvPr id="4" name="Slide Number Placeholder 3">
            <a:extLst>
              <a:ext uri="{FF2B5EF4-FFF2-40B4-BE49-F238E27FC236}">
                <a16:creationId xmlns:a16="http://schemas.microsoft.com/office/drawing/2014/main" id="{A03AD9D9-9E29-D623-A53C-7D26E742F06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63326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F52C71-F004-4C2A-9F39-DB8493FD2E49}"/>
              </a:ext>
            </a:extLst>
          </p:cNvPr>
          <p:cNvSpPr>
            <a:spLocks noGrp="1"/>
          </p:cNvSpPr>
          <p:nvPr>
            <p:ph idx="1"/>
          </p:nvPr>
        </p:nvSpPr>
        <p:spPr>
          <a:xfrm>
            <a:off x="838200" y="1476237"/>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When an event related to the DOM is fired, all of the relevant information is gathered and stored on an object called event. </a:t>
            </a:r>
          </a:p>
          <a:p>
            <a:pPr algn="just">
              <a:lnSpc>
                <a:spcPct val="100000"/>
              </a:lnSpc>
              <a:spcBef>
                <a:spcPts val="0"/>
              </a:spcBef>
              <a:spcAft>
                <a:spcPts val="600"/>
              </a:spcAft>
            </a:pPr>
            <a:r>
              <a:rPr lang="en-US" b="0" i="0" u="none" strike="noStrike" baseline="0" dirty="0">
                <a:latin typeface="+mn-lt"/>
              </a:rPr>
              <a:t>Event object contains basic information such as the element that caused the event, the type of event that occurred, and any other data that may be relevant to the particular event. </a:t>
            </a:r>
          </a:p>
          <a:p>
            <a:pPr algn="just">
              <a:lnSpc>
                <a:spcPct val="100000"/>
              </a:lnSpc>
              <a:spcBef>
                <a:spcPts val="0"/>
              </a:spcBef>
              <a:spcAft>
                <a:spcPts val="600"/>
              </a:spcAft>
            </a:pPr>
            <a:r>
              <a:rPr lang="en-US" b="0" i="0" u="none" strike="noStrike" baseline="0" dirty="0">
                <a:latin typeface="+mn-lt"/>
              </a:rPr>
              <a:t>For example, </a:t>
            </a:r>
          </a:p>
          <a:p>
            <a:pPr lvl="1" algn="just">
              <a:lnSpc>
                <a:spcPct val="100000"/>
              </a:lnSpc>
              <a:spcBef>
                <a:spcPts val="0"/>
              </a:spcBef>
              <a:spcAft>
                <a:spcPts val="600"/>
              </a:spcAft>
            </a:pPr>
            <a:r>
              <a:rPr lang="en-US" sz="2000" b="0" i="0" u="none" strike="noStrike" baseline="0" dirty="0">
                <a:latin typeface="+mn-lt"/>
              </a:rPr>
              <a:t>an event caused by a mouse action generates information about the mouse’s position. </a:t>
            </a:r>
          </a:p>
          <a:p>
            <a:pPr lvl="1" algn="just">
              <a:lnSpc>
                <a:spcPct val="100000"/>
              </a:lnSpc>
              <a:spcBef>
                <a:spcPts val="0"/>
              </a:spcBef>
              <a:spcAft>
                <a:spcPts val="600"/>
              </a:spcAft>
            </a:pPr>
            <a:r>
              <a:rPr lang="en-US" sz="2000" b="0" i="0" u="none" strike="noStrike" baseline="0" dirty="0">
                <a:latin typeface="+mn-lt"/>
              </a:rPr>
              <a:t>an event caused by a keyboard action generates information about the keys that were pressed. </a:t>
            </a:r>
          </a:p>
          <a:p>
            <a:pPr algn="just">
              <a:lnSpc>
                <a:spcPct val="100000"/>
              </a:lnSpc>
              <a:spcBef>
                <a:spcPts val="0"/>
              </a:spcBef>
              <a:spcAft>
                <a:spcPts val="600"/>
              </a:spcAft>
            </a:pPr>
            <a:r>
              <a:rPr lang="en-US" b="0" i="0" u="none" strike="noStrike" baseline="0" dirty="0">
                <a:latin typeface="+mn-lt"/>
              </a:rPr>
              <a:t>All browsers support the event object, though not in the same way.</a:t>
            </a:r>
            <a:endParaRPr lang="en-US" dirty="0">
              <a:latin typeface="+mn-lt"/>
            </a:endParaRPr>
          </a:p>
        </p:txBody>
      </p:sp>
      <p:sp>
        <p:nvSpPr>
          <p:cNvPr id="3" name="Title 2">
            <a:extLst>
              <a:ext uri="{FF2B5EF4-FFF2-40B4-BE49-F238E27FC236}">
                <a16:creationId xmlns:a16="http://schemas.microsoft.com/office/drawing/2014/main" id="{D847D9DD-833B-4F39-BB76-AF4C01BE250F}"/>
              </a:ext>
            </a:extLst>
          </p:cNvPr>
          <p:cNvSpPr>
            <a:spLocks noGrp="1"/>
          </p:cNvSpPr>
          <p:nvPr>
            <p:ph type="title"/>
          </p:nvPr>
        </p:nvSpPr>
        <p:spPr/>
        <p:txBody>
          <a:bodyPr/>
          <a:lstStyle/>
          <a:p>
            <a:r>
              <a:rPr lang="en-US" dirty="0"/>
              <a:t>The  Event Object</a:t>
            </a:r>
          </a:p>
        </p:txBody>
      </p:sp>
      <p:sp>
        <p:nvSpPr>
          <p:cNvPr id="4" name="Slide Number Placeholder 3">
            <a:extLst>
              <a:ext uri="{FF2B5EF4-FFF2-40B4-BE49-F238E27FC236}">
                <a16:creationId xmlns:a16="http://schemas.microsoft.com/office/drawing/2014/main" id="{C285FA5A-B147-49F5-3D4A-593F4C4D57B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30987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E5DB9C-2AF3-4B80-BC08-BAD39210F95D}"/>
              </a:ext>
            </a:extLst>
          </p:cNvPr>
          <p:cNvSpPr>
            <a:spLocks noGrp="1"/>
          </p:cNvSpPr>
          <p:nvPr>
            <p:ph idx="1"/>
          </p:nvPr>
        </p:nvSpPr>
        <p:spPr>
          <a:xfrm>
            <a:off x="838200" y="1470785"/>
            <a:ext cx="10515600" cy="4937760"/>
          </a:xfrm>
        </p:spPr>
        <p:txBody>
          <a:bodyPr>
            <a:noAutofit/>
          </a:bodyPr>
          <a:lstStyle/>
          <a:p>
            <a:pPr algn="just">
              <a:lnSpc>
                <a:spcPct val="100000"/>
              </a:lnSpc>
              <a:spcBef>
                <a:spcPts val="0"/>
              </a:spcBef>
              <a:spcAft>
                <a:spcPts val="600"/>
              </a:spcAft>
            </a:pPr>
            <a:r>
              <a:rPr lang="en-US" b="0" i="0" u="none" strike="noStrike" baseline="0" dirty="0">
                <a:latin typeface="+mn-lt"/>
              </a:rPr>
              <a:t>The event object is passed in as the sole argument to an event handler regardless of the method used to assign the event handler, DOM Level 0 or DOM Level 2.</a:t>
            </a:r>
            <a:endParaRPr lang="en-US" dirty="0">
              <a:solidFill>
                <a:srgbClr val="231F20"/>
              </a:solidFill>
              <a:latin typeface="+mn-lt"/>
            </a:endParaRPr>
          </a:p>
          <a:p>
            <a:pPr marL="457200" lvl="1" indent="0" algn="just">
              <a:lnSpc>
                <a:spcPct val="100000"/>
              </a:lnSpc>
              <a:spcBef>
                <a:spcPts val="0"/>
              </a:spcBef>
              <a:buNone/>
            </a:pPr>
            <a:r>
              <a:rPr lang="en-US" sz="2000" b="0" i="0" u="none" strike="noStrike" baseline="0" dirty="0">
                <a:latin typeface="+mn-lt"/>
              </a:rPr>
              <a:t>var </a:t>
            </a:r>
            <a:r>
              <a:rPr lang="en-US" sz="2000" b="0" i="0" u="none" strike="noStrike" baseline="0" dirty="0" err="1">
                <a:latin typeface="+mn-lt"/>
              </a:rPr>
              <a:t>btn</a:t>
            </a:r>
            <a:r>
              <a:rPr lang="en-US" sz="2000" b="0" i="0" u="none" strike="noStrike" baseline="0" dirty="0">
                <a:latin typeface="+mn-lt"/>
              </a:rPr>
              <a:t> = </a:t>
            </a:r>
            <a:r>
              <a:rPr lang="en-US" sz="2000" b="0" i="0" u="none" strike="noStrike" baseline="0" dirty="0" err="1">
                <a:latin typeface="+mn-lt"/>
              </a:rPr>
              <a:t>document.getElementById</a:t>
            </a:r>
            <a:r>
              <a:rPr lang="en-US" sz="2000" b="0" i="0" u="none" strike="noStrike" baseline="0" dirty="0">
                <a:latin typeface="+mn-lt"/>
              </a:rPr>
              <a:t>(“</a:t>
            </a:r>
            <a:r>
              <a:rPr lang="en-US" sz="2000" b="0" i="0" u="none" strike="noStrike" baseline="0" dirty="0" err="1">
                <a:latin typeface="+mn-lt"/>
              </a:rPr>
              <a:t>myBtn</a:t>
            </a:r>
            <a:r>
              <a:rPr lang="en-US" sz="2000" b="0" i="0" u="none" strike="noStrike" baseline="0" dirty="0">
                <a:latin typeface="+mn-lt"/>
              </a:rPr>
              <a:t>”);</a:t>
            </a:r>
          </a:p>
          <a:p>
            <a:pPr marL="457200" lvl="1" indent="0" algn="just">
              <a:lnSpc>
                <a:spcPct val="100000"/>
              </a:lnSpc>
              <a:spcBef>
                <a:spcPts val="0"/>
              </a:spcBef>
              <a:buNone/>
            </a:pPr>
            <a:r>
              <a:rPr lang="en-US" sz="2000" i="0" u="none" strike="noStrike" baseline="0" dirty="0" err="1">
                <a:latin typeface="+mn-lt"/>
              </a:rPr>
              <a:t>btn.onclick</a:t>
            </a:r>
            <a:r>
              <a:rPr lang="en-US" sz="2000" i="0" u="none" strike="noStrike" baseline="0" dirty="0">
                <a:latin typeface="+mn-lt"/>
              </a:rPr>
              <a:t> = function(event){</a:t>
            </a:r>
          </a:p>
          <a:p>
            <a:pPr marL="457200" lvl="1" indent="0" algn="just">
              <a:lnSpc>
                <a:spcPct val="100000"/>
              </a:lnSpc>
              <a:spcBef>
                <a:spcPts val="0"/>
              </a:spcBef>
              <a:buNone/>
            </a:pPr>
            <a:r>
              <a:rPr lang="en-US" sz="2000" i="0" u="none" strike="noStrike" baseline="0" dirty="0">
                <a:latin typeface="+mn-lt"/>
              </a:rPr>
              <a:t>       alert(</a:t>
            </a:r>
            <a:r>
              <a:rPr lang="en-US" sz="2000" i="0" u="none" strike="noStrike" baseline="0" dirty="0" err="1">
                <a:latin typeface="+mn-lt"/>
              </a:rPr>
              <a:t>event.type</a:t>
            </a:r>
            <a:r>
              <a:rPr lang="en-US" sz="2000" i="0" u="none" strike="noStrike" baseline="0" dirty="0">
                <a:latin typeface="+mn-lt"/>
              </a:rPr>
              <a:t>); 	       //“click”</a:t>
            </a:r>
          </a:p>
          <a:p>
            <a:pPr marL="457200" lvl="1" indent="0" algn="just">
              <a:lnSpc>
                <a:spcPct val="100000"/>
              </a:lnSpc>
              <a:spcBef>
                <a:spcPts val="0"/>
              </a:spcBef>
              <a:buNone/>
            </a:pPr>
            <a:r>
              <a:rPr lang="en-US" sz="2000" i="0" u="none" strike="noStrike" baseline="0" dirty="0">
                <a:latin typeface="+mn-lt"/>
              </a:rPr>
              <a:t>};</a:t>
            </a:r>
          </a:p>
          <a:p>
            <a:pPr marL="457200" lvl="1" indent="0" algn="just">
              <a:lnSpc>
                <a:spcPct val="100000"/>
              </a:lnSpc>
              <a:spcBef>
                <a:spcPts val="0"/>
              </a:spcBef>
              <a:buNone/>
            </a:pPr>
            <a:r>
              <a:rPr lang="en-US" sz="2000" i="0" u="none" strike="noStrike" baseline="0" dirty="0" err="1">
                <a:latin typeface="+mn-lt"/>
              </a:rPr>
              <a:t>btn.addEventListener</a:t>
            </a:r>
            <a:r>
              <a:rPr lang="en-US" sz="2000" i="0" u="none" strike="noStrike" baseline="0" dirty="0">
                <a:latin typeface="+mn-lt"/>
              </a:rPr>
              <a:t>(“click”, function(event){</a:t>
            </a:r>
          </a:p>
          <a:p>
            <a:pPr marL="457200" lvl="1" indent="0" algn="just">
              <a:lnSpc>
                <a:spcPct val="100000"/>
              </a:lnSpc>
              <a:spcBef>
                <a:spcPts val="0"/>
              </a:spcBef>
              <a:buNone/>
            </a:pPr>
            <a:r>
              <a:rPr lang="en-US" sz="2000" i="0" u="none" strike="noStrike" baseline="0" dirty="0">
                <a:latin typeface="+mn-lt"/>
              </a:rPr>
              <a:t>       alert(</a:t>
            </a:r>
            <a:r>
              <a:rPr lang="en-US" sz="2000" i="0" u="none" strike="noStrike" baseline="0" dirty="0" err="1">
                <a:latin typeface="+mn-lt"/>
              </a:rPr>
              <a:t>event.type</a:t>
            </a:r>
            <a:r>
              <a:rPr lang="en-US" sz="2000" i="0" u="none" strike="noStrike" baseline="0" dirty="0">
                <a:latin typeface="+mn-lt"/>
              </a:rPr>
              <a:t>); 	       //“click”</a:t>
            </a:r>
          </a:p>
          <a:p>
            <a:pPr marL="457200" lvl="1" indent="0" algn="just">
              <a:lnSpc>
                <a:spcPct val="100000"/>
              </a:lnSpc>
              <a:spcBef>
                <a:spcPts val="0"/>
              </a:spcBef>
              <a:buNone/>
            </a:pPr>
            <a:r>
              <a:rPr lang="en-US" sz="2000" i="0" u="none" strike="noStrike" baseline="0" dirty="0">
                <a:latin typeface="+mn-lt"/>
              </a:rPr>
              <a:t>}, false);</a:t>
            </a:r>
            <a:endParaRPr lang="en-US" sz="2000" i="0" dirty="0">
              <a:solidFill>
                <a:srgbClr val="231F20"/>
              </a:solidFill>
              <a:effectLst/>
              <a:latin typeface="+mn-lt"/>
            </a:endParaRPr>
          </a:p>
          <a:p>
            <a:pPr algn="just">
              <a:lnSpc>
                <a:spcPct val="100000"/>
              </a:lnSpc>
              <a:spcBef>
                <a:spcPts val="1200"/>
              </a:spcBef>
              <a:spcAft>
                <a:spcPts val="600"/>
              </a:spcAft>
            </a:pPr>
            <a:r>
              <a:rPr lang="en-US" b="0" i="0" u="none" strike="noStrike" baseline="0" dirty="0">
                <a:latin typeface="+mn-lt"/>
              </a:rPr>
              <a:t>When an event handler is assigned using HTML attributes, the event object is available as a variable called event. </a:t>
            </a:r>
          </a:p>
          <a:p>
            <a:pPr marL="457200" lvl="1" indent="0" algn="just">
              <a:lnSpc>
                <a:spcPct val="100000"/>
              </a:lnSpc>
              <a:spcBef>
                <a:spcPts val="0"/>
              </a:spcBef>
              <a:spcAft>
                <a:spcPts val="600"/>
              </a:spcAft>
              <a:buNone/>
            </a:pPr>
            <a:r>
              <a:rPr lang="en-US" sz="2000" b="0" i="0" u="none" strike="noStrike" baseline="0" dirty="0">
                <a:latin typeface="+mn-lt"/>
              </a:rPr>
              <a:t>&lt;input type=</a:t>
            </a:r>
            <a:r>
              <a:rPr lang="en-US" sz="2000" i="0" u="none" strike="noStrike" baseline="0" dirty="0">
                <a:latin typeface="+mn-lt"/>
              </a:rPr>
              <a:t>“</a:t>
            </a:r>
            <a:r>
              <a:rPr lang="en-US" sz="2000" b="0" i="0" u="none" strike="noStrike" baseline="0" dirty="0">
                <a:latin typeface="+mn-lt"/>
              </a:rPr>
              <a:t>button” value=</a:t>
            </a:r>
            <a:r>
              <a:rPr lang="en-US" sz="2000" i="0" u="none" strike="noStrike" baseline="0" dirty="0">
                <a:latin typeface="+mn-lt"/>
              </a:rPr>
              <a:t>“</a:t>
            </a:r>
            <a:r>
              <a:rPr lang="en-US" sz="2000" b="0" i="0" u="none" strike="noStrike" baseline="0" dirty="0">
                <a:latin typeface="+mn-lt"/>
              </a:rPr>
              <a:t>Click Me” onclick=</a:t>
            </a:r>
            <a:r>
              <a:rPr lang="en-US" sz="2000" i="0" u="none" strike="noStrike" baseline="0" dirty="0">
                <a:latin typeface="+mn-lt"/>
              </a:rPr>
              <a:t>“</a:t>
            </a:r>
            <a:r>
              <a:rPr lang="en-US" sz="2000" b="0" i="0" u="none" strike="noStrike" baseline="0" dirty="0">
                <a:latin typeface="+mn-lt"/>
              </a:rPr>
              <a:t>alert(</a:t>
            </a:r>
            <a:r>
              <a:rPr lang="en-US" sz="2000" b="0" i="0" u="none" strike="noStrike" baseline="0" dirty="0" err="1">
                <a:latin typeface="+mn-lt"/>
              </a:rPr>
              <a:t>event.type</a:t>
            </a:r>
            <a:r>
              <a:rPr lang="en-US" sz="2000" b="0" i="0" u="none" strike="noStrike" baseline="0" dirty="0">
                <a:latin typeface="+mn-lt"/>
              </a:rPr>
              <a:t>)”&gt; </a:t>
            </a:r>
            <a:endParaRPr lang="en-US" sz="2000" dirty="0">
              <a:solidFill>
                <a:srgbClr val="231F20"/>
              </a:solidFill>
              <a:effectLst/>
              <a:latin typeface="+mn-lt"/>
            </a:endParaRPr>
          </a:p>
          <a:p>
            <a:pPr marL="457200" lvl="1" indent="0" algn="just">
              <a:lnSpc>
                <a:spcPct val="100000"/>
              </a:lnSpc>
              <a:spcBef>
                <a:spcPts val="0"/>
              </a:spcBef>
              <a:spcAft>
                <a:spcPts val="600"/>
              </a:spcAft>
              <a:buNone/>
            </a:pPr>
            <a:br>
              <a:rPr lang="en-US" sz="2000" i="0" dirty="0">
                <a:solidFill>
                  <a:srgbClr val="231F20"/>
                </a:solidFill>
                <a:effectLst/>
                <a:latin typeface="+mn-lt"/>
              </a:rPr>
            </a:br>
            <a:r>
              <a:rPr lang="en-US" sz="2000" i="0" dirty="0">
                <a:solidFill>
                  <a:srgbClr val="231F20"/>
                </a:solidFill>
                <a:effectLst/>
                <a:latin typeface="+mn-lt"/>
              </a:rPr>
              <a:t>	</a:t>
            </a:r>
            <a:br>
              <a:rPr lang="en-US" sz="2000" i="0" dirty="0">
                <a:solidFill>
                  <a:srgbClr val="231F20"/>
                </a:solidFill>
                <a:effectLst/>
                <a:latin typeface="+mn-lt"/>
              </a:rPr>
            </a:br>
            <a:br>
              <a:rPr lang="en-US" sz="2000" i="0" dirty="0">
                <a:solidFill>
                  <a:srgbClr val="231F20"/>
                </a:solidFill>
                <a:effectLst/>
                <a:latin typeface="+mn-lt"/>
              </a:rPr>
            </a:br>
            <a:br>
              <a:rPr lang="en-US" sz="2000" i="0" dirty="0">
                <a:solidFill>
                  <a:srgbClr val="231F20"/>
                </a:solidFill>
                <a:effectLst/>
                <a:latin typeface="+mn-lt"/>
              </a:rPr>
            </a:br>
            <a:endParaRPr lang="en-US" sz="2000" dirty="0">
              <a:latin typeface="+mn-lt"/>
            </a:endParaRPr>
          </a:p>
        </p:txBody>
      </p:sp>
      <p:sp>
        <p:nvSpPr>
          <p:cNvPr id="3" name="Title 2">
            <a:extLst>
              <a:ext uri="{FF2B5EF4-FFF2-40B4-BE49-F238E27FC236}">
                <a16:creationId xmlns:a16="http://schemas.microsoft.com/office/drawing/2014/main" id="{BB7062D5-0DC7-4EFB-9EA4-2AE0E510F753}"/>
              </a:ext>
            </a:extLst>
          </p:cNvPr>
          <p:cNvSpPr>
            <a:spLocks noGrp="1"/>
          </p:cNvSpPr>
          <p:nvPr>
            <p:ph type="title"/>
          </p:nvPr>
        </p:nvSpPr>
        <p:spPr/>
        <p:txBody>
          <a:bodyPr/>
          <a:lstStyle/>
          <a:p>
            <a:r>
              <a:rPr lang="en-US" dirty="0"/>
              <a:t>The DOM Event Object</a:t>
            </a:r>
          </a:p>
        </p:txBody>
      </p:sp>
      <p:sp>
        <p:nvSpPr>
          <p:cNvPr id="4" name="Slide Number Placeholder 3">
            <a:extLst>
              <a:ext uri="{FF2B5EF4-FFF2-40B4-BE49-F238E27FC236}">
                <a16:creationId xmlns:a16="http://schemas.microsoft.com/office/drawing/2014/main" id="{F63C6077-492E-6420-00C3-44547EEDE30F}"/>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64718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D7E399-7DED-430B-B080-CA4242144CB2}"/>
              </a:ext>
            </a:extLst>
          </p:cNvPr>
          <p:cNvSpPr>
            <a:spLocks noGrp="1"/>
          </p:cNvSpPr>
          <p:nvPr>
            <p:ph idx="1"/>
          </p:nvPr>
        </p:nvSpPr>
        <p:spPr>
          <a:xfrm>
            <a:off x="838200" y="1257869"/>
            <a:ext cx="10515600" cy="5394960"/>
          </a:xfrm>
        </p:spPr>
        <p:txBody>
          <a:bodyPr>
            <a:noAutofit/>
          </a:bodyPr>
          <a:lstStyle/>
          <a:p>
            <a:pPr algn="just">
              <a:lnSpc>
                <a:spcPct val="100000"/>
              </a:lnSpc>
              <a:spcBef>
                <a:spcPts val="0"/>
              </a:spcBef>
              <a:spcAft>
                <a:spcPts val="600"/>
              </a:spcAft>
            </a:pPr>
            <a:r>
              <a:rPr lang="en-US" i="0" u="none" strike="noStrike" baseline="0" dirty="0">
                <a:latin typeface="+mn-lt"/>
              </a:rPr>
              <a:t>When an event handler is assigned using the DOM Level 0 approach, the event object exists only as a property of the window object. </a:t>
            </a:r>
          </a:p>
          <a:p>
            <a:pPr marL="457200" lvl="1" indent="0" algn="just">
              <a:lnSpc>
                <a:spcPct val="100000"/>
              </a:lnSpc>
              <a:spcBef>
                <a:spcPts val="0"/>
              </a:spcBef>
              <a:buNone/>
            </a:pPr>
            <a:r>
              <a:rPr lang="en-US" sz="2000" i="0" u="none" strike="noStrike" baseline="0" dirty="0">
                <a:latin typeface="+mn-lt"/>
              </a:rPr>
              <a:t>var </a:t>
            </a:r>
            <a:r>
              <a:rPr lang="en-US" sz="2000" i="0" u="none" strike="noStrike" baseline="0" dirty="0" err="1">
                <a:latin typeface="+mn-lt"/>
              </a:rPr>
              <a:t>btn</a:t>
            </a:r>
            <a:r>
              <a:rPr lang="en-US" sz="2000" i="0" u="none" strike="noStrike" baseline="0" dirty="0">
                <a:latin typeface="+mn-lt"/>
              </a:rPr>
              <a:t> = </a:t>
            </a:r>
            <a:r>
              <a:rPr lang="en-US" sz="2000" i="0" u="none" strike="noStrike" baseline="0" dirty="0" err="1">
                <a:latin typeface="+mn-lt"/>
              </a:rPr>
              <a:t>document.getElementById</a:t>
            </a:r>
            <a:r>
              <a:rPr lang="en-US" sz="2000" i="0" u="none" strike="noStrike" baseline="0" dirty="0">
                <a:latin typeface="+mn-lt"/>
              </a:rPr>
              <a:t>(“</a:t>
            </a:r>
            <a:r>
              <a:rPr lang="en-US" sz="2000" i="0" u="none" strike="noStrike" baseline="0" dirty="0" err="1">
                <a:latin typeface="+mn-lt"/>
              </a:rPr>
              <a:t>myBtn</a:t>
            </a:r>
            <a:r>
              <a:rPr lang="en-US" sz="2000" i="0" u="none" strike="noStrike" baseline="0" dirty="0">
                <a:latin typeface="+mn-lt"/>
              </a:rPr>
              <a:t>”);</a:t>
            </a:r>
          </a:p>
          <a:p>
            <a:pPr marL="457200" lvl="1" indent="0" algn="just">
              <a:lnSpc>
                <a:spcPct val="100000"/>
              </a:lnSpc>
              <a:spcBef>
                <a:spcPts val="0"/>
              </a:spcBef>
              <a:buNone/>
            </a:pPr>
            <a:r>
              <a:rPr lang="en-US" sz="2000" i="0" u="none" strike="noStrike" baseline="0" dirty="0" err="1">
                <a:latin typeface="+mn-lt"/>
              </a:rPr>
              <a:t>btn.onclick</a:t>
            </a:r>
            <a:r>
              <a:rPr lang="en-US" sz="2000" i="0" u="none" strike="noStrike" baseline="0" dirty="0">
                <a:latin typeface="+mn-lt"/>
              </a:rPr>
              <a:t> = function(){</a:t>
            </a:r>
          </a:p>
          <a:p>
            <a:pPr marL="457200" lvl="1" indent="0" algn="just">
              <a:lnSpc>
                <a:spcPct val="100000"/>
              </a:lnSpc>
              <a:spcBef>
                <a:spcPts val="0"/>
              </a:spcBef>
              <a:buNone/>
            </a:pPr>
            <a:r>
              <a:rPr lang="en-US" sz="2000" i="0" u="none" strike="noStrike" baseline="0" dirty="0">
                <a:latin typeface="+mn-lt"/>
              </a:rPr>
              <a:t>       var event = </a:t>
            </a:r>
            <a:r>
              <a:rPr lang="en-US" sz="2000" i="0" u="none" strike="noStrike" baseline="0" dirty="0" err="1">
                <a:latin typeface="+mn-lt"/>
              </a:rPr>
              <a:t>window.event</a:t>
            </a:r>
            <a:r>
              <a:rPr lang="en-US" sz="2000" i="0" u="none" strike="noStrike" baseline="0" dirty="0">
                <a:latin typeface="+mn-lt"/>
              </a:rPr>
              <a:t>;</a:t>
            </a:r>
          </a:p>
          <a:p>
            <a:pPr marL="457200" lvl="1" indent="0" algn="just">
              <a:lnSpc>
                <a:spcPct val="100000"/>
              </a:lnSpc>
              <a:spcBef>
                <a:spcPts val="0"/>
              </a:spcBef>
              <a:buNone/>
            </a:pPr>
            <a:r>
              <a:rPr lang="en-US" sz="2000" i="0" u="none" strike="noStrike" baseline="0" dirty="0">
                <a:latin typeface="+mn-lt"/>
              </a:rPr>
              <a:t>       alert(</a:t>
            </a:r>
            <a:r>
              <a:rPr lang="en-US" sz="2000" i="0" u="none" strike="noStrike" baseline="0" dirty="0" err="1">
                <a:latin typeface="+mn-lt"/>
              </a:rPr>
              <a:t>event.type</a:t>
            </a:r>
            <a:r>
              <a:rPr lang="en-US" sz="2000" i="0" u="none" strike="noStrike" baseline="0" dirty="0">
                <a:latin typeface="+mn-lt"/>
              </a:rPr>
              <a:t>); 	       //“click”</a:t>
            </a:r>
          </a:p>
          <a:p>
            <a:pPr marL="457200" lvl="1" indent="0" algn="just">
              <a:lnSpc>
                <a:spcPct val="100000"/>
              </a:lnSpc>
              <a:spcBef>
                <a:spcPts val="0"/>
              </a:spcBef>
              <a:buNone/>
            </a:pPr>
            <a:r>
              <a:rPr lang="en-US" sz="2000" i="0" u="none" strike="noStrike" baseline="0" dirty="0">
                <a:latin typeface="+mn-lt"/>
              </a:rPr>
              <a:t>}; </a:t>
            </a:r>
          </a:p>
          <a:p>
            <a:pPr algn="just">
              <a:lnSpc>
                <a:spcPct val="100000"/>
              </a:lnSpc>
              <a:spcBef>
                <a:spcPts val="600"/>
              </a:spcBef>
              <a:spcAft>
                <a:spcPts val="600"/>
              </a:spcAft>
            </a:pPr>
            <a:r>
              <a:rPr lang="en-US" b="0" i="0" u="none" strike="noStrike" baseline="0" dirty="0">
                <a:latin typeface="+mn-lt"/>
              </a:rPr>
              <a:t>If the event handler is assigned using </a:t>
            </a:r>
            <a:r>
              <a:rPr lang="en-US" b="0" i="0" u="none" strike="noStrike" baseline="0" dirty="0" err="1">
                <a:latin typeface="+mn-lt"/>
              </a:rPr>
              <a:t>attachEvent</a:t>
            </a:r>
            <a:r>
              <a:rPr lang="en-US" b="0" i="0" u="none" strike="noStrike" baseline="0" dirty="0">
                <a:latin typeface="+mn-lt"/>
              </a:rPr>
              <a:t>(), the event object is passed in as the sole argument to the function.</a:t>
            </a:r>
          </a:p>
          <a:p>
            <a:pPr marL="457200" lvl="1" indent="0" algn="just">
              <a:lnSpc>
                <a:spcPct val="100000"/>
              </a:lnSpc>
              <a:spcBef>
                <a:spcPts val="0"/>
              </a:spcBef>
              <a:buNone/>
            </a:pPr>
            <a:r>
              <a:rPr lang="en-US" sz="2000" i="0" u="none" strike="noStrike" baseline="0" dirty="0">
                <a:latin typeface="+mn-lt"/>
              </a:rPr>
              <a:t>var </a:t>
            </a:r>
            <a:r>
              <a:rPr lang="en-US" sz="2000" i="0" u="none" strike="noStrike" baseline="0" dirty="0" err="1">
                <a:latin typeface="+mn-lt"/>
              </a:rPr>
              <a:t>btn</a:t>
            </a:r>
            <a:r>
              <a:rPr lang="en-US" sz="2000" i="0" u="none" strike="noStrike" baseline="0" dirty="0">
                <a:latin typeface="+mn-lt"/>
              </a:rPr>
              <a:t> = </a:t>
            </a:r>
            <a:r>
              <a:rPr lang="en-US" sz="2000" i="0" u="none" strike="noStrike" baseline="0" dirty="0" err="1">
                <a:latin typeface="+mn-lt"/>
              </a:rPr>
              <a:t>document.getElementById</a:t>
            </a:r>
            <a:r>
              <a:rPr lang="en-US" sz="2000" i="0" u="none" strike="noStrike" baseline="0" dirty="0">
                <a:latin typeface="+mn-lt"/>
              </a:rPr>
              <a:t>(“</a:t>
            </a:r>
            <a:r>
              <a:rPr lang="en-US" sz="2000" i="0" u="none" strike="noStrike" baseline="0" dirty="0" err="1">
                <a:latin typeface="+mn-lt"/>
              </a:rPr>
              <a:t>myBtn</a:t>
            </a:r>
            <a:r>
              <a:rPr lang="en-US" sz="2000" i="0" u="none" strike="noStrike" baseline="0" dirty="0">
                <a:latin typeface="+mn-lt"/>
              </a:rPr>
              <a:t>”);</a:t>
            </a:r>
          </a:p>
          <a:p>
            <a:pPr marL="457200" lvl="1" indent="0" algn="just">
              <a:lnSpc>
                <a:spcPct val="100000"/>
              </a:lnSpc>
              <a:spcBef>
                <a:spcPts val="0"/>
              </a:spcBef>
              <a:buNone/>
            </a:pPr>
            <a:r>
              <a:rPr lang="en-US" sz="2000" i="0" u="none" strike="noStrike" baseline="0" dirty="0" err="1">
                <a:latin typeface="+mn-lt"/>
              </a:rPr>
              <a:t>btn.attachEvent</a:t>
            </a:r>
            <a:r>
              <a:rPr lang="en-US" sz="2000" i="0" u="none" strike="noStrike" baseline="0" dirty="0">
                <a:latin typeface="+mn-lt"/>
              </a:rPr>
              <a:t>(“onclick”, function(event){</a:t>
            </a:r>
          </a:p>
          <a:p>
            <a:pPr marL="457200" lvl="1" indent="0" algn="just">
              <a:lnSpc>
                <a:spcPct val="100000"/>
              </a:lnSpc>
              <a:spcBef>
                <a:spcPts val="0"/>
              </a:spcBef>
              <a:buNone/>
            </a:pPr>
            <a:r>
              <a:rPr lang="en-US" sz="2000" i="0" u="none" strike="noStrike" baseline="0" dirty="0">
                <a:latin typeface="+mn-lt"/>
              </a:rPr>
              <a:t>       alert(</a:t>
            </a:r>
            <a:r>
              <a:rPr lang="en-US" sz="2000" i="0" u="none" strike="noStrike" baseline="0" dirty="0" err="1">
                <a:latin typeface="+mn-lt"/>
              </a:rPr>
              <a:t>event.type</a:t>
            </a:r>
            <a:r>
              <a:rPr lang="en-US" sz="2000" i="0" u="none" strike="noStrike" baseline="0" dirty="0">
                <a:latin typeface="+mn-lt"/>
              </a:rPr>
              <a:t>); 	      //</a:t>
            </a:r>
            <a:r>
              <a:rPr lang="en-US" sz="2000" b="0" i="0" u="none" strike="noStrike" baseline="0" dirty="0">
                <a:latin typeface="+mn-lt"/>
              </a:rPr>
              <a:t>“</a:t>
            </a:r>
            <a:r>
              <a:rPr lang="en-US" sz="2000" i="0" u="none" strike="noStrike" baseline="0" dirty="0">
                <a:latin typeface="+mn-lt"/>
              </a:rPr>
              <a:t>click”</a:t>
            </a:r>
          </a:p>
          <a:p>
            <a:pPr marL="457200" lvl="1" indent="0" algn="just">
              <a:lnSpc>
                <a:spcPct val="100000"/>
              </a:lnSpc>
              <a:spcBef>
                <a:spcPts val="0"/>
              </a:spcBef>
              <a:buNone/>
            </a:pPr>
            <a:r>
              <a:rPr lang="en-US" sz="2000" i="0" u="none" strike="noStrike" baseline="0" dirty="0">
                <a:latin typeface="+mn-lt"/>
              </a:rPr>
              <a:t>});</a:t>
            </a:r>
          </a:p>
          <a:p>
            <a:pPr algn="just">
              <a:lnSpc>
                <a:spcPct val="100000"/>
              </a:lnSpc>
              <a:spcBef>
                <a:spcPts val="600"/>
              </a:spcBef>
              <a:spcAft>
                <a:spcPts val="600"/>
              </a:spcAft>
            </a:pPr>
            <a:r>
              <a:rPr lang="en-US" b="0" i="0" u="none" strike="noStrike" baseline="0" dirty="0">
                <a:latin typeface="+mn-lt"/>
              </a:rPr>
              <a:t>If the event handler is assigned by an HTML attribute, the event object is available as a variable called event.</a:t>
            </a:r>
          </a:p>
          <a:p>
            <a:pPr marL="457200" lvl="1" indent="0" algn="just">
              <a:lnSpc>
                <a:spcPct val="100000"/>
              </a:lnSpc>
              <a:spcBef>
                <a:spcPts val="0"/>
              </a:spcBef>
              <a:spcAft>
                <a:spcPts val="600"/>
              </a:spcAft>
              <a:buNone/>
            </a:pPr>
            <a:r>
              <a:rPr lang="en-US" sz="2000" b="0" i="0" u="none" strike="noStrike" baseline="0" dirty="0">
                <a:latin typeface="+mn-lt"/>
              </a:rPr>
              <a:t>&lt;input type=“button” value=“Click Me” onclick=“alert(</a:t>
            </a:r>
            <a:r>
              <a:rPr lang="en-US" sz="2000" b="0" i="0" u="none" strike="noStrike" baseline="0" dirty="0" err="1">
                <a:latin typeface="+mn-lt"/>
              </a:rPr>
              <a:t>event.type</a:t>
            </a:r>
            <a:r>
              <a:rPr lang="en-US" sz="2000" b="0" i="0" u="none" strike="noStrike" baseline="0" dirty="0">
                <a:latin typeface="+mn-lt"/>
              </a:rPr>
              <a:t>)”&gt; </a:t>
            </a:r>
          </a:p>
        </p:txBody>
      </p:sp>
      <p:sp>
        <p:nvSpPr>
          <p:cNvPr id="3" name="Title 2">
            <a:extLst>
              <a:ext uri="{FF2B5EF4-FFF2-40B4-BE49-F238E27FC236}">
                <a16:creationId xmlns:a16="http://schemas.microsoft.com/office/drawing/2014/main" id="{6C07E2CA-2F08-4D70-B8FE-DB7C0A9D6750}"/>
              </a:ext>
            </a:extLst>
          </p:cNvPr>
          <p:cNvSpPr>
            <a:spLocks noGrp="1"/>
          </p:cNvSpPr>
          <p:nvPr>
            <p:ph type="title"/>
          </p:nvPr>
        </p:nvSpPr>
        <p:spPr/>
        <p:txBody>
          <a:bodyPr/>
          <a:lstStyle/>
          <a:p>
            <a:r>
              <a:rPr lang="en-US" dirty="0"/>
              <a:t>The Internet Explorer Event Object</a:t>
            </a:r>
          </a:p>
        </p:txBody>
      </p:sp>
      <p:sp>
        <p:nvSpPr>
          <p:cNvPr id="4" name="Slide Number Placeholder 3">
            <a:extLst>
              <a:ext uri="{FF2B5EF4-FFF2-40B4-BE49-F238E27FC236}">
                <a16:creationId xmlns:a16="http://schemas.microsoft.com/office/drawing/2014/main" id="{C08AE80F-20AF-0855-1633-D3612DC0021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17482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BA9FE8-12A1-4FC5-9582-FA6EB5D4545D}"/>
              </a:ext>
            </a:extLst>
          </p:cNvPr>
          <p:cNvSpPr>
            <a:spLocks noGrp="1"/>
          </p:cNvSpPr>
          <p:nvPr>
            <p:ph idx="1"/>
          </p:nvPr>
        </p:nvSpPr>
        <p:spPr>
          <a:xfrm>
            <a:off x="838200" y="1462589"/>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Although the event objects for the DOM and Internet Explorer are different, there are enough similarities to allow cross-browser solutions. </a:t>
            </a:r>
          </a:p>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EventUtil</a:t>
            </a:r>
            <a:r>
              <a:rPr lang="en-US" b="0" i="0" u="none" strike="noStrike" baseline="0" dirty="0">
                <a:latin typeface="+mn-lt"/>
              </a:rPr>
              <a:t> object can be augmented with methods that equalize the differences.</a:t>
            </a:r>
            <a:endParaRPr lang="en-US" i="0" dirty="0">
              <a:solidFill>
                <a:srgbClr val="231F20"/>
              </a:solidFill>
              <a:effectLst/>
              <a:latin typeface="+mn-lt"/>
            </a:endParaRPr>
          </a:p>
          <a:p>
            <a:pPr algn="just">
              <a:lnSpc>
                <a:spcPct val="100000"/>
              </a:lnSpc>
              <a:spcBef>
                <a:spcPts val="0"/>
              </a:spcBef>
              <a:spcAft>
                <a:spcPts val="600"/>
              </a:spcAft>
            </a:pPr>
            <a:r>
              <a:rPr lang="en-US" b="0" i="0" u="none" strike="noStrike" baseline="0" dirty="0">
                <a:latin typeface="+mn-lt"/>
              </a:rPr>
              <a:t>There are four new methods added to </a:t>
            </a:r>
            <a:r>
              <a:rPr lang="en-US" b="0" i="0" u="none" strike="noStrike" baseline="0" dirty="0" err="1">
                <a:latin typeface="+mn-lt"/>
              </a:rPr>
              <a:t>EventUtil</a:t>
            </a:r>
            <a:r>
              <a:rPr lang="en-US" dirty="0">
                <a:latin typeface="+mn-lt"/>
              </a:rPr>
              <a:t>.</a:t>
            </a:r>
            <a:r>
              <a:rPr lang="en-US" b="0" i="0" u="none" strike="noStrike" baseline="0" dirty="0">
                <a:latin typeface="+mn-lt"/>
              </a:rPr>
              <a:t> </a:t>
            </a:r>
          </a:p>
          <a:p>
            <a:pPr lvl="1" algn="just">
              <a:lnSpc>
                <a:spcPct val="100000"/>
              </a:lnSpc>
              <a:spcBef>
                <a:spcPts val="0"/>
              </a:spcBef>
              <a:spcAft>
                <a:spcPts val="600"/>
              </a:spcAft>
            </a:pPr>
            <a:r>
              <a:rPr lang="en-US" sz="2000" b="0" i="0" u="none" strike="noStrike" baseline="0" dirty="0">
                <a:latin typeface="+mn-lt"/>
              </a:rPr>
              <a:t>The first is </a:t>
            </a:r>
            <a:r>
              <a:rPr lang="en-US" sz="2000" b="0" i="0" u="none" strike="noStrike" baseline="0" dirty="0" err="1">
                <a:latin typeface="+mn-lt"/>
              </a:rPr>
              <a:t>getEvent</a:t>
            </a:r>
            <a:r>
              <a:rPr lang="en-US" sz="2000" b="0" i="0" u="none" strike="noStrike" baseline="0" dirty="0">
                <a:latin typeface="+mn-lt"/>
              </a:rPr>
              <a:t>(), which returns a reference to the event object.</a:t>
            </a:r>
          </a:p>
          <a:p>
            <a:pPr lvl="1" algn="just">
              <a:lnSpc>
                <a:spcPct val="100000"/>
              </a:lnSpc>
              <a:spcBef>
                <a:spcPts val="0"/>
              </a:spcBef>
              <a:spcAft>
                <a:spcPts val="600"/>
              </a:spcAft>
            </a:pPr>
            <a:r>
              <a:rPr lang="en-US" sz="2000" b="0" i="0" u="none" strike="noStrike" baseline="0" dirty="0">
                <a:latin typeface="+mn-lt"/>
              </a:rPr>
              <a:t>The second method is </a:t>
            </a:r>
            <a:r>
              <a:rPr lang="en-US" sz="2000" b="0" i="0" u="none" strike="noStrike" baseline="0" dirty="0" err="1">
                <a:latin typeface="+mn-lt"/>
              </a:rPr>
              <a:t>getTarget</a:t>
            </a:r>
            <a:r>
              <a:rPr lang="en-US" sz="2000" b="0" i="0" u="none" strike="noStrike" baseline="0" dirty="0">
                <a:latin typeface="+mn-lt"/>
              </a:rPr>
              <a:t>(), which returns the target of the event.</a:t>
            </a:r>
          </a:p>
          <a:p>
            <a:pPr lvl="1" algn="just">
              <a:lnSpc>
                <a:spcPct val="100000"/>
              </a:lnSpc>
              <a:spcBef>
                <a:spcPts val="0"/>
              </a:spcBef>
              <a:spcAft>
                <a:spcPts val="600"/>
              </a:spcAft>
            </a:pPr>
            <a:r>
              <a:rPr lang="en-US" sz="2000" b="0" i="0" u="none" strike="noStrike" baseline="0" dirty="0">
                <a:latin typeface="+mn-lt"/>
              </a:rPr>
              <a:t>The third method is </a:t>
            </a:r>
            <a:r>
              <a:rPr lang="en-US" sz="2000" b="0" i="0" u="none" strike="noStrike" baseline="0" dirty="0" err="1">
                <a:latin typeface="+mn-lt"/>
              </a:rPr>
              <a:t>preventDefault</a:t>
            </a:r>
            <a:r>
              <a:rPr lang="en-US" sz="2000" b="0" i="0" u="none" strike="noStrike" baseline="0" dirty="0">
                <a:latin typeface="+mn-lt"/>
              </a:rPr>
              <a:t>(), which stops the default behavior of an event.</a:t>
            </a:r>
          </a:p>
          <a:p>
            <a:pPr lvl="1" algn="just">
              <a:lnSpc>
                <a:spcPct val="100000"/>
              </a:lnSpc>
              <a:spcBef>
                <a:spcPts val="0"/>
              </a:spcBef>
              <a:spcAft>
                <a:spcPts val="600"/>
              </a:spcAft>
            </a:pPr>
            <a:r>
              <a:rPr lang="en-US" sz="2000" b="0" i="0" u="none" strike="noStrike" baseline="0" dirty="0">
                <a:latin typeface="+mn-lt"/>
              </a:rPr>
              <a:t>The fourth method, </a:t>
            </a:r>
            <a:r>
              <a:rPr lang="en-US" sz="2000" b="0" i="0" u="none" strike="noStrike" baseline="0" dirty="0" err="1">
                <a:latin typeface="+mn-lt"/>
              </a:rPr>
              <a:t>stopPropagation</a:t>
            </a:r>
            <a:r>
              <a:rPr lang="en-US" sz="2000" b="0" i="0" u="none" strike="noStrike" baseline="0" dirty="0">
                <a:latin typeface="+mn-lt"/>
              </a:rPr>
              <a:t>(), which stops the event flow.</a:t>
            </a:r>
            <a:endParaRPr lang="en-US" sz="2000" dirty="0">
              <a:solidFill>
                <a:srgbClr val="231F20"/>
              </a:solidFill>
              <a:latin typeface="+mn-lt"/>
            </a:endParaRPr>
          </a:p>
          <a:p>
            <a:pPr marL="0" indent="0" algn="just">
              <a:lnSpc>
                <a:spcPct val="100000"/>
              </a:lnSpc>
              <a:spcBef>
                <a:spcPts val="0"/>
              </a:spcBef>
              <a:spcAft>
                <a:spcPts val="600"/>
              </a:spcAft>
              <a:buNone/>
            </a:pPr>
            <a:endParaRPr lang="en-US" i="0" dirty="0">
              <a:solidFill>
                <a:srgbClr val="231F20"/>
              </a:solidFill>
              <a:effectLst/>
              <a:latin typeface="+mn-lt"/>
            </a:endParaRPr>
          </a:p>
        </p:txBody>
      </p:sp>
      <p:sp>
        <p:nvSpPr>
          <p:cNvPr id="3" name="Title 2">
            <a:extLst>
              <a:ext uri="{FF2B5EF4-FFF2-40B4-BE49-F238E27FC236}">
                <a16:creationId xmlns:a16="http://schemas.microsoft.com/office/drawing/2014/main" id="{E311B12F-D94E-44A6-AC52-D4C4E8FABDB7}"/>
              </a:ext>
            </a:extLst>
          </p:cNvPr>
          <p:cNvSpPr>
            <a:spLocks noGrp="1"/>
          </p:cNvSpPr>
          <p:nvPr>
            <p:ph type="title"/>
          </p:nvPr>
        </p:nvSpPr>
        <p:spPr/>
        <p:txBody>
          <a:bodyPr/>
          <a:lstStyle/>
          <a:p>
            <a:r>
              <a:rPr lang="en-US" dirty="0"/>
              <a:t>The Cross-Browser Event Object </a:t>
            </a:r>
          </a:p>
        </p:txBody>
      </p:sp>
      <p:sp>
        <p:nvSpPr>
          <p:cNvPr id="4" name="Slide Number Placeholder 3">
            <a:extLst>
              <a:ext uri="{FF2B5EF4-FFF2-40B4-BE49-F238E27FC236}">
                <a16:creationId xmlns:a16="http://schemas.microsoft.com/office/drawing/2014/main" id="{54DD6849-0C67-0AD9-9755-2DEC23795CD2}"/>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259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087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49300" y="1336964"/>
            <a:ext cx="10366510" cy="4825999"/>
          </a:xfrm>
        </p:spPr>
        <p:txBody>
          <a:bodyPr>
            <a:normAutofit/>
          </a:bodyPr>
          <a:lstStyle/>
          <a:p>
            <a:pPr marL="342900" indent="-342900">
              <a:buFont typeface="Arial" panose="020B0604020202020204" pitchFamily="34" charset="0"/>
              <a:buChar char="•"/>
            </a:pPr>
            <a:r>
              <a:rPr lang="en-US" b="1" dirty="0"/>
              <a:t>Booleans </a:t>
            </a:r>
            <a:r>
              <a:rPr lang="en-US" dirty="0"/>
              <a:t>can only have two values: true or false. Booleans are often used in conditional testing.</a:t>
            </a:r>
          </a:p>
          <a:p>
            <a:pPr lvl="1"/>
            <a:r>
              <a:rPr lang="en-US" dirty="0">
                <a:solidFill>
                  <a:schemeClr val="tx1"/>
                </a:solidFill>
              </a:rPr>
              <a:t>	var x = 5;</a:t>
            </a:r>
            <a:br>
              <a:rPr lang="en-US" dirty="0">
                <a:solidFill>
                  <a:schemeClr val="tx1"/>
                </a:solidFill>
              </a:rPr>
            </a:br>
            <a:r>
              <a:rPr lang="en-US" dirty="0">
                <a:solidFill>
                  <a:schemeClr val="tx1"/>
                </a:solidFill>
              </a:rPr>
              <a:t>	var y = 6;</a:t>
            </a:r>
            <a:br>
              <a:rPr lang="en-US" dirty="0">
                <a:solidFill>
                  <a:schemeClr val="tx1"/>
                </a:solidFill>
              </a:rPr>
            </a:br>
            <a:r>
              <a:rPr lang="en-US" dirty="0">
                <a:solidFill>
                  <a:schemeClr val="tx1"/>
                </a:solidFill>
              </a:rPr>
              <a:t>	(x &lt; y)       	// Returns true</a:t>
            </a:r>
            <a:br>
              <a:rPr lang="en-US" dirty="0">
                <a:solidFill>
                  <a:schemeClr val="tx1"/>
                </a:solidFill>
              </a:rPr>
            </a:br>
            <a:r>
              <a:rPr lang="en-US" dirty="0">
                <a:solidFill>
                  <a:schemeClr val="tx1"/>
                </a:solidFill>
              </a:rPr>
              <a:t>	(x == y)      	 // Returns false </a:t>
            </a:r>
          </a:p>
          <a:p>
            <a:pPr lvl="1"/>
            <a:endParaRPr lang="en-US" dirty="0">
              <a:solidFill>
                <a:schemeClr val="tx1"/>
              </a:solidFill>
            </a:endParaRPr>
          </a:p>
          <a:p>
            <a:pPr marL="346075" lvl="1" indent="-346075">
              <a:buFont typeface="Arial" panose="020B0604020202020204" pitchFamily="34" charset="0"/>
              <a:buChar char="•"/>
            </a:pPr>
            <a:r>
              <a:rPr lang="en-US" b="1" dirty="0">
                <a:solidFill>
                  <a:schemeClr val="tx1"/>
                </a:solidFill>
              </a:rPr>
              <a:t>Unary Operators</a:t>
            </a:r>
          </a:p>
          <a:p>
            <a:r>
              <a:rPr lang="en-US" dirty="0"/>
              <a:t>	- Increment/decrement</a:t>
            </a:r>
          </a:p>
          <a:p>
            <a:r>
              <a:rPr lang="en-US" dirty="0"/>
              <a:t>	- Unary Plus and Minus</a:t>
            </a:r>
          </a:p>
          <a:p>
            <a:pPr marL="342900" indent="-342900">
              <a:buFont typeface="Arial" panose="020B0604020202020204" pitchFamily="34" charset="0"/>
              <a:buChar char="•"/>
            </a:pPr>
            <a:r>
              <a:rPr lang="en-US" b="1" dirty="0"/>
              <a:t>Boolean Operator</a:t>
            </a:r>
          </a:p>
          <a:p>
            <a:pPr marL="457200" lvl="1" indent="0">
              <a:buNone/>
            </a:pPr>
            <a:r>
              <a:rPr lang="en-US" dirty="0">
                <a:solidFill>
                  <a:schemeClr val="tx1"/>
                </a:solidFill>
              </a:rPr>
              <a:t>	-there are three Boolean operators: NOT, AND, OR</a:t>
            </a:r>
          </a:p>
          <a:p>
            <a:pPr lvl="1"/>
            <a:endParaRPr lang="en-US" dirty="0">
              <a:solidFill>
                <a:schemeClr val="tx1"/>
              </a:solidFill>
            </a:endParaRPr>
          </a:p>
        </p:txBody>
      </p:sp>
      <p:sp>
        <p:nvSpPr>
          <p:cNvPr id="3" name="Title 2"/>
          <p:cNvSpPr>
            <a:spLocks noGrp="1"/>
          </p:cNvSpPr>
          <p:nvPr>
            <p:ph type="title"/>
          </p:nvPr>
        </p:nvSpPr>
        <p:spPr/>
        <p:txBody>
          <a:bodyPr/>
          <a:lstStyle/>
          <a:p>
            <a:r>
              <a:rPr lang="en-US" dirty="0"/>
              <a:t>Booleans, Operators</a:t>
            </a:r>
          </a:p>
        </p:txBody>
      </p:sp>
    </p:spTree>
    <p:extLst>
      <p:ext uri="{BB962C8B-B14F-4D97-AF65-F5344CB8AC3E}">
        <p14:creationId xmlns:p14="http://schemas.microsoft.com/office/powerpoint/2010/main" val="37562972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4E250-29A6-4AC7-9E9A-CA86620EE5B3}"/>
              </a:ext>
            </a:extLst>
          </p:cNvPr>
          <p:cNvSpPr>
            <a:spLocks noGrp="1"/>
          </p:cNvSpPr>
          <p:nvPr>
            <p:ph idx="1"/>
          </p:nvPr>
        </p:nvSpPr>
        <p:spPr>
          <a:xfrm>
            <a:off x="838200" y="1462727"/>
            <a:ext cx="10515600" cy="4572000"/>
          </a:xfrm>
        </p:spPr>
        <p:txBody>
          <a:bodyPr>
            <a:noAutofit/>
          </a:bodyPr>
          <a:lstStyle/>
          <a:p>
            <a:pPr algn="just">
              <a:lnSpc>
                <a:spcPct val="100000"/>
              </a:lnSpc>
              <a:spcBef>
                <a:spcPts val="0"/>
              </a:spcBef>
              <a:spcAft>
                <a:spcPts val="600"/>
              </a:spcAft>
            </a:pPr>
            <a:r>
              <a:rPr lang="en-US" sz="2000" b="0" i="0" u="none" strike="noStrike" baseline="0" dirty="0">
                <a:latin typeface="+mn-lt"/>
              </a:rPr>
              <a:t>There are numerous categories of events that can occur in a web browser. DOM Level 3 Events specifies the following event groups:</a:t>
            </a:r>
          </a:p>
          <a:p>
            <a:pPr lvl="1" algn="just">
              <a:lnSpc>
                <a:spcPct val="100000"/>
              </a:lnSpc>
              <a:spcBef>
                <a:spcPts val="0"/>
              </a:spcBef>
              <a:spcAft>
                <a:spcPts val="600"/>
              </a:spcAft>
            </a:pPr>
            <a:r>
              <a:rPr lang="en-US" sz="2000" b="1" i="0" u="none" strike="noStrike" baseline="0" dirty="0">
                <a:latin typeface="+mn-lt"/>
              </a:rPr>
              <a:t>User interface (UI) events </a:t>
            </a:r>
            <a:r>
              <a:rPr lang="en-US" sz="2000" b="0" i="0" u="none" strike="noStrike" baseline="0" dirty="0">
                <a:latin typeface="+mn-lt"/>
              </a:rPr>
              <a:t>are general browser events that may have some interaction with the BOM.</a:t>
            </a:r>
          </a:p>
          <a:p>
            <a:pPr lvl="1" algn="just">
              <a:lnSpc>
                <a:spcPct val="100000"/>
              </a:lnSpc>
              <a:spcBef>
                <a:spcPts val="0"/>
              </a:spcBef>
              <a:spcAft>
                <a:spcPts val="600"/>
              </a:spcAft>
            </a:pPr>
            <a:r>
              <a:rPr lang="en-US" sz="2000" b="1" i="0" u="none" strike="noStrike" baseline="0" dirty="0">
                <a:latin typeface="+mn-lt"/>
              </a:rPr>
              <a:t>Focus events </a:t>
            </a:r>
            <a:r>
              <a:rPr lang="en-US" sz="2000" b="0" i="0" u="none" strike="noStrike" baseline="0" dirty="0">
                <a:latin typeface="+mn-lt"/>
              </a:rPr>
              <a:t>are fired when an element gains or loses focus.</a:t>
            </a:r>
          </a:p>
          <a:p>
            <a:pPr lvl="1" algn="just">
              <a:lnSpc>
                <a:spcPct val="100000"/>
              </a:lnSpc>
              <a:spcBef>
                <a:spcPts val="0"/>
              </a:spcBef>
              <a:spcAft>
                <a:spcPts val="600"/>
              </a:spcAft>
            </a:pPr>
            <a:r>
              <a:rPr lang="en-US" sz="2000" b="1" i="0" u="none" strike="noStrike" baseline="0" dirty="0">
                <a:latin typeface="+mn-lt"/>
              </a:rPr>
              <a:t>Mouse events </a:t>
            </a:r>
            <a:r>
              <a:rPr lang="en-US" sz="2000" b="0" i="0" u="none" strike="noStrike" baseline="0" dirty="0">
                <a:latin typeface="+mn-lt"/>
              </a:rPr>
              <a:t>are fired when the mouse is used to perform an action on the page.</a:t>
            </a:r>
          </a:p>
          <a:p>
            <a:pPr lvl="1" algn="just">
              <a:lnSpc>
                <a:spcPct val="100000"/>
              </a:lnSpc>
              <a:spcBef>
                <a:spcPts val="0"/>
              </a:spcBef>
              <a:spcAft>
                <a:spcPts val="600"/>
              </a:spcAft>
            </a:pPr>
            <a:r>
              <a:rPr lang="en-US" sz="2000" b="1" i="0" u="none" strike="noStrike" baseline="0" dirty="0">
                <a:latin typeface="+mn-lt"/>
              </a:rPr>
              <a:t>Wheel events </a:t>
            </a:r>
            <a:r>
              <a:rPr lang="en-US" sz="2000" b="0" i="0" u="none" strike="noStrike" baseline="0" dirty="0">
                <a:latin typeface="+mn-lt"/>
              </a:rPr>
              <a:t>are fired when a mouse wheel (or similar device) is used.</a:t>
            </a:r>
          </a:p>
          <a:p>
            <a:pPr lvl="1" algn="just">
              <a:lnSpc>
                <a:spcPct val="100000"/>
              </a:lnSpc>
              <a:spcBef>
                <a:spcPts val="0"/>
              </a:spcBef>
              <a:spcAft>
                <a:spcPts val="600"/>
              </a:spcAft>
            </a:pPr>
            <a:r>
              <a:rPr lang="en-US" sz="2000" b="1" i="0" u="none" strike="noStrike" baseline="0" dirty="0">
                <a:latin typeface="+mn-lt"/>
              </a:rPr>
              <a:t>Text events </a:t>
            </a:r>
            <a:r>
              <a:rPr lang="en-US" sz="2000" b="0" i="0" u="none" strike="noStrike" baseline="0" dirty="0">
                <a:latin typeface="+mn-lt"/>
              </a:rPr>
              <a:t>are fired when text is input into the document.</a:t>
            </a:r>
          </a:p>
          <a:p>
            <a:pPr lvl="1" algn="just">
              <a:lnSpc>
                <a:spcPct val="100000"/>
              </a:lnSpc>
              <a:spcBef>
                <a:spcPts val="0"/>
              </a:spcBef>
              <a:spcAft>
                <a:spcPts val="600"/>
              </a:spcAft>
            </a:pPr>
            <a:r>
              <a:rPr lang="en-US" sz="2000" b="1" i="0" u="none" strike="noStrike" baseline="0" dirty="0">
                <a:latin typeface="+mn-lt"/>
              </a:rPr>
              <a:t>Keyboard events </a:t>
            </a:r>
            <a:r>
              <a:rPr lang="en-US" sz="2000" b="0" i="0" u="none" strike="noStrike" baseline="0" dirty="0">
                <a:latin typeface="+mn-lt"/>
              </a:rPr>
              <a:t>are fired when the keyboard is used to perform an action on the page.</a:t>
            </a:r>
          </a:p>
          <a:p>
            <a:pPr lvl="1" algn="just">
              <a:lnSpc>
                <a:spcPct val="100000"/>
              </a:lnSpc>
              <a:spcBef>
                <a:spcPts val="0"/>
              </a:spcBef>
              <a:spcAft>
                <a:spcPts val="600"/>
              </a:spcAft>
            </a:pPr>
            <a:r>
              <a:rPr lang="en-US" sz="2000" b="1" i="0" u="none" strike="noStrike" baseline="0" dirty="0">
                <a:latin typeface="+mn-lt"/>
              </a:rPr>
              <a:t>Composition events </a:t>
            </a:r>
            <a:r>
              <a:rPr lang="en-US" sz="2000" b="0" i="0" u="none" strike="noStrike" baseline="0" dirty="0">
                <a:latin typeface="+mn-lt"/>
              </a:rPr>
              <a:t>are fired when inputting characters for an Input Method Editor (IME).</a:t>
            </a:r>
          </a:p>
          <a:p>
            <a:pPr lvl="1" algn="just">
              <a:lnSpc>
                <a:spcPct val="100000"/>
              </a:lnSpc>
              <a:spcBef>
                <a:spcPts val="0"/>
              </a:spcBef>
              <a:spcAft>
                <a:spcPts val="600"/>
              </a:spcAft>
            </a:pPr>
            <a:r>
              <a:rPr lang="en-US" sz="2000" b="1" i="0" u="none" strike="noStrike" baseline="0" dirty="0">
                <a:latin typeface="+mn-lt"/>
              </a:rPr>
              <a:t>Mutation events </a:t>
            </a:r>
            <a:r>
              <a:rPr lang="en-US" sz="2000" b="0" i="0" u="none" strike="noStrike" baseline="0" dirty="0">
                <a:latin typeface="+mn-lt"/>
              </a:rPr>
              <a:t>are fired when a change occurs to the underlying DOM structure.</a:t>
            </a:r>
          </a:p>
          <a:p>
            <a:pPr lvl="1" algn="just">
              <a:lnSpc>
                <a:spcPct val="100000"/>
              </a:lnSpc>
              <a:spcBef>
                <a:spcPts val="0"/>
              </a:spcBef>
              <a:spcAft>
                <a:spcPts val="600"/>
              </a:spcAft>
            </a:pPr>
            <a:r>
              <a:rPr lang="en-US" sz="2000" b="1" i="0" u="none" strike="noStrike" baseline="0" dirty="0">
                <a:latin typeface="+mn-lt"/>
              </a:rPr>
              <a:t>Mutation name events </a:t>
            </a:r>
            <a:r>
              <a:rPr lang="en-US" sz="2000" b="0" i="0" u="none" strike="noStrike" baseline="0" dirty="0">
                <a:latin typeface="+mn-lt"/>
              </a:rPr>
              <a:t>are fired when element or attribute names are changed.</a:t>
            </a:r>
            <a:endParaRPr lang="en-US" sz="2000" dirty="0">
              <a:latin typeface="+mn-lt"/>
            </a:endParaRPr>
          </a:p>
        </p:txBody>
      </p:sp>
      <p:sp>
        <p:nvSpPr>
          <p:cNvPr id="3" name="Title 2">
            <a:extLst>
              <a:ext uri="{FF2B5EF4-FFF2-40B4-BE49-F238E27FC236}">
                <a16:creationId xmlns:a16="http://schemas.microsoft.com/office/drawing/2014/main" id="{ED736C99-7856-49BE-BD2B-13A8D589D16C}"/>
              </a:ext>
            </a:extLst>
          </p:cNvPr>
          <p:cNvSpPr>
            <a:spLocks noGrp="1"/>
          </p:cNvSpPr>
          <p:nvPr>
            <p:ph type="title"/>
          </p:nvPr>
        </p:nvSpPr>
        <p:spPr/>
        <p:txBody>
          <a:bodyPr/>
          <a:lstStyle/>
          <a:p>
            <a:r>
              <a:rPr lang="en-US" dirty="0"/>
              <a:t>Event Types</a:t>
            </a:r>
          </a:p>
        </p:txBody>
      </p:sp>
      <p:sp>
        <p:nvSpPr>
          <p:cNvPr id="4" name="Slide Number Placeholder 3">
            <a:extLst>
              <a:ext uri="{FF2B5EF4-FFF2-40B4-BE49-F238E27FC236}">
                <a16:creationId xmlns:a16="http://schemas.microsoft.com/office/drawing/2014/main" id="{4D9CC415-23BC-36EA-2D11-3E7A5B1BB746}"/>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73089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269C23-24EE-467A-8330-8B9FB256A6DE}"/>
              </a:ext>
            </a:extLst>
          </p:cNvPr>
          <p:cNvSpPr>
            <a:spLocks noGrp="1"/>
          </p:cNvSpPr>
          <p:nvPr>
            <p:ph idx="1"/>
          </p:nvPr>
        </p:nvSpPr>
        <p:spPr>
          <a:xfrm>
            <a:off x="838200" y="1462589"/>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UI events aren’t necessarily related to user actions.</a:t>
            </a:r>
          </a:p>
          <a:p>
            <a:pPr algn="just">
              <a:lnSpc>
                <a:spcPct val="100000"/>
              </a:lnSpc>
              <a:spcBef>
                <a:spcPts val="0"/>
              </a:spcBef>
              <a:spcAft>
                <a:spcPts val="600"/>
              </a:spcAft>
            </a:pPr>
            <a:r>
              <a:rPr lang="en-US" b="0" i="0" u="none" strike="noStrike" baseline="0" dirty="0">
                <a:latin typeface="+mn-lt"/>
              </a:rPr>
              <a:t>The onload event </a:t>
            </a:r>
            <a:r>
              <a:rPr kumimoji="0" lang="en-US" altLang="en-US" sz="2000" i="0" u="none" strike="noStrike" cap="none" normalizeH="0" baseline="0" dirty="0">
                <a:ln>
                  <a:noFill/>
                </a:ln>
                <a:solidFill>
                  <a:schemeClr val="tx1"/>
                </a:solidFill>
                <a:effectLst/>
                <a:latin typeface="+mj-lt"/>
              </a:rPr>
              <a:t>handler </a:t>
            </a:r>
            <a:r>
              <a:rPr lang="en-US" b="0" i="0" u="none" strike="noStrike" baseline="0" dirty="0">
                <a:latin typeface="+mn-lt"/>
              </a:rPr>
              <a:t>— when the entire page has been loaded.</a:t>
            </a:r>
          </a:p>
          <a:p>
            <a:pPr algn="just">
              <a:lnSpc>
                <a:spcPct val="100000"/>
              </a:lnSpc>
              <a:spcBef>
                <a:spcPts val="0"/>
              </a:spcBef>
              <a:spcAft>
                <a:spcPts val="600"/>
              </a:spcAft>
            </a:pPr>
            <a:r>
              <a:rPr lang="en-US" dirty="0">
                <a:latin typeface="+mn-lt"/>
              </a:rPr>
              <a:t>The</a:t>
            </a:r>
            <a:r>
              <a:rPr lang="en-US" b="0" i="0" u="none" strike="noStrike" baseline="0" dirty="0">
                <a:latin typeface="+mn-lt"/>
              </a:rPr>
              <a:t> </a:t>
            </a:r>
            <a:r>
              <a:rPr lang="en-US" b="0" i="0" u="none" strike="noStrike" baseline="0" dirty="0" err="1">
                <a:latin typeface="+mn-lt"/>
              </a:rPr>
              <a:t>onunload</a:t>
            </a:r>
            <a:r>
              <a:rPr lang="en-US" b="0" i="0" u="none" strike="noStrike" baseline="0" dirty="0">
                <a:latin typeface="+mn-lt"/>
              </a:rPr>
              <a:t> event </a:t>
            </a:r>
            <a:r>
              <a:rPr kumimoji="0" lang="en-US" altLang="en-US" sz="2000" i="0" u="none" strike="noStrike" cap="none" normalizeH="0" baseline="0" dirty="0">
                <a:ln>
                  <a:noFill/>
                </a:ln>
                <a:solidFill>
                  <a:schemeClr val="tx1"/>
                </a:solidFill>
                <a:effectLst/>
                <a:latin typeface="+mj-lt"/>
              </a:rPr>
              <a:t>handler</a:t>
            </a:r>
            <a:r>
              <a:rPr lang="en-US" b="0" i="0" u="none" strike="noStrike" baseline="0" dirty="0">
                <a:latin typeface="+mn-lt"/>
              </a:rPr>
              <a:t> — when a document has completely unloaded.</a:t>
            </a:r>
          </a:p>
          <a:p>
            <a:pPr algn="just">
              <a:lnSpc>
                <a:spcPct val="100000"/>
              </a:lnSpc>
              <a:spcBef>
                <a:spcPts val="0"/>
              </a:spcBef>
              <a:spcAft>
                <a:spcPts val="600"/>
              </a:spcAft>
            </a:pPr>
            <a:r>
              <a:rPr lang="en-US" dirty="0">
                <a:latin typeface="+mn-lt"/>
              </a:rPr>
              <a:t>T</a:t>
            </a:r>
            <a:r>
              <a:rPr lang="en-US" b="0" i="0" u="none" strike="noStrike" baseline="0" dirty="0">
                <a:latin typeface="+mn-lt"/>
              </a:rPr>
              <a:t>he </a:t>
            </a:r>
            <a:r>
              <a:rPr lang="en-US" b="0" i="0" u="none" strike="noStrike" baseline="0" dirty="0" err="1">
                <a:latin typeface="+mn-lt"/>
              </a:rPr>
              <a:t>onresize</a:t>
            </a:r>
            <a:r>
              <a:rPr lang="en-US" b="0" i="0" u="none" strike="noStrike" baseline="0" dirty="0">
                <a:latin typeface="+mn-lt"/>
              </a:rPr>
              <a:t> event </a:t>
            </a:r>
            <a:r>
              <a:rPr kumimoji="0" lang="en-US" altLang="en-US" sz="2000" i="0" u="none" strike="noStrike" cap="none" normalizeH="0" baseline="0" dirty="0">
                <a:ln>
                  <a:noFill/>
                </a:ln>
                <a:solidFill>
                  <a:schemeClr val="tx1"/>
                </a:solidFill>
                <a:effectLst/>
                <a:latin typeface="+mj-lt"/>
              </a:rPr>
              <a:t>handler </a:t>
            </a:r>
            <a:r>
              <a:rPr lang="en-US" b="0" i="0" u="none" strike="noStrike" baseline="0" dirty="0">
                <a:latin typeface="+mn-lt"/>
              </a:rPr>
              <a:t>— when the browser window is resized to a new height or width.</a:t>
            </a:r>
          </a:p>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onerror</a:t>
            </a:r>
            <a:r>
              <a:rPr lang="en-US" b="0" i="0" u="none" strike="noStrike" baseline="0" dirty="0">
                <a:latin typeface="+mn-lt"/>
              </a:rPr>
              <a:t> event </a:t>
            </a:r>
            <a:r>
              <a:rPr kumimoji="0" lang="en-US" altLang="en-US" sz="2000" i="0" u="none" strike="noStrike" cap="none" normalizeH="0" baseline="0" dirty="0">
                <a:ln>
                  <a:noFill/>
                </a:ln>
                <a:solidFill>
                  <a:schemeClr val="tx1"/>
                </a:solidFill>
                <a:effectLst/>
                <a:latin typeface="+mj-lt"/>
              </a:rPr>
              <a:t>handler </a:t>
            </a:r>
            <a:r>
              <a:rPr lang="en-US" b="0" i="0" u="none" strike="noStrike" baseline="0" dirty="0">
                <a:latin typeface="+mn-lt"/>
              </a:rPr>
              <a:t>— when any error occurs on a window object.</a:t>
            </a:r>
            <a:endParaRPr lang="en-US" dirty="0">
              <a:solidFill>
                <a:srgbClr val="231F20"/>
              </a:solidFill>
              <a:latin typeface="+mn-lt"/>
            </a:endParaRPr>
          </a:p>
          <a:p>
            <a:pPr marL="0" indent="0" algn="just">
              <a:lnSpc>
                <a:spcPct val="100000"/>
              </a:lnSpc>
              <a:spcBef>
                <a:spcPts val="0"/>
              </a:spcBef>
              <a:spcAft>
                <a:spcPts val="600"/>
              </a:spcAft>
              <a:buNone/>
            </a:pPr>
            <a:r>
              <a:rPr lang="en-US" dirty="0">
                <a:solidFill>
                  <a:srgbClr val="231F20"/>
                </a:solidFill>
                <a:latin typeface="+mn-lt"/>
              </a:rPr>
              <a:t>	</a:t>
            </a:r>
          </a:p>
          <a:p>
            <a:pPr marL="0" indent="0" algn="just">
              <a:lnSpc>
                <a:spcPct val="100000"/>
              </a:lnSpc>
              <a:spcBef>
                <a:spcPts val="0"/>
              </a:spcBef>
              <a:spcAft>
                <a:spcPts val="600"/>
              </a:spcAft>
              <a:buNone/>
            </a:pPr>
            <a:r>
              <a:rPr lang="en-US" dirty="0">
                <a:solidFill>
                  <a:srgbClr val="231F20"/>
                </a:solidFill>
                <a:latin typeface="+mn-lt"/>
              </a:rPr>
              <a:t>	</a:t>
            </a:r>
          </a:p>
          <a:p>
            <a:pPr marL="0" indent="0" algn="just">
              <a:lnSpc>
                <a:spcPct val="100000"/>
              </a:lnSpc>
              <a:spcBef>
                <a:spcPts val="0"/>
              </a:spcBef>
              <a:spcAft>
                <a:spcPts val="600"/>
              </a:spcAft>
              <a:buNone/>
            </a:pPr>
            <a:endParaRPr lang="my-MM" i="0" dirty="0">
              <a:solidFill>
                <a:srgbClr val="231F20"/>
              </a:solidFill>
              <a:effectLst/>
              <a:latin typeface="+mn-lt"/>
            </a:endParaRPr>
          </a:p>
          <a:p>
            <a:pPr marL="0" indent="0" algn="just">
              <a:lnSpc>
                <a:spcPct val="100000"/>
              </a:lnSpc>
              <a:spcBef>
                <a:spcPts val="0"/>
              </a:spcBef>
              <a:spcAft>
                <a:spcPts val="600"/>
              </a:spcAft>
              <a:buNone/>
            </a:pPr>
            <a:endParaRPr lang="en-US" dirty="0">
              <a:latin typeface="+mn-lt"/>
            </a:endParaRPr>
          </a:p>
        </p:txBody>
      </p:sp>
      <p:sp>
        <p:nvSpPr>
          <p:cNvPr id="3" name="Title 2">
            <a:extLst>
              <a:ext uri="{FF2B5EF4-FFF2-40B4-BE49-F238E27FC236}">
                <a16:creationId xmlns:a16="http://schemas.microsoft.com/office/drawing/2014/main" id="{4BDEB2B9-61BF-4582-AA12-175CC8F4DABB}"/>
              </a:ext>
            </a:extLst>
          </p:cNvPr>
          <p:cNvSpPr>
            <a:spLocks noGrp="1"/>
          </p:cNvSpPr>
          <p:nvPr>
            <p:ph type="title"/>
          </p:nvPr>
        </p:nvSpPr>
        <p:spPr/>
        <p:txBody>
          <a:bodyPr/>
          <a:lstStyle/>
          <a:p>
            <a:r>
              <a:rPr lang="en-US" dirty="0"/>
              <a:t>UI Events</a:t>
            </a:r>
          </a:p>
        </p:txBody>
      </p:sp>
      <p:sp>
        <p:nvSpPr>
          <p:cNvPr id="4" name="Slide Number Placeholder 3">
            <a:extLst>
              <a:ext uri="{FF2B5EF4-FFF2-40B4-BE49-F238E27FC236}">
                <a16:creationId xmlns:a16="http://schemas.microsoft.com/office/drawing/2014/main" id="{F6D8C509-09B9-648B-D928-533D90905D6D}"/>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92554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0D888-9D0B-4B5F-9D3A-0C72AFEF2C3B}"/>
              </a:ext>
            </a:extLst>
          </p:cNvPr>
          <p:cNvSpPr>
            <a:spLocks noGrp="1"/>
          </p:cNvSpPr>
          <p:nvPr>
            <p:ph idx="1"/>
          </p:nvPr>
        </p:nvSpPr>
        <p:spPr>
          <a:xfrm>
            <a:off x="838200" y="1462589"/>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The </a:t>
            </a:r>
            <a:r>
              <a:rPr lang="en-US" b="0" i="0" u="none" strike="noStrike" baseline="0" dirty="0" err="1">
                <a:latin typeface="+mn-lt"/>
              </a:rPr>
              <a:t>onblur</a:t>
            </a:r>
            <a:r>
              <a:rPr lang="en-US" b="0" i="0" u="none" strike="noStrike" baseline="0" dirty="0">
                <a:latin typeface="+mn-lt"/>
              </a:rPr>
              <a:t> event </a:t>
            </a:r>
            <a:r>
              <a:rPr kumimoji="0" lang="en-US" altLang="en-US" sz="2000" i="0" u="none" strike="noStrike" cap="none" normalizeH="0" baseline="0" dirty="0">
                <a:ln>
                  <a:noFill/>
                </a:ln>
                <a:solidFill>
                  <a:schemeClr val="tx1"/>
                </a:solidFill>
                <a:effectLst/>
                <a:latin typeface="+mj-lt"/>
              </a:rPr>
              <a:t>handler </a:t>
            </a:r>
            <a:r>
              <a:rPr lang="en-US" b="0" i="0" u="none" strike="noStrike" baseline="0" dirty="0">
                <a:latin typeface="+mn-lt"/>
              </a:rPr>
              <a:t>— </a:t>
            </a:r>
            <a:r>
              <a:rPr lang="en-US" dirty="0">
                <a:latin typeface="+mn-lt"/>
              </a:rPr>
              <a:t>when an item comes out of focus on a web page</a:t>
            </a:r>
            <a:r>
              <a:rPr lang="en-US" b="0" i="0" u="none" strike="noStrike" baseline="0" dirty="0">
                <a:latin typeface="+mn-lt"/>
              </a:rPr>
              <a:t>. </a:t>
            </a:r>
          </a:p>
          <a:p>
            <a:pPr lvl="1" algn="just">
              <a:lnSpc>
                <a:spcPct val="100000"/>
              </a:lnSpc>
              <a:spcBef>
                <a:spcPts val="0"/>
              </a:spcBef>
              <a:spcAft>
                <a:spcPts val="600"/>
              </a:spcAft>
            </a:pPr>
            <a:r>
              <a:rPr lang="en-US" sz="2000" dirty="0">
                <a:latin typeface="+mn-lt"/>
              </a:rPr>
              <a:t>For example, if you click on a text field and then click on something else in the page, the text field was on focus when you clicked it, but came out of focus when you clicked something else on the page.</a:t>
            </a:r>
            <a:endParaRPr lang="en-US" sz="2000" b="0" i="0" u="none" strike="noStrike" baseline="0" dirty="0">
              <a:latin typeface="+mn-lt"/>
            </a:endParaRPr>
          </a:p>
          <a:p>
            <a:pPr algn="just">
              <a:lnSpc>
                <a:spcPct val="100000"/>
              </a:lnSpc>
              <a:spcBef>
                <a:spcPts val="0"/>
              </a:spcBef>
              <a:spcAft>
                <a:spcPts val="600"/>
              </a:spcAft>
            </a:pPr>
            <a:r>
              <a:rPr lang="en-US" dirty="0">
                <a:latin typeface="+mn-lt"/>
              </a:rPr>
              <a:t>The</a:t>
            </a:r>
            <a:r>
              <a:rPr lang="en-US" b="0" i="0" u="none" strike="noStrike" baseline="0" dirty="0">
                <a:latin typeface="+mn-lt"/>
              </a:rPr>
              <a:t> </a:t>
            </a:r>
            <a:r>
              <a:rPr lang="en-US" b="0" i="0" u="none" strike="noStrike" baseline="0" dirty="0" err="1">
                <a:latin typeface="+mn-lt"/>
              </a:rPr>
              <a:t>onchange</a:t>
            </a:r>
            <a:r>
              <a:rPr lang="en-US" b="0" i="0" u="none" strike="noStrike" baseline="0" dirty="0">
                <a:latin typeface="+mn-lt"/>
              </a:rPr>
              <a:t> event </a:t>
            </a:r>
            <a:r>
              <a:rPr kumimoji="0" lang="en-US" altLang="en-US" sz="2000" i="0" u="none" strike="noStrike" cap="none" normalizeH="0" baseline="0" dirty="0">
                <a:ln>
                  <a:noFill/>
                </a:ln>
                <a:solidFill>
                  <a:schemeClr val="tx1"/>
                </a:solidFill>
                <a:effectLst/>
                <a:latin typeface="+mj-lt"/>
              </a:rPr>
              <a:t>handler </a:t>
            </a:r>
            <a:r>
              <a:rPr lang="en-US" b="0" i="0" u="none" strike="noStrike" baseline="0" dirty="0">
                <a:latin typeface="+mn-lt"/>
              </a:rPr>
              <a:t>— </a:t>
            </a:r>
            <a:r>
              <a:rPr lang="en-US" dirty="0">
                <a:latin typeface="+mn-lt"/>
              </a:rPr>
              <a:t>when a user changes something within a form element.</a:t>
            </a:r>
          </a:p>
          <a:p>
            <a:pPr lvl="1" algn="just">
              <a:lnSpc>
                <a:spcPct val="100000"/>
              </a:lnSpc>
              <a:spcBef>
                <a:spcPts val="0"/>
              </a:spcBef>
              <a:spcAft>
                <a:spcPts val="600"/>
              </a:spcAft>
            </a:pPr>
            <a:r>
              <a:rPr lang="en-US" sz="2000" dirty="0">
                <a:latin typeface="+mn-lt"/>
              </a:rPr>
              <a:t>For example, when a user selects a new option from a list of drop-down selection menu.</a:t>
            </a:r>
          </a:p>
        </p:txBody>
      </p:sp>
      <p:sp>
        <p:nvSpPr>
          <p:cNvPr id="3" name="Title 2">
            <a:extLst>
              <a:ext uri="{FF2B5EF4-FFF2-40B4-BE49-F238E27FC236}">
                <a16:creationId xmlns:a16="http://schemas.microsoft.com/office/drawing/2014/main" id="{2D2385AF-0FB9-4F44-9F51-85802F61759D}"/>
              </a:ext>
            </a:extLst>
          </p:cNvPr>
          <p:cNvSpPr>
            <a:spLocks noGrp="1"/>
          </p:cNvSpPr>
          <p:nvPr>
            <p:ph type="title"/>
          </p:nvPr>
        </p:nvSpPr>
        <p:spPr/>
        <p:txBody>
          <a:bodyPr/>
          <a:lstStyle/>
          <a:p>
            <a:r>
              <a:rPr lang="en-US" dirty="0"/>
              <a:t>Input Events</a:t>
            </a:r>
          </a:p>
        </p:txBody>
      </p:sp>
      <p:sp>
        <p:nvSpPr>
          <p:cNvPr id="4" name="Slide Number Placeholder 3">
            <a:extLst>
              <a:ext uri="{FF2B5EF4-FFF2-40B4-BE49-F238E27FC236}">
                <a16:creationId xmlns:a16="http://schemas.microsoft.com/office/drawing/2014/main" id="{78699E06-77E5-52BF-91D1-39197C8A166D}"/>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97952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68B3-3CDE-46C5-A3E5-052B69958CB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Mouse </a:t>
            </a:r>
            <a:r>
              <a:rPr lang="en-US" dirty="0"/>
              <a:t>Events</a:t>
            </a:r>
          </a:p>
        </p:txBody>
      </p:sp>
      <p:sp>
        <p:nvSpPr>
          <p:cNvPr id="5" name="Content Placeholder 4">
            <a:extLst>
              <a:ext uri="{FF2B5EF4-FFF2-40B4-BE49-F238E27FC236}">
                <a16:creationId xmlns:a16="http://schemas.microsoft.com/office/drawing/2014/main" id="{C1358E22-3A4E-4F10-A7BA-B9620C46FDB7}"/>
              </a:ext>
            </a:extLst>
          </p:cNvPr>
          <p:cNvSpPr>
            <a:spLocks noGrp="1"/>
          </p:cNvSpPr>
          <p:nvPr>
            <p:ph idx="1"/>
          </p:nvPr>
        </p:nvSpPr>
        <p:spPr>
          <a:xfrm>
            <a:off x="838200" y="1466110"/>
            <a:ext cx="10515600" cy="4351338"/>
          </a:xfrm>
        </p:spPr>
        <p:txBody>
          <a:bodyPr/>
          <a:lstStyle/>
          <a:p>
            <a:pPr marL="0" algn="just" eaLnBrk="0" fontAlgn="base" hangingPunct="0">
              <a:lnSpc>
                <a:spcPct val="100000"/>
              </a:lnSpc>
              <a:spcBef>
                <a:spcPct val="0"/>
              </a:spcBef>
              <a:spcAft>
                <a:spcPts val="600"/>
              </a:spcAft>
            </a:pPr>
            <a:r>
              <a:rPr lang="en-US" altLang="en-US" dirty="0">
                <a:latin typeface="+mj-lt"/>
              </a:rPr>
              <a:t>The </a:t>
            </a:r>
            <a:r>
              <a:rPr lang="en-US" altLang="en-US" dirty="0" err="1">
                <a:latin typeface="+mj-lt"/>
              </a:rPr>
              <a:t>o</a:t>
            </a:r>
            <a:r>
              <a:rPr kumimoji="0" lang="en-US" altLang="en-US" sz="2000" i="0" u="none" strike="noStrike" cap="none" normalizeH="0" baseline="0" dirty="0" err="1">
                <a:ln>
                  <a:noFill/>
                </a:ln>
                <a:solidFill>
                  <a:schemeClr val="tx1"/>
                </a:solidFill>
                <a:effectLst/>
                <a:latin typeface="+mj-lt"/>
              </a:rPr>
              <a:t>nmouseup</a:t>
            </a:r>
            <a:r>
              <a:rPr kumimoji="0" lang="en-US" altLang="en-US" sz="2000" i="0" u="none" strike="noStrike" cap="none" normalizeH="0" baseline="0" dirty="0">
                <a:ln>
                  <a:noFill/>
                </a:ln>
                <a:solidFill>
                  <a:schemeClr val="tx1"/>
                </a:solidFill>
                <a:effectLst/>
                <a:latin typeface="+mj-lt"/>
              </a:rPr>
              <a:t> event handler </a:t>
            </a:r>
            <a:r>
              <a:rPr lang="en-US" b="0" i="0" u="none" strike="noStrike" baseline="0" dirty="0">
                <a:latin typeface="+mn-lt"/>
              </a:rPr>
              <a:t>— </a:t>
            </a:r>
            <a:r>
              <a:rPr kumimoji="0" lang="en-US" altLang="en-US" sz="2000" i="0" u="none" strike="noStrike" cap="none" normalizeH="0" baseline="0" dirty="0">
                <a:ln>
                  <a:noFill/>
                </a:ln>
                <a:solidFill>
                  <a:schemeClr val="tx1"/>
                </a:solidFill>
                <a:effectLst/>
                <a:latin typeface="+mj-lt"/>
              </a:rPr>
              <a:t>when the mouse button is released over an element. </a:t>
            </a:r>
          </a:p>
          <a:p>
            <a:pPr marL="0" algn="just" eaLnBrk="0" fontAlgn="base" hangingPunct="0">
              <a:lnSpc>
                <a:spcPct val="100000"/>
              </a:lnSpc>
              <a:spcBef>
                <a:spcPct val="0"/>
              </a:spcBef>
              <a:spcAft>
                <a:spcPts val="600"/>
              </a:spcAft>
            </a:pPr>
            <a:r>
              <a:rPr kumimoji="0" lang="en-US" altLang="en-US" sz="2000" i="0" u="none" strike="noStrike" cap="none" normalizeH="0" baseline="0" dirty="0">
                <a:ln>
                  <a:noFill/>
                </a:ln>
                <a:solidFill>
                  <a:schemeClr val="tx1"/>
                </a:solidFill>
                <a:effectLst/>
                <a:latin typeface="+mj-lt"/>
              </a:rPr>
              <a:t>The </a:t>
            </a:r>
            <a:r>
              <a:rPr kumimoji="0" lang="en-US" altLang="en-US" sz="2000" i="0" u="none" strike="noStrike" cap="none" normalizeH="0" baseline="0" dirty="0" err="1">
                <a:ln>
                  <a:noFill/>
                </a:ln>
                <a:solidFill>
                  <a:schemeClr val="tx1"/>
                </a:solidFill>
                <a:effectLst/>
                <a:latin typeface="+mj-lt"/>
              </a:rPr>
              <a:t>mousedown</a:t>
            </a:r>
            <a:r>
              <a:rPr kumimoji="0" lang="en-US" altLang="en-US" sz="2000" i="0" u="none" strike="noStrike" cap="none" normalizeH="0" baseline="0" dirty="0">
                <a:ln>
                  <a:noFill/>
                </a:ln>
                <a:solidFill>
                  <a:schemeClr val="tx1"/>
                </a:solidFill>
                <a:effectLst/>
                <a:latin typeface="+mj-lt"/>
              </a:rPr>
              <a:t> event handler </a:t>
            </a:r>
            <a:r>
              <a:rPr lang="en-US" b="0" i="0" u="none" strike="noStrike" baseline="0" dirty="0">
                <a:latin typeface="+mn-lt"/>
              </a:rPr>
              <a:t>— </a:t>
            </a:r>
            <a:r>
              <a:rPr kumimoji="0" lang="en-US" altLang="en-US" sz="2000" i="0" u="none" strike="noStrike" cap="none" normalizeH="0" baseline="0" dirty="0">
                <a:ln>
                  <a:noFill/>
                </a:ln>
                <a:solidFill>
                  <a:schemeClr val="tx1"/>
                </a:solidFill>
                <a:effectLst/>
                <a:latin typeface="+mj-lt"/>
              </a:rPr>
              <a:t>when the mouse button is pressed over an element. </a:t>
            </a:r>
          </a:p>
          <a:p>
            <a:pPr marL="0" algn="just" eaLnBrk="0" fontAlgn="base" hangingPunct="0">
              <a:lnSpc>
                <a:spcPct val="100000"/>
              </a:lnSpc>
              <a:spcBef>
                <a:spcPct val="0"/>
              </a:spcBef>
              <a:spcAft>
                <a:spcPts val="600"/>
              </a:spcAft>
            </a:pPr>
            <a:r>
              <a:rPr lang="en-US" altLang="en-US" dirty="0">
                <a:latin typeface="+mj-lt"/>
              </a:rPr>
              <a:t>The </a:t>
            </a:r>
            <a:r>
              <a:rPr lang="en-US" altLang="en-US" dirty="0" err="1">
                <a:latin typeface="+mj-lt"/>
              </a:rPr>
              <a:t>m</a:t>
            </a:r>
            <a:r>
              <a:rPr kumimoji="0" lang="en-US" altLang="en-US" sz="2000" i="0" u="none" strike="noStrike" cap="none" normalizeH="0" baseline="0" dirty="0" err="1">
                <a:ln>
                  <a:noFill/>
                </a:ln>
                <a:solidFill>
                  <a:schemeClr val="tx1"/>
                </a:solidFill>
                <a:effectLst/>
                <a:latin typeface="+mj-lt"/>
              </a:rPr>
              <a:t>ousemove</a:t>
            </a:r>
            <a:r>
              <a:rPr kumimoji="0" lang="en-US" altLang="en-US" sz="2000" i="0" u="none" strike="noStrike" cap="none" normalizeH="0" baseline="0" dirty="0">
                <a:ln>
                  <a:noFill/>
                </a:ln>
                <a:solidFill>
                  <a:schemeClr val="tx1"/>
                </a:solidFill>
                <a:effectLst/>
                <a:latin typeface="+mj-lt"/>
              </a:rPr>
              <a:t> event handler </a:t>
            </a:r>
            <a:r>
              <a:rPr lang="en-US" b="0" i="0" u="none" strike="noStrike" baseline="0" dirty="0">
                <a:latin typeface="+mn-lt"/>
              </a:rPr>
              <a:t>— </a:t>
            </a:r>
            <a:r>
              <a:rPr kumimoji="0" lang="en-US" altLang="en-US" sz="2000" i="0" u="none" strike="noStrike" cap="none" normalizeH="0" baseline="0" dirty="0">
                <a:ln>
                  <a:noFill/>
                </a:ln>
                <a:solidFill>
                  <a:schemeClr val="tx1"/>
                </a:solidFill>
                <a:effectLst/>
                <a:latin typeface="+mj-lt"/>
              </a:rPr>
              <a:t>when the mouse button moves over an element. </a:t>
            </a:r>
          </a:p>
          <a:p>
            <a:pPr marL="0" algn="just" eaLnBrk="0" fontAlgn="base" hangingPunct="0">
              <a:lnSpc>
                <a:spcPct val="100000"/>
              </a:lnSpc>
              <a:spcBef>
                <a:spcPct val="0"/>
              </a:spcBef>
              <a:spcAft>
                <a:spcPts val="600"/>
              </a:spcAft>
            </a:pPr>
            <a:r>
              <a:rPr lang="en-US" altLang="en-US" dirty="0">
                <a:latin typeface="+mj-lt"/>
              </a:rPr>
              <a:t>The m</a:t>
            </a:r>
            <a:r>
              <a:rPr kumimoji="0" lang="en-US" altLang="en-US" sz="2000" i="0" u="none" strike="noStrike" cap="none" normalizeH="0" baseline="0" dirty="0">
                <a:ln>
                  <a:noFill/>
                </a:ln>
                <a:solidFill>
                  <a:schemeClr val="tx1"/>
                </a:solidFill>
                <a:effectLst/>
                <a:latin typeface="+mj-lt"/>
              </a:rPr>
              <a:t>ouseover event handler </a:t>
            </a:r>
            <a:r>
              <a:rPr lang="en-US" b="0" i="0" u="none" strike="noStrike" baseline="0" dirty="0">
                <a:latin typeface="+mn-lt"/>
              </a:rPr>
              <a:t>— </a:t>
            </a:r>
            <a:r>
              <a:rPr kumimoji="0" lang="en-US" altLang="en-US" sz="2000" i="0" u="none" strike="noStrike" cap="none" normalizeH="0" baseline="0" dirty="0">
                <a:ln>
                  <a:noFill/>
                </a:ln>
                <a:solidFill>
                  <a:schemeClr val="tx1"/>
                </a:solidFill>
                <a:effectLst/>
                <a:latin typeface="+mj-lt"/>
              </a:rPr>
              <a:t>when the mouse cursor/pointer moves onto the element. </a:t>
            </a:r>
          </a:p>
          <a:p>
            <a:pPr marL="0" algn="just" eaLnBrk="0" fontAlgn="base" hangingPunct="0">
              <a:lnSpc>
                <a:spcPct val="100000"/>
              </a:lnSpc>
              <a:spcBef>
                <a:spcPct val="0"/>
              </a:spcBef>
              <a:spcAft>
                <a:spcPts val="600"/>
              </a:spcAft>
            </a:pPr>
            <a:r>
              <a:rPr lang="en-US" altLang="en-US" dirty="0">
                <a:latin typeface="+mj-lt"/>
              </a:rPr>
              <a:t>The </a:t>
            </a:r>
            <a:r>
              <a:rPr lang="en-US" altLang="en-US" dirty="0" err="1">
                <a:latin typeface="+mj-lt"/>
              </a:rPr>
              <a:t>m</a:t>
            </a:r>
            <a:r>
              <a:rPr kumimoji="0" lang="en-US" altLang="en-US" sz="2000" i="0" u="none" strike="noStrike" cap="none" normalizeH="0" baseline="0" dirty="0" err="1">
                <a:ln>
                  <a:noFill/>
                </a:ln>
                <a:solidFill>
                  <a:schemeClr val="tx1"/>
                </a:solidFill>
                <a:effectLst/>
                <a:latin typeface="+mj-lt"/>
              </a:rPr>
              <a:t>ouseout</a:t>
            </a:r>
            <a:r>
              <a:rPr kumimoji="0" lang="en-US" altLang="en-US" sz="2000" i="0" u="none" strike="noStrike" cap="none" normalizeH="0" baseline="0" dirty="0">
                <a:ln>
                  <a:noFill/>
                </a:ln>
                <a:solidFill>
                  <a:schemeClr val="tx1"/>
                </a:solidFill>
                <a:effectLst/>
                <a:latin typeface="+mj-lt"/>
              </a:rPr>
              <a:t> event handler </a:t>
            </a:r>
            <a:r>
              <a:rPr lang="en-US" b="0" i="0" u="none" strike="noStrike" baseline="0" dirty="0">
                <a:latin typeface="+mn-lt"/>
              </a:rPr>
              <a:t>— </a:t>
            </a:r>
            <a:r>
              <a:rPr kumimoji="0" lang="en-US" altLang="en-US" sz="2000" i="0" u="none" strike="noStrike" cap="none" normalizeH="0" baseline="0" dirty="0">
                <a:ln>
                  <a:noFill/>
                </a:ln>
                <a:solidFill>
                  <a:schemeClr val="tx1"/>
                </a:solidFill>
                <a:effectLst/>
                <a:latin typeface="+mj-lt"/>
              </a:rPr>
              <a:t>when the mouse cursor/pointer moves out of an element. </a:t>
            </a:r>
          </a:p>
        </p:txBody>
      </p:sp>
      <p:sp>
        <p:nvSpPr>
          <p:cNvPr id="2" name="Slide Number Placeholder 3">
            <a:extLst>
              <a:ext uri="{FF2B5EF4-FFF2-40B4-BE49-F238E27FC236}">
                <a16:creationId xmlns:a16="http://schemas.microsoft.com/office/drawing/2014/main" id="{78201A5B-66ED-D77B-088E-7141D356E80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17126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2B2FD-640F-44DD-9BCC-8AF77ABEDB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Click</a:t>
            </a:r>
            <a:r>
              <a:rPr lang="my-MM"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Events</a:t>
            </a:r>
            <a:endParaRPr lang="en-US" dirty="0"/>
          </a:p>
        </p:txBody>
      </p:sp>
      <p:sp>
        <p:nvSpPr>
          <p:cNvPr id="2" name="Slide Number Placeholder 3">
            <a:extLst>
              <a:ext uri="{FF2B5EF4-FFF2-40B4-BE49-F238E27FC236}">
                <a16:creationId xmlns:a16="http://schemas.microsoft.com/office/drawing/2014/main" id="{5CDEE5E9-C51B-38A7-DCC3-AB25AE5025B3}"/>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16118B52-40C1-C0D2-3142-8D6965C3EC40}"/>
              </a:ext>
            </a:extLst>
          </p:cNvPr>
          <p:cNvSpPr txBox="1">
            <a:spLocks/>
          </p:cNvSpPr>
          <p:nvPr/>
        </p:nvSpPr>
        <p:spPr>
          <a:xfrm>
            <a:off x="838200" y="14661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100000"/>
              </a:lnSpc>
              <a:spcBef>
                <a:spcPct val="0"/>
              </a:spcBef>
              <a:spcAft>
                <a:spcPts val="600"/>
              </a:spcAft>
            </a:pPr>
            <a:r>
              <a:rPr lang="en-US" altLang="en-US" dirty="0">
                <a:latin typeface="+mn-lt"/>
              </a:rPr>
              <a:t>The onclick event handler </a:t>
            </a:r>
            <a:r>
              <a:rPr lang="en-US" dirty="0">
                <a:latin typeface="+mn-lt"/>
              </a:rPr>
              <a:t>— when the user clicks on an HTML element</a:t>
            </a:r>
            <a:r>
              <a:rPr lang="en-US" altLang="en-US" dirty="0">
                <a:latin typeface="+mn-lt"/>
              </a:rPr>
              <a:t>. It </a:t>
            </a:r>
            <a:r>
              <a:rPr lang="en-US" dirty="0">
                <a:latin typeface="+mn-lt"/>
              </a:rPr>
              <a:t>allows the execution of the JavaScript function.</a:t>
            </a:r>
            <a:r>
              <a:rPr lang="en-US" altLang="en-US" dirty="0">
                <a:latin typeface="+mn-lt"/>
              </a:rPr>
              <a:t>  </a:t>
            </a:r>
          </a:p>
          <a:p>
            <a:pPr algn="just" eaLnBrk="0" fontAlgn="base" hangingPunct="0">
              <a:lnSpc>
                <a:spcPct val="100000"/>
              </a:lnSpc>
              <a:spcBef>
                <a:spcPct val="0"/>
              </a:spcBef>
              <a:spcAft>
                <a:spcPts val="600"/>
              </a:spcAft>
            </a:pPr>
            <a:r>
              <a:rPr lang="en-US" altLang="en-US" dirty="0">
                <a:latin typeface="+mn-lt"/>
              </a:rPr>
              <a:t>The </a:t>
            </a:r>
            <a:r>
              <a:rPr lang="en-US" altLang="en-US" dirty="0" err="1">
                <a:latin typeface="+mn-lt"/>
              </a:rPr>
              <a:t>ondblclick</a:t>
            </a:r>
            <a:r>
              <a:rPr lang="en-US" altLang="en-US" dirty="0">
                <a:latin typeface="+mn-lt"/>
              </a:rPr>
              <a:t> event handler </a:t>
            </a:r>
            <a:r>
              <a:rPr lang="en-US" dirty="0">
                <a:latin typeface="+mn-lt"/>
              </a:rPr>
              <a:t>— </a:t>
            </a:r>
            <a:r>
              <a:rPr lang="en-US" altLang="en-US" dirty="0">
                <a:latin typeface="+mn-lt"/>
              </a:rPr>
              <a:t>when the user </a:t>
            </a:r>
            <a:r>
              <a:rPr lang="en-US" dirty="0">
                <a:latin typeface="+mn-lt"/>
              </a:rPr>
              <a:t>double-clicks on an HTML element</a:t>
            </a:r>
            <a:r>
              <a:rPr lang="en-US" altLang="en-US" dirty="0">
                <a:latin typeface="+mn-lt"/>
              </a:rPr>
              <a:t>. </a:t>
            </a:r>
          </a:p>
        </p:txBody>
      </p:sp>
    </p:spTree>
    <p:extLst>
      <p:ext uri="{BB962C8B-B14F-4D97-AF65-F5344CB8AC3E}">
        <p14:creationId xmlns:p14="http://schemas.microsoft.com/office/powerpoint/2010/main" val="19596393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9674"/>
            <a:ext cx="12192000" cy="1821840"/>
          </a:xfrm>
        </p:spPr>
        <p:txBody>
          <a:bodyPr>
            <a:normAutofit/>
          </a:bodyPr>
          <a:lstStyle/>
          <a:p>
            <a:r>
              <a:rPr lang="en-US" sz="3600" dirty="0"/>
              <a:t> Web Technology JavaScript Programming</a:t>
            </a:r>
            <a:br>
              <a:rPr lang="en-US" sz="3600" dirty="0"/>
            </a:br>
            <a:br>
              <a:rPr lang="en-US" sz="3600" dirty="0"/>
            </a:br>
            <a:r>
              <a:rPr lang="en-US" sz="3600" dirty="0"/>
              <a:t>Scripting Forms</a:t>
            </a:r>
          </a:p>
        </p:txBody>
      </p:sp>
      <p:sp>
        <p:nvSpPr>
          <p:cNvPr id="3" name="Title 2">
            <a:extLst>
              <a:ext uri="{FF2B5EF4-FFF2-40B4-BE49-F238E27FC236}">
                <a16:creationId xmlns:a16="http://schemas.microsoft.com/office/drawing/2014/main" id="{EAAE1404-D81C-95E3-7C07-2A7D90715B76}"/>
              </a:ext>
            </a:extLst>
          </p:cNvPr>
          <p:cNvSpPr txBox="1">
            <a:spLocks/>
          </p:cNvSpPr>
          <p:nvPr/>
        </p:nvSpPr>
        <p:spPr>
          <a:xfrm>
            <a:off x="1336803" y="41565"/>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
        <p:nvSpPr>
          <p:cNvPr id="4" name="Subtitle 2">
            <a:extLst>
              <a:ext uri="{FF2B5EF4-FFF2-40B4-BE49-F238E27FC236}">
                <a16:creationId xmlns:a16="http://schemas.microsoft.com/office/drawing/2014/main" id="{CDECDB01-32F0-21B4-AF57-65C890D65BD0}"/>
              </a:ext>
            </a:extLst>
          </p:cNvPr>
          <p:cNvSpPr>
            <a:spLocks noGrp="1"/>
          </p:cNvSpPr>
          <p:nvPr>
            <p:ph type="subTitle" idx="1"/>
          </p:nvPr>
        </p:nvSpPr>
        <p:spPr>
          <a:xfrm>
            <a:off x="3376215" y="5071594"/>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2671856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26B47D-BFEE-411C-A49F-C9785A224E6C}"/>
              </a:ext>
            </a:extLst>
          </p:cNvPr>
          <p:cNvSpPr>
            <a:spLocks noGrp="1"/>
          </p:cNvSpPr>
          <p:nvPr>
            <p:ph idx="1"/>
          </p:nvPr>
        </p:nvSpPr>
        <p:spPr>
          <a:xfrm>
            <a:off x="838200" y="1457135"/>
            <a:ext cx="10515600" cy="5029200"/>
          </a:xfrm>
        </p:spPr>
        <p:txBody>
          <a:bodyPr>
            <a:noAutofit/>
          </a:bodyPr>
          <a:lstStyle/>
          <a:p>
            <a:pPr algn="just"/>
            <a:r>
              <a:rPr lang="en-US" b="0" i="0" u="none" strike="noStrike" baseline="0" dirty="0">
                <a:latin typeface="+mn-lt"/>
              </a:rPr>
              <a:t>Web forms are represented by the &lt;form&gt; element in HTML and by the </a:t>
            </a:r>
            <a:r>
              <a:rPr lang="en-US" b="0" i="0" u="none" strike="noStrike" baseline="0" dirty="0" err="1">
                <a:latin typeface="+mn-lt"/>
              </a:rPr>
              <a:t>HTMLFormElement</a:t>
            </a:r>
            <a:r>
              <a:rPr lang="en-US" b="0" i="0" u="none" strike="noStrike" baseline="0" dirty="0">
                <a:latin typeface="+mn-lt"/>
              </a:rPr>
              <a:t> type in JavaScript. </a:t>
            </a:r>
          </a:p>
          <a:p>
            <a:pPr algn="just"/>
            <a:r>
              <a:rPr lang="en-US" b="0" i="0" u="none" strike="noStrike" baseline="0" dirty="0">
                <a:latin typeface="+mn-lt"/>
              </a:rPr>
              <a:t>The </a:t>
            </a:r>
            <a:r>
              <a:rPr lang="en-US" b="0" i="0" u="none" strike="noStrike" baseline="0" dirty="0" err="1">
                <a:latin typeface="+mn-lt"/>
              </a:rPr>
              <a:t>HTMLFormElement</a:t>
            </a:r>
            <a:r>
              <a:rPr lang="en-US" b="0" i="0" u="none" strike="noStrike" baseline="0" dirty="0">
                <a:latin typeface="+mn-lt"/>
              </a:rPr>
              <a:t> has the following properties and methods:</a:t>
            </a:r>
          </a:p>
          <a:p>
            <a:pPr lvl="1" algn="just"/>
            <a:r>
              <a:rPr lang="en-US" b="0" i="0" u="none" strike="noStrike" baseline="0" dirty="0" err="1">
                <a:latin typeface="+mn-lt"/>
              </a:rPr>
              <a:t>acceptCharset</a:t>
            </a:r>
            <a:r>
              <a:rPr lang="en-US" b="0" i="0" u="none" strike="noStrike" baseline="0" dirty="0">
                <a:latin typeface="+mn-lt"/>
              </a:rPr>
              <a:t> — The character sets that the server can process.</a:t>
            </a:r>
          </a:p>
          <a:p>
            <a:pPr lvl="1" algn="just"/>
            <a:r>
              <a:rPr lang="en-US" b="0" i="0" u="none" strike="noStrike" baseline="0" dirty="0">
                <a:latin typeface="+mn-lt"/>
              </a:rPr>
              <a:t>action — The URL to send the request to.</a:t>
            </a:r>
          </a:p>
          <a:p>
            <a:pPr lvl="1" algn="just"/>
            <a:r>
              <a:rPr lang="en-US" b="0" i="0" u="none" strike="noStrike" baseline="0" dirty="0">
                <a:latin typeface="+mn-lt"/>
              </a:rPr>
              <a:t>elements — An </a:t>
            </a:r>
            <a:r>
              <a:rPr lang="en-US" b="0" i="0" u="none" strike="noStrike" baseline="0" dirty="0" err="1">
                <a:latin typeface="+mn-lt"/>
              </a:rPr>
              <a:t>HTMLCollection</a:t>
            </a:r>
            <a:r>
              <a:rPr lang="en-US" b="0" i="0" u="none" strike="noStrike" baseline="0" dirty="0">
                <a:latin typeface="+mn-lt"/>
              </a:rPr>
              <a:t> of all controls in the form.</a:t>
            </a:r>
          </a:p>
          <a:p>
            <a:pPr lvl="1" algn="just"/>
            <a:r>
              <a:rPr lang="en-US" b="0" i="0" u="none" strike="noStrike" baseline="0" dirty="0" err="1">
                <a:latin typeface="+mn-lt"/>
              </a:rPr>
              <a:t>enctype</a:t>
            </a:r>
            <a:r>
              <a:rPr lang="en-US" b="0" i="0" u="none" strike="noStrike" baseline="0" dirty="0">
                <a:latin typeface="+mn-lt"/>
              </a:rPr>
              <a:t> — The encoding type of the request. </a:t>
            </a:r>
            <a:endParaRPr lang="en-US" dirty="0">
              <a:latin typeface="+mn-lt"/>
            </a:endParaRPr>
          </a:p>
          <a:p>
            <a:pPr lvl="1" algn="just"/>
            <a:r>
              <a:rPr lang="en-US" b="0" i="0" u="none" strike="noStrike" baseline="0" dirty="0">
                <a:latin typeface="+mn-lt"/>
              </a:rPr>
              <a:t>length — The number of controls in the form.</a:t>
            </a:r>
          </a:p>
          <a:p>
            <a:pPr lvl="1" algn="just"/>
            <a:r>
              <a:rPr lang="en-US" b="0" i="0" u="none" strike="noStrike" baseline="0" dirty="0">
                <a:latin typeface="+mn-lt"/>
              </a:rPr>
              <a:t>method — The type of HTTP request to send, typically “get” or “post”.</a:t>
            </a:r>
          </a:p>
          <a:p>
            <a:pPr lvl="1" algn="just"/>
            <a:r>
              <a:rPr lang="en-US" b="0" i="0" u="none" strike="noStrike" baseline="0" dirty="0">
                <a:latin typeface="+mn-lt"/>
              </a:rPr>
              <a:t>name — The name of the form.</a:t>
            </a:r>
          </a:p>
          <a:p>
            <a:pPr lvl="1" algn="just"/>
            <a:r>
              <a:rPr lang="en-US" b="0" i="0" u="none" strike="noStrike" baseline="0" dirty="0">
                <a:latin typeface="+mn-lt"/>
              </a:rPr>
              <a:t>reset() — Resets all form fields to their default values.</a:t>
            </a:r>
          </a:p>
          <a:p>
            <a:pPr lvl="1" algn="just"/>
            <a:r>
              <a:rPr lang="en-US" b="0" i="0" u="none" strike="noStrike" baseline="0" dirty="0">
                <a:latin typeface="+mn-lt"/>
              </a:rPr>
              <a:t>submit() — Submits the form.</a:t>
            </a:r>
          </a:p>
          <a:p>
            <a:pPr lvl="1" algn="just"/>
            <a:r>
              <a:rPr lang="en-US" b="0" i="0" u="none" strike="noStrike" baseline="0" dirty="0">
                <a:latin typeface="+mn-lt"/>
              </a:rPr>
              <a:t>target — The name of the window to use for sending the request and receiving the response.</a:t>
            </a:r>
            <a:endParaRPr lang="en-US" dirty="0">
              <a:latin typeface="+mn-lt"/>
            </a:endParaRPr>
          </a:p>
          <a:p>
            <a:pPr marL="0" indent="0" algn="just">
              <a:buNone/>
            </a:pPr>
            <a:endParaRPr lang="en-US" dirty="0">
              <a:latin typeface="+mn-lt"/>
            </a:endParaRPr>
          </a:p>
          <a:p>
            <a:pPr algn="just"/>
            <a:endParaRPr lang="en-US" dirty="0">
              <a:latin typeface="+mn-lt"/>
            </a:endParaRPr>
          </a:p>
        </p:txBody>
      </p:sp>
      <p:sp>
        <p:nvSpPr>
          <p:cNvPr id="3" name="Title 2">
            <a:extLst>
              <a:ext uri="{FF2B5EF4-FFF2-40B4-BE49-F238E27FC236}">
                <a16:creationId xmlns:a16="http://schemas.microsoft.com/office/drawing/2014/main" id="{FE626FD9-4300-4C4D-A463-8132C77AC083}"/>
              </a:ext>
            </a:extLst>
          </p:cNvPr>
          <p:cNvSpPr>
            <a:spLocks noGrp="1"/>
          </p:cNvSpPr>
          <p:nvPr>
            <p:ph type="title"/>
          </p:nvPr>
        </p:nvSpPr>
        <p:spPr/>
        <p:txBody>
          <a:bodyPr/>
          <a:lstStyle/>
          <a:p>
            <a:r>
              <a:rPr lang="en-US" dirty="0"/>
              <a:t>Form Basics</a:t>
            </a:r>
          </a:p>
        </p:txBody>
      </p:sp>
      <p:sp>
        <p:nvSpPr>
          <p:cNvPr id="4" name="Slide Number Placeholder 3">
            <a:extLst>
              <a:ext uri="{FF2B5EF4-FFF2-40B4-BE49-F238E27FC236}">
                <a16:creationId xmlns:a16="http://schemas.microsoft.com/office/drawing/2014/main" id="{B94BED60-5796-C57D-B26B-AD0C206780C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42967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26B47D-BFEE-411C-A49F-C9785A224E6C}"/>
              </a:ext>
            </a:extLst>
          </p:cNvPr>
          <p:cNvSpPr>
            <a:spLocks noGrp="1"/>
          </p:cNvSpPr>
          <p:nvPr>
            <p:ph idx="1"/>
          </p:nvPr>
        </p:nvSpPr>
        <p:spPr>
          <a:xfrm>
            <a:off x="838200" y="1457135"/>
            <a:ext cx="10515600" cy="5029200"/>
          </a:xfrm>
        </p:spPr>
        <p:txBody>
          <a:bodyPr>
            <a:noAutofit/>
          </a:bodyPr>
          <a:lstStyle/>
          <a:p>
            <a:pPr algn="l"/>
            <a:r>
              <a:rPr lang="en-US" b="0" i="0" u="none" strike="noStrike" baseline="0" dirty="0">
                <a:latin typeface="+mn-lt"/>
              </a:rPr>
              <a:t>References to &lt;form&gt; elements can be retrieved by the use of </a:t>
            </a:r>
            <a:r>
              <a:rPr lang="en-US" b="0" i="0" u="none" strike="noStrike" baseline="0" dirty="0" err="1">
                <a:latin typeface="+mn-lt"/>
              </a:rPr>
              <a:t>getElementById</a:t>
            </a:r>
            <a:r>
              <a:rPr lang="en-US" b="0" i="0" u="none" strike="noStrike" baseline="0" dirty="0">
                <a:latin typeface="+mn-lt"/>
              </a:rPr>
              <a:t>():</a:t>
            </a:r>
          </a:p>
          <a:p>
            <a:pPr marL="457200" lvl="1" indent="0">
              <a:spcAft>
                <a:spcPts val="1200"/>
              </a:spcAft>
              <a:buNone/>
            </a:pPr>
            <a:r>
              <a:rPr lang="nn-NO" b="0" i="0" u="none" strike="noStrike" baseline="0" dirty="0">
                <a:latin typeface="+mn-lt"/>
              </a:rPr>
              <a:t>var form = document.getElementById(“form1”);</a:t>
            </a:r>
          </a:p>
          <a:p>
            <a:pPr algn="l">
              <a:spcAft>
                <a:spcPts val="1200"/>
              </a:spcAft>
            </a:pPr>
            <a:r>
              <a:rPr lang="en-US" b="0" i="0" u="none" strike="noStrike" baseline="0" dirty="0">
                <a:latin typeface="+mn-lt"/>
              </a:rPr>
              <a:t>All forms on the page can be retrieved from </a:t>
            </a:r>
            <a:r>
              <a:rPr lang="en-US" b="0" i="0" u="none" strike="noStrike" baseline="0" dirty="0" err="1">
                <a:latin typeface="+mn-lt"/>
              </a:rPr>
              <a:t>document.forms</a:t>
            </a:r>
            <a:r>
              <a:rPr lang="en-US" b="0" i="0" u="none" strike="noStrike" baseline="0" dirty="0">
                <a:latin typeface="+mn-lt"/>
              </a:rPr>
              <a:t> collection. </a:t>
            </a:r>
          </a:p>
          <a:p>
            <a:pPr algn="l"/>
            <a:r>
              <a:rPr lang="en-US" b="0" i="0" u="none" strike="noStrike" baseline="0" dirty="0">
                <a:latin typeface="+mn-lt"/>
              </a:rPr>
              <a:t>Each form can be accessed in this collection by numeric index and by name:</a:t>
            </a:r>
          </a:p>
          <a:p>
            <a:pPr marL="457200" lvl="1" indent="0">
              <a:spcAft>
                <a:spcPts val="0"/>
              </a:spcAft>
              <a:buNone/>
            </a:pPr>
            <a:r>
              <a:rPr lang="en-US" b="0" i="0" u="none" strike="noStrike" baseline="0" dirty="0">
                <a:latin typeface="+mn-lt"/>
              </a:rPr>
              <a:t>var </a:t>
            </a:r>
            <a:r>
              <a:rPr lang="en-US" b="0" i="0" u="none" strike="noStrike" baseline="0" dirty="0" err="1">
                <a:latin typeface="+mn-lt"/>
              </a:rPr>
              <a:t>firstForm</a:t>
            </a:r>
            <a:r>
              <a:rPr lang="en-US" b="0" i="0" u="none" strike="noStrike" baseline="0" dirty="0">
                <a:latin typeface="+mn-lt"/>
              </a:rPr>
              <a:t> = </a:t>
            </a:r>
            <a:r>
              <a:rPr lang="en-US" b="0" i="0" u="none" strike="noStrike" baseline="0" dirty="0" err="1">
                <a:latin typeface="+mn-lt"/>
              </a:rPr>
              <a:t>document.forms</a:t>
            </a:r>
            <a:r>
              <a:rPr lang="en-US" b="0" i="0" u="none" strike="noStrike" baseline="0" dirty="0">
                <a:latin typeface="+mn-lt"/>
              </a:rPr>
              <a:t>[0]; 		//get the first form in the page</a:t>
            </a:r>
          </a:p>
          <a:p>
            <a:pPr marL="457200" lvl="1" indent="0">
              <a:spcAft>
                <a:spcPts val="1200"/>
              </a:spcAft>
              <a:buNone/>
            </a:pPr>
            <a:r>
              <a:rPr lang="en-US" b="0" i="0" u="none" strike="noStrike" baseline="0" dirty="0">
                <a:latin typeface="+mn-lt"/>
              </a:rPr>
              <a:t>var </a:t>
            </a:r>
            <a:r>
              <a:rPr lang="en-US" b="0" i="0" u="none" strike="noStrike" baseline="0" dirty="0" err="1">
                <a:latin typeface="+mn-lt"/>
              </a:rPr>
              <a:t>myForm</a:t>
            </a:r>
            <a:r>
              <a:rPr lang="en-US" b="0" i="0" u="none" strike="noStrike" baseline="0" dirty="0">
                <a:latin typeface="+mn-lt"/>
              </a:rPr>
              <a:t> = </a:t>
            </a:r>
            <a:r>
              <a:rPr lang="en-US" b="0" i="0" u="none" strike="noStrike" baseline="0" dirty="0" err="1">
                <a:latin typeface="+mn-lt"/>
              </a:rPr>
              <a:t>document.forms</a:t>
            </a:r>
            <a:r>
              <a:rPr lang="en-US" b="0" i="0" u="none" strike="noStrike" baseline="0" dirty="0">
                <a:latin typeface="+mn-lt"/>
              </a:rPr>
              <a:t>[“form2”]; 	//get the form with a name of “form2”</a:t>
            </a:r>
          </a:p>
          <a:p>
            <a:r>
              <a:rPr lang="en-US" dirty="0">
                <a:latin typeface="+mn-lt"/>
              </a:rPr>
              <a:t>F</a:t>
            </a:r>
            <a:r>
              <a:rPr lang="en-US" b="0" i="0" u="none" strike="noStrike" baseline="0" dirty="0">
                <a:latin typeface="+mn-lt"/>
              </a:rPr>
              <a:t>orms can have both an id and a name and that these values need not be the same.</a:t>
            </a:r>
            <a:endParaRPr lang="en-US" sz="2800" dirty="0">
              <a:latin typeface="+mn-lt"/>
            </a:endParaRPr>
          </a:p>
        </p:txBody>
      </p:sp>
      <p:sp>
        <p:nvSpPr>
          <p:cNvPr id="3" name="Title 2">
            <a:extLst>
              <a:ext uri="{FF2B5EF4-FFF2-40B4-BE49-F238E27FC236}">
                <a16:creationId xmlns:a16="http://schemas.microsoft.com/office/drawing/2014/main" id="{FE626FD9-4300-4C4D-A463-8132C77AC083}"/>
              </a:ext>
            </a:extLst>
          </p:cNvPr>
          <p:cNvSpPr>
            <a:spLocks noGrp="1"/>
          </p:cNvSpPr>
          <p:nvPr>
            <p:ph type="title"/>
          </p:nvPr>
        </p:nvSpPr>
        <p:spPr/>
        <p:txBody>
          <a:bodyPr/>
          <a:lstStyle/>
          <a:p>
            <a:r>
              <a:rPr lang="en-US" dirty="0"/>
              <a:t>Accessing Forms</a:t>
            </a:r>
          </a:p>
        </p:txBody>
      </p:sp>
      <p:sp>
        <p:nvSpPr>
          <p:cNvPr id="4" name="Slide Number Placeholder 3">
            <a:extLst>
              <a:ext uri="{FF2B5EF4-FFF2-40B4-BE49-F238E27FC236}">
                <a16:creationId xmlns:a16="http://schemas.microsoft.com/office/drawing/2014/main" id="{B94BED60-5796-C57D-B26B-AD0C206780C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81692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CA4D56-2875-4212-B0FC-72C90ECDFCD9}"/>
              </a:ext>
            </a:extLst>
          </p:cNvPr>
          <p:cNvSpPr>
            <a:spLocks noGrp="1"/>
          </p:cNvSpPr>
          <p:nvPr>
            <p:ph idx="1"/>
          </p:nvPr>
        </p:nvSpPr>
        <p:spPr/>
        <p:txBody>
          <a:bodyPr>
            <a:noAutofit/>
          </a:bodyPr>
          <a:lstStyle/>
          <a:p>
            <a:pPr algn="just"/>
            <a:r>
              <a:rPr lang="en-US" b="0" i="0" u="none" strike="noStrike" baseline="0" dirty="0">
                <a:latin typeface="+mn-lt"/>
              </a:rPr>
              <a:t>Forms are submitted when a user interacts with a submit button or an image button.  </a:t>
            </a:r>
          </a:p>
          <a:p>
            <a:pPr marL="457200" lvl="1" indent="0" algn="just">
              <a:buNone/>
            </a:pPr>
            <a:r>
              <a:rPr lang="en-US" b="0" i="0" u="none" strike="noStrike" baseline="0" dirty="0">
                <a:latin typeface="+mn-lt"/>
              </a:rPr>
              <a:t>&lt;!-- generic submit button --&gt;</a:t>
            </a:r>
          </a:p>
          <a:p>
            <a:pPr marL="457200" lvl="1" indent="0" algn="just">
              <a:buNone/>
            </a:pPr>
            <a:r>
              <a:rPr lang="en-US" b="0" i="0" u="none" strike="noStrike" baseline="0" dirty="0">
                <a:latin typeface="+mn-lt"/>
              </a:rPr>
              <a:t>&lt;input type=“submit” value=“Submit Form”&gt;</a:t>
            </a:r>
          </a:p>
          <a:p>
            <a:pPr marL="457200" lvl="1" indent="0" algn="just">
              <a:buNone/>
            </a:pPr>
            <a:r>
              <a:rPr lang="en-US" b="0" i="0" u="none" strike="noStrike" baseline="0" dirty="0">
                <a:latin typeface="+mn-lt"/>
              </a:rPr>
              <a:t>&lt;!-- custom submit button --&gt;</a:t>
            </a:r>
          </a:p>
          <a:p>
            <a:pPr marL="457200" lvl="1" indent="0" algn="just">
              <a:buNone/>
            </a:pPr>
            <a:r>
              <a:rPr lang="en-US" b="0" i="0" u="none" strike="noStrike" baseline="0" dirty="0">
                <a:latin typeface="+mn-lt"/>
              </a:rPr>
              <a:t>&lt;button type=“submit”&gt;Submit Form&lt;/button&gt;</a:t>
            </a:r>
          </a:p>
          <a:p>
            <a:pPr marL="457200" lvl="1" indent="0" algn="just">
              <a:buNone/>
            </a:pPr>
            <a:r>
              <a:rPr lang="en-US" b="0" i="0" u="none" strike="noStrike" baseline="0" dirty="0">
                <a:latin typeface="+mn-lt"/>
              </a:rPr>
              <a:t>&lt;!-- image button --&gt;</a:t>
            </a:r>
          </a:p>
          <a:p>
            <a:pPr marL="457200" lvl="1" indent="0" algn="just">
              <a:spcAft>
                <a:spcPts val="1200"/>
              </a:spcAft>
              <a:buNone/>
            </a:pPr>
            <a:r>
              <a:rPr lang="en-US" b="0" i="0" u="none" strike="noStrike" baseline="0" dirty="0">
                <a:latin typeface="+mn-lt"/>
              </a:rPr>
              <a:t>&lt;input type=“image” </a:t>
            </a:r>
            <a:r>
              <a:rPr lang="en-US" b="0" i="0" u="none" strike="noStrike" baseline="0" dirty="0" err="1">
                <a:latin typeface="+mn-lt"/>
              </a:rPr>
              <a:t>src</a:t>
            </a:r>
            <a:r>
              <a:rPr lang="en-US" b="0" i="0" u="none" strike="noStrike" baseline="0" dirty="0">
                <a:latin typeface="+mn-lt"/>
              </a:rPr>
              <a:t>=“graphic.gif”&gt;</a:t>
            </a:r>
          </a:p>
          <a:p>
            <a:pPr algn="l"/>
            <a:r>
              <a:rPr lang="en-US" dirty="0">
                <a:latin typeface="+mn-lt"/>
              </a:rPr>
              <a:t>T</a:t>
            </a:r>
            <a:r>
              <a:rPr lang="en-US" b="0" i="0" u="none" strike="noStrike" baseline="0" dirty="0">
                <a:latin typeface="+mn-lt"/>
              </a:rPr>
              <a:t>he submit() method can be called at any time to submit a form via JavaScript and does not require a submit button to be present in the form to function appropriately. </a:t>
            </a:r>
          </a:p>
          <a:p>
            <a:pPr marL="457200" lvl="1" indent="0">
              <a:buNone/>
            </a:pPr>
            <a:r>
              <a:rPr lang="en-US" i="0" u="none" strike="noStrike" baseline="0" dirty="0">
                <a:latin typeface="+mn-lt"/>
              </a:rPr>
              <a:t>var form = </a:t>
            </a:r>
            <a:r>
              <a:rPr lang="en-US" i="0" u="none" strike="noStrike" baseline="0" dirty="0" err="1">
                <a:latin typeface="+mn-lt"/>
              </a:rPr>
              <a:t>document.getElementById</a:t>
            </a:r>
            <a:r>
              <a:rPr lang="en-US" i="0" u="none" strike="noStrike" baseline="0" dirty="0">
                <a:latin typeface="+mn-lt"/>
              </a:rPr>
              <a:t>(“</a:t>
            </a:r>
            <a:r>
              <a:rPr lang="en-US" i="0" u="none" strike="noStrike" baseline="0" dirty="0" err="1">
                <a:latin typeface="+mn-lt"/>
              </a:rPr>
              <a:t>myForm</a:t>
            </a:r>
            <a:r>
              <a:rPr lang="en-US" i="0" u="none" strike="noStrike" baseline="0" dirty="0">
                <a:latin typeface="+mn-lt"/>
              </a:rPr>
              <a:t>”);</a:t>
            </a:r>
          </a:p>
          <a:p>
            <a:pPr marL="457200" lvl="1" indent="0">
              <a:buNone/>
            </a:pPr>
            <a:r>
              <a:rPr lang="en-US" i="0" u="none" strike="noStrike" baseline="0" dirty="0">
                <a:latin typeface="+mn-lt"/>
              </a:rPr>
              <a:t>//submit the form</a:t>
            </a:r>
          </a:p>
          <a:p>
            <a:pPr marL="457200" lvl="1" indent="0">
              <a:buNone/>
            </a:pPr>
            <a:r>
              <a:rPr lang="en-US" i="0" u="none" strike="noStrike" baseline="0" dirty="0" err="1">
                <a:latin typeface="+mn-lt"/>
              </a:rPr>
              <a:t>form.submit</a:t>
            </a:r>
            <a:r>
              <a:rPr lang="en-US" i="0" u="none" strike="noStrike" baseline="0" dirty="0">
                <a:latin typeface="+mn-lt"/>
              </a:rPr>
              <a:t>();</a:t>
            </a:r>
            <a:endParaRPr lang="en-US" dirty="0">
              <a:latin typeface="+mn-lt"/>
            </a:endParaRPr>
          </a:p>
          <a:p>
            <a:pPr algn="just"/>
            <a:endParaRPr lang="en-US" dirty="0">
              <a:latin typeface="+mn-lt"/>
            </a:endParaRPr>
          </a:p>
        </p:txBody>
      </p:sp>
      <p:sp>
        <p:nvSpPr>
          <p:cNvPr id="3" name="Title 2">
            <a:extLst>
              <a:ext uri="{FF2B5EF4-FFF2-40B4-BE49-F238E27FC236}">
                <a16:creationId xmlns:a16="http://schemas.microsoft.com/office/drawing/2014/main" id="{A6D72F28-366E-4C5E-99F9-B5D3D6CBBC4D}"/>
              </a:ext>
            </a:extLst>
          </p:cNvPr>
          <p:cNvSpPr>
            <a:spLocks noGrp="1"/>
          </p:cNvSpPr>
          <p:nvPr>
            <p:ph type="title"/>
          </p:nvPr>
        </p:nvSpPr>
        <p:spPr/>
        <p:txBody>
          <a:bodyPr/>
          <a:lstStyle/>
          <a:p>
            <a:r>
              <a:rPr lang="en-US" dirty="0"/>
              <a:t>Submitting Forms</a:t>
            </a:r>
          </a:p>
        </p:txBody>
      </p:sp>
      <p:sp>
        <p:nvSpPr>
          <p:cNvPr id="4" name="Slide Number Placeholder 3">
            <a:extLst>
              <a:ext uri="{FF2B5EF4-FFF2-40B4-BE49-F238E27FC236}">
                <a16:creationId xmlns:a16="http://schemas.microsoft.com/office/drawing/2014/main" id="{0EC2FAD4-F3AE-E95C-5C2C-32F26367D37D}"/>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8196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3E793-5318-4BEC-A78B-BDE0DC0F03A0}"/>
              </a:ext>
            </a:extLst>
          </p:cNvPr>
          <p:cNvSpPr>
            <a:spLocks noGrp="1"/>
          </p:cNvSpPr>
          <p:nvPr>
            <p:ph idx="1"/>
          </p:nvPr>
        </p:nvSpPr>
        <p:spPr/>
        <p:txBody>
          <a:bodyPr>
            <a:noAutofit/>
          </a:bodyPr>
          <a:lstStyle/>
          <a:p>
            <a:pPr algn="just"/>
            <a:r>
              <a:rPr lang="en-US" i="0" u="none" strike="noStrike" baseline="0" dirty="0">
                <a:latin typeface="+mn-lt"/>
                <a:cs typeface="+mn-cs"/>
              </a:rPr>
              <a:t>Forms are reset when the user clicks a reset button. </a:t>
            </a:r>
          </a:p>
          <a:p>
            <a:pPr marL="457200" lvl="1" indent="0" algn="just">
              <a:buNone/>
            </a:pPr>
            <a:r>
              <a:rPr lang="en-US" i="0" u="none" strike="noStrike" baseline="0" dirty="0">
                <a:latin typeface="+mn-lt"/>
                <a:cs typeface="+mn-cs"/>
              </a:rPr>
              <a:t>&lt;!-- generic reset button --&gt;</a:t>
            </a:r>
          </a:p>
          <a:p>
            <a:pPr marL="457200" lvl="1" indent="0" algn="just">
              <a:buNone/>
            </a:pPr>
            <a:r>
              <a:rPr lang="en-US" i="0" u="none" strike="noStrike" baseline="0" dirty="0">
                <a:latin typeface="+mn-lt"/>
                <a:cs typeface="+mn-cs"/>
              </a:rPr>
              <a:t>&lt;input type=“reset” value=“Reset Form”&gt;</a:t>
            </a:r>
          </a:p>
          <a:p>
            <a:pPr marL="457200" lvl="1" indent="0" algn="just">
              <a:buNone/>
            </a:pPr>
            <a:r>
              <a:rPr lang="en-US" i="0" u="none" strike="noStrike" baseline="0" dirty="0">
                <a:latin typeface="+mn-lt"/>
                <a:cs typeface="+mn-cs"/>
              </a:rPr>
              <a:t>&lt;!-- custom reset button --&gt;</a:t>
            </a:r>
          </a:p>
          <a:p>
            <a:pPr marL="457200" lvl="1" indent="0" algn="just">
              <a:spcAft>
                <a:spcPts val="1200"/>
              </a:spcAft>
              <a:buNone/>
            </a:pPr>
            <a:r>
              <a:rPr lang="en-US" i="0" u="none" strike="noStrike" baseline="0" dirty="0">
                <a:latin typeface="+mn-lt"/>
                <a:cs typeface="+mn-cs"/>
              </a:rPr>
              <a:t>&lt;button type=“reset”&gt;Reset Form&lt;/button&gt;</a:t>
            </a:r>
            <a:endParaRPr lang="my-MM" i="0" u="none" strike="noStrike" baseline="0" dirty="0">
              <a:latin typeface="+mn-lt"/>
              <a:cs typeface="+mn-cs"/>
            </a:endParaRPr>
          </a:p>
          <a:p>
            <a:pPr algn="just">
              <a:spcAft>
                <a:spcPts val="1200"/>
              </a:spcAft>
            </a:pPr>
            <a:r>
              <a:rPr lang="en-US" i="0" u="none" strike="noStrike" baseline="0" dirty="0">
                <a:latin typeface="+mn-lt"/>
                <a:cs typeface="+mn-cs"/>
              </a:rPr>
              <a:t>When a form is reset, all of the form fields are set back</a:t>
            </a:r>
            <a:r>
              <a:rPr lang="my-MM" i="0" u="none" strike="noStrike" baseline="0" dirty="0">
                <a:latin typeface="+mn-lt"/>
                <a:cs typeface="+mn-cs"/>
              </a:rPr>
              <a:t> </a:t>
            </a:r>
            <a:r>
              <a:rPr lang="en-US" i="0" u="none" strike="noStrike" baseline="0" dirty="0">
                <a:latin typeface="+mn-lt"/>
                <a:cs typeface="+mn-cs"/>
              </a:rPr>
              <a:t>to the values they had when the page was first rendered.</a:t>
            </a:r>
            <a:endParaRPr lang="en-US" dirty="0">
              <a:latin typeface="+mn-lt"/>
              <a:cs typeface="+mn-cs"/>
            </a:endParaRPr>
          </a:p>
          <a:p>
            <a:pPr algn="l"/>
            <a:r>
              <a:rPr lang="en-US" dirty="0">
                <a:latin typeface="+mn-lt"/>
              </a:rPr>
              <a:t>R</a:t>
            </a:r>
            <a:r>
              <a:rPr lang="en-US" i="0" u="none" strike="noStrike" baseline="0" dirty="0">
                <a:latin typeface="+mn-lt"/>
              </a:rPr>
              <a:t>esetting a form can be accomplished via JavaScript using the reset() method.</a:t>
            </a:r>
          </a:p>
          <a:p>
            <a:pPr marL="457200" lvl="1" indent="0">
              <a:buNone/>
            </a:pPr>
            <a:r>
              <a:rPr lang="en-US" i="0" u="none" strike="noStrike" baseline="0" dirty="0">
                <a:latin typeface="+mn-lt"/>
              </a:rPr>
              <a:t>var form = </a:t>
            </a:r>
            <a:r>
              <a:rPr lang="en-US" i="0" u="none" strike="noStrike" baseline="0" dirty="0" err="1">
                <a:latin typeface="+mn-lt"/>
              </a:rPr>
              <a:t>document.getElementById</a:t>
            </a:r>
            <a:r>
              <a:rPr lang="en-US" i="0" u="none" strike="noStrike" baseline="0" dirty="0">
                <a:latin typeface="+mn-lt"/>
              </a:rPr>
              <a:t>(“</a:t>
            </a:r>
            <a:r>
              <a:rPr lang="en-US" i="0" u="none" strike="noStrike" baseline="0" dirty="0" err="1">
                <a:latin typeface="+mn-lt"/>
              </a:rPr>
              <a:t>myForm</a:t>
            </a:r>
            <a:r>
              <a:rPr lang="en-US" i="0" u="none" strike="noStrike" baseline="0" dirty="0">
                <a:latin typeface="+mn-lt"/>
              </a:rPr>
              <a:t>”);</a:t>
            </a:r>
          </a:p>
          <a:p>
            <a:pPr marL="457200" lvl="1" indent="0">
              <a:buNone/>
            </a:pPr>
            <a:r>
              <a:rPr lang="en-US" i="0" u="none" strike="noStrike" baseline="0" dirty="0">
                <a:latin typeface="+mn-lt"/>
              </a:rPr>
              <a:t>//reset the form</a:t>
            </a:r>
          </a:p>
          <a:p>
            <a:pPr marL="457200" lvl="1" indent="0">
              <a:buNone/>
            </a:pPr>
            <a:r>
              <a:rPr lang="en-US" i="0" u="none" strike="noStrike" baseline="0" dirty="0" err="1">
                <a:latin typeface="+mn-lt"/>
              </a:rPr>
              <a:t>form.reset</a:t>
            </a:r>
            <a:r>
              <a:rPr lang="en-US" i="0" u="none" strike="noStrike" baseline="0" dirty="0">
                <a:latin typeface="+mn-lt"/>
              </a:rPr>
              <a:t>();</a:t>
            </a:r>
            <a:endParaRPr lang="en-US" dirty="0">
              <a:latin typeface="+mn-lt"/>
              <a:cs typeface="+mn-cs"/>
            </a:endParaRPr>
          </a:p>
        </p:txBody>
      </p:sp>
      <p:sp>
        <p:nvSpPr>
          <p:cNvPr id="3" name="Title 2">
            <a:extLst>
              <a:ext uri="{FF2B5EF4-FFF2-40B4-BE49-F238E27FC236}">
                <a16:creationId xmlns:a16="http://schemas.microsoft.com/office/drawing/2014/main" id="{D235E0FA-5E7D-4C99-8B90-3578EB828726}"/>
              </a:ext>
            </a:extLst>
          </p:cNvPr>
          <p:cNvSpPr>
            <a:spLocks noGrp="1"/>
          </p:cNvSpPr>
          <p:nvPr>
            <p:ph type="title"/>
          </p:nvPr>
        </p:nvSpPr>
        <p:spPr/>
        <p:txBody>
          <a:bodyPr/>
          <a:lstStyle/>
          <a:p>
            <a:r>
              <a:rPr lang="en-US" dirty="0"/>
              <a:t>Resetting Forms</a:t>
            </a:r>
          </a:p>
        </p:txBody>
      </p:sp>
      <p:sp>
        <p:nvSpPr>
          <p:cNvPr id="4" name="Slide Number Placeholder 3">
            <a:extLst>
              <a:ext uri="{FF2B5EF4-FFF2-40B4-BE49-F238E27FC236}">
                <a16:creationId xmlns:a16="http://schemas.microsoft.com/office/drawing/2014/main" id="{4ED765EB-1345-6E7F-B84E-1CFA01BDA096}"/>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269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124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86691" y="1274620"/>
            <a:ext cx="10571018" cy="5264727"/>
          </a:xfrm>
        </p:spPr>
        <p:txBody>
          <a:bodyPr>
            <a:noAutofit/>
          </a:bodyPr>
          <a:lstStyle/>
          <a:p>
            <a:pPr marL="457200" indent="-342900" algn="just">
              <a:lnSpc>
                <a:spcPct val="100000"/>
              </a:lnSpc>
            </a:pPr>
            <a:r>
              <a:rPr lang="en-US" dirty="0"/>
              <a:t>Operators that work on only one value</a:t>
            </a:r>
            <a:r>
              <a:rPr lang="en-US" b="1" dirty="0"/>
              <a:t> (</a:t>
            </a:r>
            <a:r>
              <a:rPr lang="en-US" dirty="0"/>
              <a:t>increment/decrement) a prefix increment, which adds 1 to a number:</a:t>
            </a:r>
          </a:p>
          <a:p>
            <a:pPr marL="457200" lvl="1" indent="0" algn="just">
              <a:lnSpc>
                <a:spcPct val="100000"/>
              </a:lnSpc>
              <a:buNone/>
            </a:pPr>
            <a:r>
              <a:rPr lang="en-US" sz="2000" dirty="0"/>
              <a:t>	</a:t>
            </a:r>
            <a:r>
              <a:rPr lang="en-US" sz="2000" dirty="0" err="1"/>
              <a:t>eg.</a:t>
            </a:r>
            <a:r>
              <a:rPr lang="en-US" sz="2000" dirty="0"/>
              <a:t> 	var age = 29;  </a:t>
            </a:r>
          </a:p>
          <a:p>
            <a:pPr marL="457200" lvl="1" indent="0" algn="just">
              <a:lnSpc>
                <a:spcPct val="100000"/>
              </a:lnSpc>
              <a:buNone/>
            </a:pPr>
            <a:r>
              <a:rPr lang="en-US" sz="2000" dirty="0"/>
              <a:t>      	 	++age; (or)  age = age + 1; 	//30</a:t>
            </a:r>
          </a:p>
          <a:p>
            <a:pPr marL="457200" lvl="1" indent="0" algn="just">
              <a:lnSpc>
                <a:spcPct val="100000"/>
              </a:lnSpc>
              <a:buNone/>
            </a:pPr>
            <a:endParaRPr lang="en-US" sz="2000" dirty="0"/>
          </a:p>
          <a:p>
            <a:pPr marL="457200" lvl="1" indent="0" algn="just">
              <a:lnSpc>
                <a:spcPct val="100000"/>
              </a:lnSpc>
              <a:spcBef>
                <a:spcPts val="600"/>
              </a:spcBef>
              <a:buNone/>
            </a:pPr>
            <a:r>
              <a:rPr lang="en-US" sz="2000" dirty="0"/>
              <a:t>	prefix decrement, subtracting 1 from a number :</a:t>
            </a:r>
          </a:p>
          <a:p>
            <a:pPr marL="457200" lvl="1" indent="0" algn="just">
              <a:lnSpc>
                <a:spcPct val="100000"/>
              </a:lnSpc>
              <a:spcBef>
                <a:spcPts val="0"/>
              </a:spcBef>
              <a:spcAft>
                <a:spcPts val="600"/>
              </a:spcAft>
              <a:buNone/>
            </a:pPr>
            <a:r>
              <a:rPr lang="en-US" sz="2000" dirty="0"/>
              <a:t>	</a:t>
            </a:r>
            <a:r>
              <a:rPr lang="en-US" sz="2000" dirty="0" err="1"/>
              <a:t>eg.</a:t>
            </a:r>
            <a:r>
              <a:rPr lang="en-US" sz="2000" dirty="0"/>
              <a:t> 	var age = 29;  </a:t>
            </a:r>
          </a:p>
          <a:p>
            <a:pPr marL="457200" lvl="1" indent="0" algn="just">
              <a:lnSpc>
                <a:spcPct val="100000"/>
              </a:lnSpc>
              <a:spcBef>
                <a:spcPts val="0"/>
              </a:spcBef>
              <a:spcAft>
                <a:spcPts val="600"/>
              </a:spcAft>
              <a:buNone/>
            </a:pPr>
            <a:r>
              <a:rPr lang="en-US" sz="2000" dirty="0"/>
              <a:t>    	  	--age; (or)  age = age -1; 		//28</a:t>
            </a:r>
          </a:p>
          <a:p>
            <a:pPr marL="457200" lvl="1" indent="0" algn="just">
              <a:lnSpc>
                <a:spcPct val="100000"/>
              </a:lnSpc>
              <a:spcBef>
                <a:spcPts val="0"/>
              </a:spcBef>
              <a:spcAft>
                <a:spcPts val="600"/>
              </a:spcAft>
              <a:buNone/>
            </a:pPr>
            <a:endParaRPr lang="en-US" sz="2000" dirty="0"/>
          </a:p>
          <a:p>
            <a:pPr algn="just">
              <a:lnSpc>
                <a:spcPct val="100000"/>
              </a:lnSpc>
              <a:spcBef>
                <a:spcPts val="0"/>
              </a:spcBef>
            </a:pPr>
            <a:r>
              <a:rPr lang="en-US" dirty="0"/>
              <a:t>Postfix increment and decrement differ from the prefix versions: the increment or decrement doesn’t occur until after the containing statement has been evaluated. </a:t>
            </a:r>
          </a:p>
          <a:p>
            <a:pPr marL="457200" lvl="1" indent="0" algn="just">
              <a:lnSpc>
                <a:spcPct val="100000"/>
              </a:lnSpc>
              <a:spcBef>
                <a:spcPts val="0"/>
              </a:spcBef>
              <a:buNone/>
            </a:pPr>
            <a:r>
              <a:rPr lang="en-US" sz="2000" dirty="0"/>
              <a:t>	</a:t>
            </a:r>
            <a:r>
              <a:rPr lang="en-US" sz="2000" dirty="0" err="1"/>
              <a:t>eg.</a:t>
            </a:r>
            <a:r>
              <a:rPr lang="en-US" sz="2000" dirty="0"/>
              <a:t> 	</a:t>
            </a:r>
            <a:r>
              <a:rPr lang="en-US" sz="2000" dirty="0" err="1"/>
              <a:t>var</a:t>
            </a:r>
            <a:r>
              <a:rPr lang="en-US" sz="2000" dirty="0"/>
              <a:t> age = 29;	</a:t>
            </a:r>
          </a:p>
          <a:p>
            <a:pPr marL="457200" lvl="1" indent="0">
              <a:lnSpc>
                <a:spcPct val="100000"/>
              </a:lnSpc>
              <a:spcBef>
                <a:spcPts val="0"/>
              </a:spcBef>
              <a:buNone/>
            </a:pPr>
            <a:r>
              <a:rPr lang="en-US" sz="2000" dirty="0"/>
              <a:t>		alert(age++); 	//29	</a:t>
            </a:r>
          </a:p>
          <a:p>
            <a:pPr marL="457200" lvl="1" indent="0">
              <a:lnSpc>
                <a:spcPct val="100000"/>
              </a:lnSpc>
              <a:spcBef>
                <a:spcPts val="0"/>
              </a:spcBef>
              <a:buNone/>
            </a:pPr>
            <a:r>
              <a:rPr lang="en-US" sz="2000" dirty="0"/>
              <a:t>		alert(age);	//30</a:t>
            </a:r>
          </a:p>
        </p:txBody>
      </p:sp>
      <p:sp>
        <p:nvSpPr>
          <p:cNvPr id="3" name="Title 2"/>
          <p:cNvSpPr>
            <a:spLocks noGrp="1"/>
          </p:cNvSpPr>
          <p:nvPr>
            <p:ph type="title"/>
          </p:nvPr>
        </p:nvSpPr>
        <p:spPr/>
        <p:txBody>
          <a:bodyPr/>
          <a:lstStyle/>
          <a:p>
            <a:r>
              <a:rPr lang="en-US" dirty="0"/>
              <a:t>Unary Operator</a:t>
            </a:r>
          </a:p>
        </p:txBody>
      </p:sp>
    </p:spTree>
    <p:extLst>
      <p:ext uri="{BB962C8B-B14F-4D97-AF65-F5344CB8AC3E}">
        <p14:creationId xmlns:p14="http://schemas.microsoft.com/office/powerpoint/2010/main" val="209190374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B04298-FF02-472C-B965-1151A04A1A7D}"/>
              </a:ext>
            </a:extLst>
          </p:cNvPr>
          <p:cNvSpPr>
            <a:spLocks noGrp="1"/>
          </p:cNvSpPr>
          <p:nvPr>
            <p:ph idx="1"/>
          </p:nvPr>
        </p:nvSpPr>
        <p:spPr>
          <a:xfrm>
            <a:off x="838200" y="1468768"/>
            <a:ext cx="10515600" cy="5029200"/>
          </a:xfrm>
        </p:spPr>
        <p:txBody>
          <a:bodyPr>
            <a:noAutofit/>
          </a:bodyPr>
          <a:lstStyle/>
          <a:p>
            <a:pPr algn="just"/>
            <a:r>
              <a:rPr lang="en-US" b="0" i="0" u="none" strike="noStrike" baseline="0" dirty="0">
                <a:latin typeface="+mn-lt"/>
              </a:rPr>
              <a:t>Form elements can be accessed using native DOM methods. </a:t>
            </a:r>
          </a:p>
          <a:p>
            <a:pPr algn="just"/>
            <a:r>
              <a:rPr lang="en-US" b="0" i="0" u="none" strike="noStrike" baseline="0" dirty="0">
                <a:latin typeface="+mn-lt"/>
              </a:rPr>
              <a:t>All form elements are parts of an elements collection that is a property of each form. </a:t>
            </a:r>
          </a:p>
          <a:p>
            <a:pPr algn="just"/>
            <a:r>
              <a:rPr lang="en-US" b="0" i="0" u="none" strike="noStrike" baseline="0" dirty="0">
                <a:latin typeface="+mn-lt"/>
              </a:rPr>
              <a:t>The elements collection is an ordered list of references to all form fields in the form and includes all form elements.</a:t>
            </a:r>
          </a:p>
          <a:p>
            <a:pPr algn="just"/>
            <a:r>
              <a:rPr lang="en-US" b="0" i="0" u="none" strike="noStrike" baseline="0" dirty="0">
                <a:latin typeface="+mn-lt"/>
              </a:rPr>
              <a:t>Each form field appears in the elements collection in the order in which it appears in the markup, indexed by both position and name.</a:t>
            </a:r>
          </a:p>
          <a:p>
            <a:pPr algn="just"/>
            <a:r>
              <a:rPr lang="en-US" b="0" i="0" u="none" strike="noStrike" baseline="0" dirty="0">
                <a:latin typeface="+mn-lt"/>
              </a:rPr>
              <a:t>If a name is in use by multiple form controls, then an </a:t>
            </a:r>
            <a:r>
              <a:rPr lang="en-US" b="0" i="0" u="none" strike="noStrike" baseline="0" dirty="0" err="1">
                <a:latin typeface="+mn-lt"/>
              </a:rPr>
              <a:t>HTMLCollection</a:t>
            </a:r>
            <a:r>
              <a:rPr lang="en-US" b="0" i="0" u="none" strike="noStrike" baseline="0" dirty="0">
                <a:latin typeface="+mn-lt"/>
              </a:rPr>
              <a:t> is returned containing all of the elements with the name.</a:t>
            </a:r>
          </a:p>
          <a:p>
            <a:pPr algn="just"/>
            <a:r>
              <a:rPr lang="en-US" altLang="en-US" dirty="0">
                <a:latin typeface="+mn-lt"/>
              </a:rPr>
              <a:t>Form elements include &lt;input&gt;, &lt;label&gt;, &lt;</a:t>
            </a:r>
            <a:r>
              <a:rPr lang="en-US" altLang="en-US" dirty="0" err="1">
                <a:latin typeface="+mn-lt"/>
              </a:rPr>
              <a:t>textarea</a:t>
            </a:r>
            <a:r>
              <a:rPr lang="en-US" altLang="en-US" dirty="0">
                <a:latin typeface="+mn-lt"/>
              </a:rPr>
              <a:t>&gt;, &lt;button&gt;, &lt;select&gt;, &lt;</a:t>
            </a:r>
            <a:r>
              <a:rPr lang="en-US" altLang="en-US" dirty="0" err="1">
                <a:latin typeface="+mn-lt"/>
              </a:rPr>
              <a:t>fieldset</a:t>
            </a:r>
            <a:r>
              <a:rPr lang="en-US" altLang="en-US" dirty="0">
                <a:latin typeface="+mn-lt"/>
              </a:rPr>
              <a:t>&gt;, and &lt;legend&gt; elements.</a:t>
            </a:r>
          </a:p>
        </p:txBody>
      </p:sp>
      <p:sp>
        <p:nvSpPr>
          <p:cNvPr id="3" name="Title 2">
            <a:extLst>
              <a:ext uri="{FF2B5EF4-FFF2-40B4-BE49-F238E27FC236}">
                <a16:creationId xmlns:a16="http://schemas.microsoft.com/office/drawing/2014/main" id="{AF2FEAD1-4DF6-464D-874B-EB78962DA866}"/>
              </a:ext>
            </a:extLst>
          </p:cNvPr>
          <p:cNvSpPr>
            <a:spLocks noGrp="1"/>
          </p:cNvSpPr>
          <p:nvPr>
            <p:ph type="title"/>
          </p:nvPr>
        </p:nvSpPr>
        <p:spPr/>
        <p:txBody>
          <a:bodyPr/>
          <a:lstStyle/>
          <a:p>
            <a:r>
              <a:rPr lang="en-US" dirty="0"/>
              <a:t>Form Fields</a:t>
            </a:r>
          </a:p>
        </p:txBody>
      </p:sp>
      <p:sp>
        <p:nvSpPr>
          <p:cNvPr id="4" name="Slide Number Placeholder 3">
            <a:extLst>
              <a:ext uri="{FF2B5EF4-FFF2-40B4-BE49-F238E27FC236}">
                <a16:creationId xmlns:a16="http://schemas.microsoft.com/office/drawing/2014/main" id="{503971E8-2573-B955-9B48-9CA58EE7C42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087692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6FF85-3924-44E6-9CA1-7442C35F48E9}"/>
              </a:ext>
            </a:extLst>
          </p:cNvPr>
          <p:cNvSpPr>
            <a:spLocks noGrp="1"/>
          </p:cNvSpPr>
          <p:nvPr>
            <p:ph idx="1"/>
          </p:nvPr>
        </p:nvSpPr>
        <p:spPr>
          <a:xfrm>
            <a:off x="1452349" y="1480006"/>
            <a:ext cx="4096109" cy="4663440"/>
          </a:xfrm>
        </p:spPr>
        <p:txBody>
          <a:bodyPr>
            <a:noAutofit/>
          </a:bodyPr>
          <a:lstStyle/>
          <a:p>
            <a:r>
              <a:rPr lang="en-US" altLang="en-US" dirty="0">
                <a:latin typeface="+mj-lt"/>
              </a:rPr>
              <a:t>&lt;input type=“button”&gt;</a:t>
            </a:r>
          </a:p>
          <a:p>
            <a:r>
              <a:rPr lang="en-US" altLang="en-US" dirty="0">
                <a:latin typeface="+mj-lt"/>
              </a:rPr>
              <a:t>&lt;input type=“checkbox”&gt;</a:t>
            </a:r>
          </a:p>
          <a:p>
            <a:r>
              <a:rPr lang="en-US" altLang="en-US" dirty="0">
                <a:latin typeface="+mj-lt"/>
              </a:rPr>
              <a:t>&lt;input type=“color”&gt;</a:t>
            </a:r>
          </a:p>
          <a:p>
            <a:r>
              <a:rPr lang="en-US" altLang="en-US" dirty="0">
                <a:latin typeface="+mj-lt"/>
              </a:rPr>
              <a:t>&lt;input type=“date”&gt;</a:t>
            </a:r>
          </a:p>
          <a:p>
            <a:r>
              <a:rPr lang="en-US" altLang="en-US" dirty="0">
                <a:latin typeface="+mj-lt"/>
              </a:rPr>
              <a:t>&lt;input type=“datetime-local”&gt;</a:t>
            </a:r>
          </a:p>
          <a:p>
            <a:r>
              <a:rPr lang="en-US" altLang="en-US" dirty="0">
                <a:latin typeface="+mj-lt"/>
              </a:rPr>
              <a:t>&lt;input type=“email”&gt;</a:t>
            </a:r>
          </a:p>
          <a:p>
            <a:r>
              <a:rPr lang="en-US" altLang="en-US" dirty="0">
                <a:latin typeface="+mj-lt"/>
              </a:rPr>
              <a:t>&lt;input type=“file”&gt;</a:t>
            </a:r>
          </a:p>
          <a:p>
            <a:r>
              <a:rPr lang="en-US" altLang="en-US" dirty="0">
                <a:latin typeface="+mj-lt"/>
              </a:rPr>
              <a:t>&lt;input type=“hidden”&gt;</a:t>
            </a:r>
          </a:p>
          <a:p>
            <a:r>
              <a:rPr lang="en-US" altLang="en-US" dirty="0">
                <a:latin typeface="+mj-lt"/>
              </a:rPr>
              <a:t>&lt;input type=“image”&gt;</a:t>
            </a:r>
          </a:p>
          <a:p>
            <a:r>
              <a:rPr lang="en-US" altLang="en-US" dirty="0">
                <a:latin typeface="+mj-lt"/>
              </a:rPr>
              <a:t>&lt;input type=“month”&gt;</a:t>
            </a:r>
          </a:p>
          <a:p>
            <a:r>
              <a:rPr lang="en-US" altLang="en-US" dirty="0">
                <a:latin typeface="+mj-lt"/>
              </a:rPr>
              <a:t>&lt;input type=“number”&gt;</a:t>
            </a:r>
          </a:p>
          <a:p>
            <a:r>
              <a:rPr lang="en-US" altLang="en-US" dirty="0">
                <a:latin typeface="+mj-lt"/>
              </a:rPr>
              <a:t>&lt;input type=“password”&gt;</a:t>
            </a:r>
          </a:p>
          <a:p>
            <a:endParaRPr lang="en-US" altLang="en-US" dirty="0">
              <a:latin typeface="+mj-lt"/>
            </a:endParaRPr>
          </a:p>
          <a:p>
            <a:endParaRPr lang="en-US" dirty="0">
              <a:latin typeface="+mj-lt"/>
            </a:endParaRPr>
          </a:p>
        </p:txBody>
      </p:sp>
      <p:sp>
        <p:nvSpPr>
          <p:cNvPr id="3" name="Title 2">
            <a:extLst>
              <a:ext uri="{FF2B5EF4-FFF2-40B4-BE49-F238E27FC236}">
                <a16:creationId xmlns:a16="http://schemas.microsoft.com/office/drawing/2014/main" id="{EE155A4F-EA95-44CE-811C-D51E9AA5F5C4}"/>
              </a:ext>
            </a:extLst>
          </p:cNvPr>
          <p:cNvSpPr>
            <a:spLocks noGrp="1"/>
          </p:cNvSpPr>
          <p:nvPr>
            <p:ph type="title"/>
          </p:nvPr>
        </p:nvSpPr>
        <p:spPr/>
        <p:txBody>
          <a:bodyPr/>
          <a:lstStyle/>
          <a:p>
            <a:r>
              <a:rPr lang="en-US" dirty="0"/>
              <a:t>Input Element’s Types</a:t>
            </a:r>
          </a:p>
        </p:txBody>
      </p:sp>
      <p:sp>
        <p:nvSpPr>
          <p:cNvPr id="4" name="Content Placeholder 1">
            <a:extLst>
              <a:ext uri="{FF2B5EF4-FFF2-40B4-BE49-F238E27FC236}">
                <a16:creationId xmlns:a16="http://schemas.microsoft.com/office/drawing/2014/main" id="{CE7BF4D9-9028-462B-9989-261EC47FE008}"/>
              </a:ext>
            </a:extLst>
          </p:cNvPr>
          <p:cNvSpPr txBox="1">
            <a:spLocks/>
          </p:cNvSpPr>
          <p:nvPr/>
        </p:nvSpPr>
        <p:spPr>
          <a:xfrm>
            <a:off x="6562545" y="1480006"/>
            <a:ext cx="4096109" cy="4663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en-US" dirty="0">
                <a:latin typeface="+mj-lt"/>
              </a:rPr>
              <a:t>&lt;input type=“radio”&gt;</a:t>
            </a:r>
          </a:p>
          <a:p>
            <a:pPr>
              <a:spcBef>
                <a:spcPts val="0"/>
              </a:spcBef>
              <a:spcAft>
                <a:spcPts val="600"/>
              </a:spcAft>
            </a:pPr>
            <a:r>
              <a:rPr lang="en-US" altLang="en-US" dirty="0">
                <a:latin typeface="+mj-lt"/>
              </a:rPr>
              <a:t>&lt;input type=“range”&gt;</a:t>
            </a:r>
          </a:p>
          <a:p>
            <a:pPr>
              <a:spcBef>
                <a:spcPts val="0"/>
              </a:spcBef>
              <a:spcAft>
                <a:spcPts val="600"/>
              </a:spcAft>
            </a:pPr>
            <a:r>
              <a:rPr lang="en-US" altLang="en-US" dirty="0">
                <a:latin typeface="+mj-lt"/>
              </a:rPr>
              <a:t>&lt;input type=“reset”&gt;</a:t>
            </a:r>
          </a:p>
          <a:p>
            <a:pPr>
              <a:spcBef>
                <a:spcPts val="0"/>
              </a:spcBef>
              <a:spcAft>
                <a:spcPts val="600"/>
              </a:spcAft>
            </a:pPr>
            <a:r>
              <a:rPr lang="en-US" altLang="en-US" dirty="0">
                <a:latin typeface="+mj-lt"/>
              </a:rPr>
              <a:t>&lt;input type=“search”&gt;</a:t>
            </a:r>
          </a:p>
          <a:p>
            <a:pPr>
              <a:spcBef>
                <a:spcPts val="0"/>
              </a:spcBef>
              <a:spcAft>
                <a:spcPts val="600"/>
              </a:spcAft>
            </a:pPr>
            <a:r>
              <a:rPr lang="en-US" altLang="en-US" dirty="0">
                <a:latin typeface="+mj-lt"/>
              </a:rPr>
              <a:t>&lt;input type=“submit”&gt;</a:t>
            </a:r>
          </a:p>
          <a:p>
            <a:pPr>
              <a:spcBef>
                <a:spcPts val="0"/>
              </a:spcBef>
              <a:spcAft>
                <a:spcPts val="600"/>
              </a:spcAft>
            </a:pPr>
            <a:r>
              <a:rPr lang="en-US" altLang="en-US" dirty="0">
                <a:latin typeface="+mj-lt"/>
              </a:rPr>
              <a:t>&lt;input type=“</a:t>
            </a:r>
            <a:r>
              <a:rPr lang="en-US" altLang="en-US" dirty="0" err="1">
                <a:latin typeface="+mj-lt"/>
              </a:rPr>
              <a:t>tel</a:t>
            </a:r>
            <a:r>
              <a:rPr lang="en-US" altLang="en-US" dirty="0">
                <a:latin typeface="+mj-lt"/>
              </a:rPr>
              <a:t>”&gt;</a:t>
            </a:r>
          </a:p>
          <a:p>
            <a:pPr>
              <a:spcBef>
                <a:spcPts val="0"/>
              </a:spcBef>
              <a:spcAft>
                <a:spcPts val="600"/>
              </a:spcAft>
            </a:pPr>
            <a:r>
              <a:rPr lang="en-US" altLang="en-US" dirty="0">
                <a:latin typeface="+mj-lt"/>
              </a:rPr>
              <a:t>&lt;input type=“text”&gt;</a:t>
            </a:r>
          </a:p>
          <a:p>
            <a:pPr>
              <a:spcBef>
                <a:spcPts val="0"/>
              </a:spcBef>
              <a:spcAft>
                <a:spcPts val="600"/>
              </a:spcAft>
            </a:pPr>
            <a:r>
              <a:rPr lang="en-US" altLang="en-US" dirty="0">
                <a:latin typeface="+mj-lt"/>
              </a:rPr>
              <a:t>&lt;input type=“time”&gt;</a:t>
            </a:r>
          </a:p>
          <a:p>
            <a:pPr>
              <a:spcBef>
                <a:spcPts val="0"/>
              </a:spcBef>
              <a:spcAft>
                <a:spcPts val="600"/>
              </a:spcAft>
            </a:pPr>
            <a:r>
              <a:rPr lang="en-US" altLang="en-US" dirty="0">
                <a:latin typeface="+mj-lt"/>
              </a:rPr>
              <a:t>&lt;input type=“</a:t>
            </a:r>
            <a:r>
              <a:rPr lang="en-US" altLang="en-US" dirty="0" err="1">
                <a:latin typeface="+mj-lt"/>
              </a:rPr>
              <a:t>url</a:t>
            </a:r>
            <a:r>
              <a:rPr lang="en-US" altLang="en-US" dirty="0">
                <a:latin typeface="+mj-lt"/>
              </a:rPr>
              <a:t>”&gt;</a:t>
            </a:r>
          </a:p>
          <a:p>
            <a:pPr>
              <a:spcBef>
                <a:spcPts val="0"/>
              </a:spcBef>
              <a:spcAft>
                <a:spcPts val="600"/>
              </a:spcAft>
            </a:pPr>
            <a:r>
              <a:rPr lang="en-US" altLang="en-US" dirty="0">
                <a:latin typeface="+mj-lt"/>
              </a:rPr>
              <a:t>&lt;input type=“week”&gt;</a:t>
            </a:r>
          </a:p>
          <a:p>
            <a:pPr marL="0" indent="0">
              <a:spcBef>
                <a:spcPts val="0"/>
              </a:spcBef>
              <a:spcAft>
                <a:spcPts val="600"/>
              </a:spcAft>
              <a:buNone/>
            </a:pPr>
            <a:endParaRPr lang="en-US" altLang="en-US" dirty="0">
              <a:latin typeface="+mj-lt"/>
            </a:endParaRPr>
          </a:p>
          <a:p>
            <a:pPr>
              <a:spcBef>
                <a:spcPts val="0"/>
              </a:spcBef>
              <a:spcAft>
                <a:spcPts val="600"/>
              </a:spcAft>
            </a:pPr>
            <a:endParaRPr lang="en-US" altLang="en-US" dirty="0">
              <a:latin typeface="+mj-lt"/>
            </a:endParaRPr>
          </a:p>
          <a:p>
            <a:pPr>
              <a:spcBef>
                <a:spcPts val="0"/>
              </a:spcBef>
              <a:spcAft>
                <a:spcPts val="600"/>
              </a:spcAft>
            </a:pPr>
            <a:endParaRPr lang="en-US" dirty="0">
              <a:latin typeface="+mj-lt"/>
            </a:endParaRPr>
          </a:p>
        </p:txBody>
      </p:sp>
      <p:sp>
        <p:nvSpPr>
          <p:cNvPr id="5" name="Slide Number Placeholder 3">
            <a:extLst>
              <a:ext uri="{FF2B5EF4-FFF2-40B4-BE49-F238E27FC236}">
                <a16:creationId xmlns:a16="http://schemas.microsoft.com/office/drawing/2014/main" id="{94DA7CB1-3C07-E11A-C74D-068EFD0316F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49683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0E25F-8D3A-467A-9FD4-D94B25FB2FB3}"/>
              </a:ext>
            </a:extLst>
          </p:cNvPr>
          <p:cNvSpPr>
            <a:spLocks noGrp="1"/>
          </p:cNvSpPr>
          <p:nvPr>
            <p:ph type="title"/>
          </p:nvPr>
        </p:nvSpPr>
        <p:spPr/>
        <p:txBody>
          <a:bodyPr/>
          <a:lstStyle/>
          <a:p>
            <a:r>
              <a:rPr lang="en-US" dirty="0"/>
              <a:t>Form Fields Example</a:t>
            </a:r>
          </a:p>
        </p:txBody>
      </p:sp>
      <p:sp>
        <p:nvSpPr>
          <p:cNvPr id="5" name="Slide Number Placeholder 3">
            <a:extLst>
              <a:ext uri="{FF2B5EF4-FFF2-40B4-BE49-F238E27FC236}">
                <a16:creationId xmlns:a16="http://schemas.microsoft.com/office/drawing/2014/main" id="{1B3DDECA-064B-27AD-3215-AFC89A61B61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9" name="Content Placeholder 8">
            <a:extLst>
              <a:ext uri="{FF2B5EF4-FFF2-40B4-BE49-F238E27FC236}">
                <a16:creationId xmlns:a16="http://schemas.microsoft.com/office/drawing/2014/main" id="{39A3C94B-07FE-E609-4D09-73C635ED3001}"/>
              </a:ext>
            </a:extLst>
          </p:cNvPr>
          <p:cNvSpPr>
            <a:spLocks noGrp="1"/>
          </p:cNvSpPr>
          <p:nvPr>
            <p:ph idx="1"/>
          </p:nvPr>
        </p:nvSpPr>
        <p:spPr>
          <a:xfrm>
            <a:off x="838200" y="1317280"/>
            <a:ext cx="10515600" cy="5303520"/>
          </a:xfrm>
        </p:spPr>
        <p:txBody>
          <a:bodyPr>
            <a:noAutofit/>
          </a:bodyPr>
          <a:lstStyle/>
          <a:p>
            <a:pPr marL="0" indent="0">
              <a:spcAft>
                <a:spcPts val="0"/>
              </a:spcAft>
              <a:buNone/>
            </a:pPr>
            <a:r>
              <a:rPr lang="en-US" dirty="0"/>
              <a:t>&lt;form method="post" action="</a:t>
            </a:r>
            <a:r>
              <a:rPr lang="en-US" dirty="0" err="1"/>
              <a:t>javascript:alert</a:t>
            </a:r>
            <a:r>
              <a:rPr lang="en-US" dirty="0"/>
              <a:t>('Form submitted!')" id="</a:t>
            </a:r>
            <a:r>
              <a:rPr lang="en-US" dirty="0" err="1"/>
              <a:t>myForm</a:t>
            </a:r>
            <a:r>
              <a:rPr lang="en-US" dirty="0"/>
              <a:t>"&gt;</a:t>
            </a:r>
          </a:p>
          <a:p>
            <a:pPr marL="0" indent="0">
              <a:spcAft>
                <a:spcPts val="0"/>
              </a:spcAft>
              <a:buNone/>
            </a:pPr>
            <a:r>
              <a:rPr lang="en-US" dirty="0"/>
              <a:t>      &lt;</a:t>
            </a:r>
            <a:r>
              <a:rPr lang="en-US" dirty="0" err="1"/>
              <a:t>ul</a:t>
            </a:r>
            <a:r>
              <a:rPr lang="en-US" dirty="0"/>
              <a:t>&gt;</a:t>
            </a:r>
          </a:p>
          <a:p>
            <a:pPr marL="0" indent="0">
              <a:spcAft>
                <a:spcPts val="0"/>
              </a:spcAft>
              <a:buNone/>
            </a:pPr>
            <a:r>
              <a:rPr lang="en-US" dirty="0"/>
              <a:t>            &lt;li&gt;&lt;input type="radio" name="color" value="red"&gt;Red&lt;/li&gt;</a:t>
            </a:r>
          </a:p>
          <a:p>
            <a:pPr marL="0" indent="0">
              <a:spcAft>
                <a:spcPts val="0"/>
              </a:spcAft>
              <a:buNone/>
            </a:pPr>
            <a:r>
              <a:rPr lang="en-US" dirty="0"/>
              <a:t>            &lt;li&gt;&lt;input type="radio" name="color" value="green"&gt;Green&lt;/li&gt;</a:t>
            </a:r>
          </a:p>
          <a:p>
            <a:pPr marL="0" indent="0">
              <a:spcAft>
                <a:spcPts val="0"/>
              </a:spcAft>
              <a:buNone/>
            </a:pPr>
            <a:r>
              <a:rPr lang="en-US" dirty="0"/>
              <a:t>            &lt;li&gt;&lt;input type="radio" name="color" value="blue"&gt;Blue&lt;/li&gt;</a:t>
            </a:r>
          </a:p>
          <a:p>
            <a:pPr marL="0" indent="0">
              <a:spcAft>
                <a:spcPts val="0"/>
              </a:spcAft>
              <a:buNone/>
            </a:pPr>
            <a:r>
              <a:rPr lang="en-US" dirty="0"/>
              <a:t>      &lt;/</a:t>
            </a:r>
            <a:r>
              <a:rPr lang="en-US" dirty="0" err="1"/>
              <a:t>ul</a:t>
            </a:r>
            <a:r>
              <a:rPr lang="en-US" dirty="0"/>
              <a:t>&gt;</a:t>
            </a:r>
          </a:p>
          <a:p>
            <a:pPr marL="0" indent="0">
              <a:spcAft>
                <a:spcPts val="0"/>
              </a:spcAft>
              <a:buNone/>
            </a:pPr>
            <a:r>
              <a:rPr lang="en-US" dirty="0"/>
              <a:t>&lt;/form&gt;     </a:t>
            </a:r>
          </a:p>
          <a:p>
            <a:pPr marL="0" indent="0">
              <a:spcAft>
                <a:spcPts val="0"/>
              </a:spcAft>
              <a:buNone/>
            </a:pPr>
            <a:r>
              <a:rPr lang="en-US" dirty="0"/>
              <a:t>&lt;script type="text/</a:t>
            </a:r>
            <a:r>
              <a:rPr lang="en-US" dirty="0" err="1"/>
              <a:t>javascript</a:t>
            </a:r>
            <a:r>
              <a:rPr lang="en-US" dirty="0"/>
              <a:t>"&gt;</a:t>
            </a:r>
          </a:p>
          <a:p>
            <a:pPr marL="0" indent="0">
              <a:spcAft>
                <a:spcPts val="0"/>
              </a:spcAft>
              <a:buNone/>
            </a:pPr>
            <a:r>
              <a:rPr lang="en-US" dirty="0"/>
              <a:t>      (function(){</a:t>
            </a:r>
          </a:p>
          <a:p>
            <a:pPr marL="0" indent="0">
              <a:spcAft>
                <a:spcPts val="0"/>
              </a:spcAft>
              <a:buNone/>
            </a:pPr>
            <a:r>
              <a:rPr lang="en-US" dirty="0"/>
              <a:t>            var form = </a:t>
            </a:r>
            <a:r>
              <a:rPr lang="en-US" dirty="0" err="1"/>
              <a:t>document.getElementById</a:t>
            </a:r>
            <a:r>
              <a:rPr lang="en-US" dirty="0"/>
              <a:t>("</a:t>
            </a:r>
            <a:r>
              <a:rPr lang="en-US" dirty="0" err="1"/>
              <a:t>myForm</a:t>
            </a:r>
            <a:r>
              <a:rPr lang="en-US" dirty="0"/>
              <a:t>");</a:t>
            </a:r>
          </a:p>
          <a:p>
            <a:pPr marL="0" indent="0">
              <a:spcAft>
                <a:spcPts val="0"/>
              </a:spcAft>
              <a:buNone/>
            </a:pPr>
            <a:r>
              <a:rPr lang="en-US" dirty="0"/>
              <a:t>            var </a:t>
            </a:r>
            <a:r>
              <a:rPr lang="en-US" dirty="0" err="1"/>
              <a:t>colorFields</a:t>
            </a:r>
            <a:r>
              <a:rPr lang="en-US" dirty="0"/>
              <a:t> = </a:t>
            </a:r>
            <a:r>
              <a:rPr lang="en-US" dirty="0" err="1"/>
              <a:t>form.elements</a:t>
            </a:r>
            <a:r>
              <a:rPr lang="en-US" dirty="0"/>
              <a:t>["color"];</a:t>
            </a:r>
          </a:p>
          <a:p>
            <a:pPr marL="0" indent="0">
              <a:spcAft>
                <a:spcPts val="0"/>
              </a:spcAft>
              <a:buNone/>
            </a:pPr>
            <a:r>
              <a:rPr lang="en-US" dirty="0"/>
              <a:t>            alert(</a:t>
            </a:r>
            <a:r>
              <a:rPr lang="en-US" dirty="0" err="1"/>
              <a:t>colorFields.length</a:t>
            </a:r>
            <a:r>
              <a:rPr lang="en-US" dirty="0"/>
              <a:t>);  			//3</a:t>
            </a:r>
          </a:p>
          <a:p>
            <a:pPr marL="0" indent="0">
              <a:spcAft>
                <a:spcPts val="0"/>
              </a:spcAft>
              <a:buNone/>
            </a:pPr>
            <a:r>
              <a:rPr lang="en-US" dirty="0"/>
              <a:t>            var </a:t>
            </a:r>
            <a:r>
              <a:rPr lang="en-US" dirty="0" err="1"/>
              <a:t>firstColorField</a:t>
            </a:r>
            <a:r>
              <a:rPr lang="en-US" dirty="0"/>
              <a:t> = </a:t>
            </a:r>
            <a:r>
              <a:rPr lang="en-US" dirty="0" err="1"/>
              <a:t>colorFields</a:t>
            </a:r>
            <a:r>
              <a:rPr lang="en-US" dirty="0"/>
              <a:t>[0];</a:t>
            </a:r>
          </a:p>
          <a:p>
            <a:pPr marL="0" indent="0">
              <a:spcAft>
                <a:spcPts val="0"/>
              </a:spcAft>
              <a:buNone/>
            </a:pPr>
            <a:r>
              <a:rPr lang="en-US" dirty="0"/>
              <a:t>            var </a:t>
            </a:r>
            <a:r>
              <a:rPr lang="en-US" dirty="0" err="1"/>
              <a:t>firstFormField</a:t>
            </a:r>
            <a:r>
              <a:rPr lang="en-US" dirty="0"/>
              <a:t> = </a:t>
            </a:r>
            <a:r>
              <a:rPr lang="en-US" dirty="0" err="1"/>
              <a:t>form.elements</a:t>
            </a:r>
            <a:r>
              <a:rPr lang="en-US" dirty="0"/>
              <a:t>[0];</a:t>
            </a:r>
          </a:p>
          <a:p>
            <a:pPr marL="0" indent="0">
              <a:spcAft>
                <a:spcPts val="0"/>
              </a:spcAft>
              <a:buNone/>
            </a:pPr>
            <a:r>
              <a:rPr lang="en-US" dirty="0"/>
              <a:t>            alert(</a:t>
            </a:r>
            <a:r>
              <a:rPr lang="en-US" dirty="0" err="1"/>
              <a:t>firstColorField</a:t>
            </a:r>
            <a:r>
              <a:rPr lang="en-US" dirty="0"/>
              <a:t> === </a:t>
            </a:r>
            <a:r>
              <a:rPr lang="en-US" dirty="0" err="1"/>
              <a:t>firstFormField</a:t>
            </a:r>
            <a:r>
              <a:rPr lang="en-US" dirty="0"/>
              <a:t>);   	//true</a:t>
            </a:r>
          </a:p>
          <a:p>
            <a:pPr marL="0" indent="0">
              <a:spcAft>
                <a:spcPts val="0"/>
              </a:spcAft>
              <a:buNone/>
            </a:pPr>
            <a:r>
              <a:rPr lang="en-US" dirty="0"/>
              <a:t>      })();</a:t>
            </a:r>
          </a:p>
          <a:p>
            <a:pPr marL="0" indent="0">
              <a:spcAft>
                <a:spcPts val="0"/>
              </a:spcAft>
              <a:buNone/>
            </a:pPr>
            <a:r>
              <a:rPr lang="en-US" dirty="0"/>
              <a:t>&lt;/script&gt;</a:t>
            </a:r>
          </a:p>
          <a:p>
            <a:pPr marL="0" indent="0">
              <a:spcAft>
                <a:spcPts val="0"/>
              </a:spcAft>
              <a:buNone/>
            </a:pPr>
            <a:endParaRPr lang="en-US" dirty="0"/>
          </a:p>
        </p:txBody>
      </p:sp>
      <p:pic>
        <p:nvPicPr>
          <p:cNvPr id="11" name="Picture 10">
            <a:extLst>
              <a:ext uri="{FF2B5EF4-FFF2-40B4-BE49-F238E27FC236}">
                <a16:creationId xmlns:a16="http://schemas.microsoft.com/office/drawing/2014/main" id="{1F62AD3F-6D55-2374-3CCF-0A35AFB45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088" y="3429000"/>
            <a:ext cx="3657600" cy="2509873"/>
          </a:xfrm>
          <a:prstGeom prst="rect">
            <a:avLst/>
          </a:prstGeom>
          <a:ln>
            <a:solidFill>
              <a:schemeClr val="tx1"/>
            </a:solidFill>
          </a:ln>
        </p:spPr>
      </p:pic>
    </p:spTree>
    <p:extLst>
      <p:ext uri="{BB962C8B-B14F-4D97-AF65-F5344CB8AC3E}">
        <p14:creationId xmlns:p14="http://schemas.microsoft.com/office/powerpoint/2010/main" val="1707602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27F53-3BD3-413D-8493-E516E14BDFDB}"/>
              </a:ext>
            </a:extLst>
          </p:cNvPr>
          <p:cNvSpPr>
            <a:spLocks noGrp="1"/>
          </p:cNvSpPr>
          <p:nvPr>
            <p:ph type="title"/>
          </p:nvPr>
        </p:nvSpPr>
        <p:spPr/>
        <p:txBody>
          <a:bodyPr/>
          <a:lstStyle/>
          <a:p>
            <a:r>
              <a:rPr lang="en-US" dirty="0"/>
              <a:t>Common Form-Field Properties</a:t>
            </a:r>
          </a:p>
        </p:txBody>
      </p:sp>
      <p:sp>
        <p:nvSpPr>
          <p:cNvPr id="2" name="Slide Number Placeholder 3">
            <a:extLst>
              <a:ext uri="{FF2B5EF4-FFF2-40B4-BE49-F238E27FC236}">
                <a16:creationId xmlns:a16="http://schemas.microsoft.com/office/drawing/2014/main" id="{C2339CE1-8FC8-B81D-5414-F7CCED4B81C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8" name="Content Placeholder 7">
            <a:extLst>
              <a:ext uri="{FF2B5EF4-FFF2-40B4-BE49-F238E27FC236}">
                <a16:creationId xmlns:a16="http://schemas.microsoft.com/office/drawing/2014/main" id="{D6BEB333-EF09-A10A-17D4-894D7BBD6D78}"/>
              </a:ext>
            </a:extLst>
          </p:cNvPr>
          <p:cNvSpPr>
            <a:spLocks noGrp="1"/>
          </p:cNvSpPr>
          <p:nvPr>
            <p:ph idx="1"/>
          </p:nvPr>
        </p:nvSpPr>
        <p:spPr/>
        <p:txBody>
          <a:bodyPr>
            <a:normAutofit/>
          </a:bodyPr>
          <a:lstStyle/>
          <a:p>
            <a:pPr algn="just"/>
            <a:r>
              <a:rPr lang="en-US" b="0" i="0" u="none" strike="noStrike" baseline="0" dirty="0">
                <a:latin typeface="+mn-lt"/>
              </a:rPr>
              <a:t>The common form-field properties are:</a:t>
            </a:r>
          </a:p>
          <a:p>
            <a:pPr lvl="1" algn="just"/>
            <a:r>
              <a:rPr lang="en-US" b="0" i="0" u="none" strike="noStrike" baseline="0" dirty="0">
                <a:latin typeface="+mn-lt"/>
              </a:rPr>
              <a:t>disabled — A Boolean indicating if the field is disabled.</a:t>
            </a:r>
          </a:p>
          <a:p>
            <a:pPr lvl="1" algn="just"/>
            <a:r>
              <a:rPr lang="en-US" b="0" i="0" u="none" strike="noStrike" baseline="0" dirty="0">
                <a:latin typeface="+mn-lt"/>
              </a:rPr>
              <a:t>form — A pointer to the form that the field belongs to. This property is read only.</a:t>
            </a:r>
          </a:p>
          <a:p>
            <a:pPr lvl="1" algn="just"/>
            <a:r>
              <a:rPr lang="en-US" b="0" i="0" u="none" strike="noStrike" baseline="0" dirty="0">
                <a:latin typeface="+mn-lt"/>
              </a:rPr>
              <a:t>name — The name of the field.</a:t>
            </a:r>
          </a:p>
          <a:p>
            <a:pPr lvl="1" algn="just"/>
            <a:r>
              <a:rPr lang="en-US" b="0" i="0" u="none" strike="noStrike" baseline="0" dirty="0" err="1">
                <a:latin typeface="+mn-lt"/>
              </a:rPr>
              <a:t>readOnly</a:t>
            </a:r>
            <a:r>
              <a:rPr lang="en-US" b="0" i="0" u="none" strike="noStrike" baseline="0" dirty="0">
                <a:latin typeface="+mn-lt"/>
              </a:rPr>
              <a:t> — A Boolean indicating if the field is read only.</a:t>
            </a:r>
          </a:p>
          <a:p>
            <a:pPr lvl="1" algn="just"/>
            <a:r>
              <a:rPr lang="en-US" b="0" i="0" u="none" strike="noStrike" baseline="0" dirty="0" err="1">
                <a:latin typeface="+mn-lt"/>
              </a:rPr>
              <a:t>tabIndex</a:t>
            </a:r>
            <a:r>
              <a:rPr lang="en-US" b="0" i="0" u="none" strike="noStrike" baseline="0" dirty="0">
                <a:latin typeface="+mn-lt"/>
              </a:rPr>
              <a:t> — Indicates the tab order for the field.</a:t>
            </a:r>
          </a:p>
          <a:p>
            <a:pPr lvl="1" algn="just"/>
            <a:r>
              <a:rPr lang="en-US" b="0" i="0" u="none" strike="noStrike" baseline="0" dirty="0">
                <a:latin typeface="+mn-lt"/>
              </a:rPr>
              <a:t>type — The type of the field: “checkbox”, “radio”, and so on.</a:t>
            </a:r>
          </a:p>
          <a:p>
            <a:pPr lvl="1" algn="just"/>
            <a:r>
              <a:rPr lang="en-US" b="0" i="0" u="none" strike="noStrike" baseline="0" dirty="0">
                <a:latin typeface="+mn-lt"/>
              </a:rPr>
              <a:t>value — The value of the field that will be submitted to the server. For file-input fields, this property is read only and simply contains the file’s path on the computer.</a:t>
            </a:r>
            <a:endParaRPr lang="en-US" dirty="0">
              <a:latin typeface="+mn-lt"/>
            </a:endParaRPr>
          </a:p>
          <a:p>
            <a:pPr algn="just"/>
            <a:endParaRPr lang="en-US" dirty="0">
              <a:latin typeface="+mn-lt"/>
            </a:endParaRPr>
          </a:p>
        </p:txBody>
      </p:sp>
    </p:spTree>
    <p:extLst>
      <p:ext uri="{BB962C8B-B14F-4D97-AF65-F5344CB8AC3E}">
        <p14:creationId xmlns:p14="http://schemas.microsoft.com/office/powerpoint/2010/main" val="8159291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BE387-EAD7-482F-95FA-E782ADBE7AB4}"/>
              </a:ext>
            </a:extLst>
          </p:cNvPr>
          <p:cNvSpPr>
            <a:spLocks noGrp="1"/>
          </p:cNvSpPr>
          <p:nvPr>
            <p:ph idx="1"/>
          </p:nvPr>
        </p:nvSpPr>
        <p:spPr>
          <a:xfrm>
            <a:off x="838200" y="1468768"/>
            <a:ext cx="10515600" cy="5029200"/>
          </a:xfrm>
        </p:spPr>
        <p:txBody>
          <a:bodyPr>
            <a:normAutofit/>
          </a:bodyPr>
          <a:lstStyle/>
          <a:p>
            <a:pPr algn="just"/>
            <a:r>
              <a:rPr lang="en-US" b="0" i="0" u="none" strike="noStrike" baseline="0" dirty="0">
                <a:latin typeface="+mn-lt"/>
              </a:rPr>
              <a:t>Each form field has two methods:</a:t>
            </a:r>
          </a:p>
          <a:p>
            <a:pPr lvl="1" algn="just"/>
            <a:r>
              <a:rPr lang="en-US" b="0" i="0" u="none" strike="noStrike" baseline="0" dirty="0">
                <a:latin typeface="+mn-lt"/>
              </a:rPr>
              <a:t>The </a:t>
            </a:r>
            <a:r>
              <a:rPr lang="en-US" b="1" i="0" u="none" strike="noStrike" baseline="0" dirty="0">
                <a:latin typeface="+mn-lt"/>
              </a:rPr>
              <a:t>focus()</a:t>
            </a:r>
            <a:r>
              <a:rPr lang="en-US" b="0" i="0" u="none" strike="noStrike" baseline="0" dirty="0">
                <a:latin typeface="+mn-lt"/>
              </a:rPr>
              <a:t> method sets the browser’s focus to the form field, meaning that the field becomes active and will respond to keyboard events.</a:t>
            </a:r>
          </a:p>
          <a:p>
            <a:pPr lvl="1" algn="just"/>
            <a:r>
              <a:rPr lang="en-US" b="0" i="0" u="none" strike="noStrike" baseline="0" dirty="0">
                <a:latin typeface="+mn-lt"/>
              </a:rPr>
              <a:t>The </a:t>
            </a:r>
            <a:r>
              <a:rPr lang="en-US" b="1" i="0" u="none" strike="noStrike" baseline="0" dirty="0">
                <a:latin typeface="+mn-lt"/>
              </a:rPr>
              <a:t>blur()</a:t>
            </a:r>
            <a:r>
              <a:rPr lang="en-US" dirty="0">
                <a:latin typeface="+mn-lt"/>
              </a:rPr>
              <a:t> method</a:t>
            </a:r>
            <a:r>
              <a:rPr lang="en-US" b="0" i="0" u="none" strike="noStrike" baseline="0" dirty="0">
                <a:latin typeface="+mn-lt"/>
              </a:rPr>
              <a:t> removes focus from the element.</a:t>
            </a:r>
            <a:endParaRPr lang="en-US" dirty="0">
              <a:latin typeface="+mn-lt"/>
            </a:endParaRPr>
          </a:p>
        </p:txBody>
      </p:sp>
      <p:sp>
        <p:nvSpPr>
          <p:cNvPr id="3" name="Title 2">
            <a:extLst>
              <a:ext uri="{FF2B5EF4-FFF2-40B4-BE49-F238E27FC236}">
                <a16:creationId xmlns:a16="http://schemas.microsoft.com/office/drawing/2014/main" id="{27FCDA82-1DEF-4ABE-95B6-F0D369951355}"/>
              </a:ext>
            </a:extLst>
          </p:cNvPr>
          <p:cNvSpPr>
            <a:spLocks noGrp="1"/>
          </p:cNvSpPr>
          <p:nvPr>
            <p:ph type="title"/>
          </p:nvPr>
        </p:nvSpPr>
        <p:spPr/>
        <p:txBody>
          <a:bodyPr/>
          <a:lstStyle/>
          <a:p>
            <a:r>
              <a:rPr lang="en-US" dirty="0"/>
              <a:t>Common Form-Field Methods</a:t>
            </a:r>
          </a:p>
        </p:txBody>
      </p:sp>
      <p:sp>
        <p:nvSpPr>
          <p:cNvPr id="4" name="Slide Number Placeholder 3">
            <a:extLst>
              <a:ext uri="{FF2B5EF4-FFF2-40B4-BE49-F238E27FC236}">
                <a16:creationId xmlns:a16="http://schemas.microsoft.com/office/drawing/2014/main" id="{3256EA27-F555-B533-1C8C-8E5EA6A45FDD}"/>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49291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CB462E-6C4D-3C1C-B948-CDC671374872}"/>
              </a:ext>
            </a:extLst>
          </p:cNvPr>
          <p:cNvSpPr>
            <a:spLocks noGrp="1"/>
          </p:cNvSpPr>
          <p:nvPr>
            <p:ph idx="1"/>
          </p:nvPr>
        </p:nvSpPr>
        <p:spPr>
          <a:xfrm>
            <a:off x="746760" y="1377103"/>
            <a:ext cx="10698480" cy="5029200"/>
          </a:xfrm>
        </p:spPr>
        <p:txBody>
          <a:bodyPr>
            <a:noAutofit/>
          </a:bodyPr>
          <a:lstStyle/>
          <a:p>
            <a:pPr marL="0" indent="0">
              <a:spcAft>
                <a:spcPts val="0"/>
              </a:spcAft>
              <a:buNone/>
            </a:pPr>
            <a:r>
              <a:rPr lang="en-US" dirty="0"/>
              <a:t>&lt;p&gt;The textbox will receive focus as soon as the page loads.&lt;/p&gt;</a:t>
            </a:r>
          </a:p>
          <a:p>
            <a:pPr marL="0" indent="0">
              <a:spcAft>
                <a:spcPts val="0"/>
              </a:spcAft>
              <a:buNone/>
            </a:pPr>
            <a:r>
              <a:rPr lang="en-US" dirty="0"/>
              <a:t>&lt;form method="post" action="</a:t>
            </a:r>
            <a:r>
              <a:rPr lang="en-US" dirty="0" err="1"/>
              <a:t>javascript:alert</a:t>
            </a:r>
            <a:r>
              <a:rPr lang="en-US" dirty="0"/>
              <a:t>('Form submitted!')" id="</a:t>
            </a:r>
            <a:r>
              <a:rPr lang="en-US" dirty="0" err="1"/>
              <a:t>myForm</a:t>
            </a:r>
            <a:r>
              <a:rPr lang="en-US" dirty="0"/>
              <a:t>"&gt;        </a:t>
            </a:r>
          </a:p>
          <a:p>
            <a:pPr marL="0" indent="0">
              <a:spcAft>
                <a:spcPts val="0"/>
              </a:spcAft>
              <a:buNone/>
            </a:pPr>
            <a:r>
              <a:rPr lang="en-US" dirty="0"/>
              <a:t>      &lt;div&gt;</a:t>
            </a:r>
          </a:p>
          <a:p>
            <a:pPr marL="0" indent="0">
              <a:spcAft>
                <a:spcPts val="0"/>
              </a:spcAft>
              <a:buNone/>
            </a:pPr>
            <a:r>
              <a:rPr lang="en-US" dirty="0"/>
              <a:t>	&lt;label for="comments"&gt;Any comments?&lt;/label&gt;&lt;</a:t>
            </a:r>
            <a:r>
              <a:rPr lang="en-US" dirty="0" err="1"/>
              <a:t>br</a:t>
            </a:r>
            <a:r>
              <a:rPr lang="en-US" dirty="0"/>
              <a:t>&gt;</a:t>
            </a:r>
          </a:p>
          <a:p>
            <a:pPr marL="0" indent="0">
              <a:spcAft>
                <a:spcPts val="0"/>
              </a:spcAft>
              <a:buNone/>
            </a:pPr>
            <a:r>
              <a:rPr lang="en-US" dirty="0"/>
              <a:t>	&lt;</a:t>
            </a:r>
            <a:r>
              <a:rPr lang="en-US" dirty="0" err="1"/>
              <a:t>textarea</a:t>
            </a:r>
            <a:r>
              <a:rPr lang="en-US" dirty="0"/>
              <a:t> rows="10" cols="50" id="comments" name="comments" </a:t>
            </a:r>
            <a:r>
              <a:rPr lang="en-US" b="1" dirty="0"/>
              <a:t>autofocus</a:t>
            </a:r>
            <a:r>
              <a:rPr lang="en-US" dirty="0"/>
              <a:t>&gt;&lt;/</a:t>
            </a:r>
            <a:r>
              <a:rPr lang="en-US" dirty="0" err="1"/>
              <a:t>textarea</a:t>
            </a:r>
            <a:r>
              <a:rPr lang="en-US" dirty="0"/>
              <a:t>&gt;</a:t>
            </a:r>
          </a:p>
          <a:p>
            <a:pPr marL="0" indent="0">
              <a:spcAft>
                <a:spcPts val="0"/>
              </a:spcAft>
              <a:buNone/>
            </a:pPr>
            <a:r>
              <a:rPr lang="en-US" dirty="0"/>
              <a:t>      &lt;/div&gt;</a:t>
            </a:r>
          </a:p>
          <a:p>
            <a:pPr marL="0" indent="0">
              <a:spcAft>
                <a:spcPts val="0"/>
              </a:spcAft>
              <a:buNone/>
            </a:pPr>
            <a:r>
              <a:rPr lang="en-US" dirty="0"/>
              <a:t>      &lt;input type="submit" value="Submit Form" id="submit-</a:t>
            </a:r>
            <a:r>
              <a:rPr lang="en-US" dirty="0" err="1"/>
              <a:t>btn</a:t>
            </a:r>
            <a:r>
              <a:rPr lang="en-US" dirty="0"/>
              <a:t>"&gt;</a:t>
            </a:r>
          </a:p>
          <a:p>
            <a:pPr marL="0" indent="0">
              <a:spcAft>
                <a:spcPts val="0"/>
              </a:spcAft>
              <a:buNone/>
            </a:pPr>
            <a:r>
              <a:rPr lang="en-US" dirty="0"/>
              <a:t>&lt;/form&gt;     </a:t>
            </a:r>
          </a:p>
          <a:p>
            <a:pPr marL="0" indent="0">
              <a:spcAft>
                <a:spcPts val="0"/>
              </a:spcAft>
              <a:buNone/>
            </a:pPr>
            <a:r>
              <a:rPr lang="en-US" dirty="0"/>
              <a:t>&lt;script type="text/</a:t>
            </a:r>
            <a:r>
              <a:rPr lang="en-US" dirty="0" err="1"/>
              <a:t>javascript</a:t>
            </a:r>
            <a:r>
              <a:rPr lang="en-US" dirty="0"/>
              <a:t>"&gt;</a:t>
            </a:r>
          </a:p>
          <a:p>
            <a:pPr marL="0" indent="0">
              <a:spcAft>
                <a:spcPts val="0"/>
              </a:spcAft>
              <a:buNone/>
            </a:pPr>
            <a:r>
              <a:rPr lang="en-US" dirty="0"/>
              <a:t>      var element = </a:t>
            </a:r>
            <a:r>
              <a:rPr lang="en-US" dirty="0" err="1"/>
              <a:t>document.forms</a:t>
            </a:r>
            <a:r>
              <a:rPr lang="en-US" dirty="0"/>
              <a:t>[0].elements[0];  </a:t>
            </a:r>
          </a:p>
          <a:p>
            <a:pPr marL="0" indent="0">
              <a:spcAft>
                <a:spcPts val="0"/>
              </a:spcAft>
              <a:buNone/>
            </a:pPr>
            <a:r>
              <a:rPr lang="en-US" dirty="0"/>
              <a:t>      if (</a:t>
            </a:r>
            <a:r>
              <a:rPr lang="en-US" dirty="0" err="1"/>
              <a:t>element.autofocus</a:t>
            </a:r>
            <a:r>
              <a:rPr lang="en-US" dirty="0"/>
              <a:t> !== true){ </a:t>
            </a:r>
          </a:p>
          <a:p>
            <a:pPr marL="0" indent="0">
              <a:spcAft>
                <a:spcPts val="0"/>
              </a:spcAft>
              <a:buNone/>
            </a:pPr>
            <a:r>
              <a:rPr lang="en-US" dirty="0"/>
              <a:t>	</a:t>
            </a:r>
            <a:r>
              <a:rPr lang="en-US" dirty="0" err="1"/>
              <a:t>element.focus</a:t>
            </a:r>
            <a:r>
              <a:rPr lang="en-US" dirty="0"/>
              <a:t>(); </a:t>
            </a:r>
          </a:p>
          <a:p>
            <a:pPr marL="0" indent="0">
              <a:spcAft>
                <a:spcPts val="0"/>
              </a:spcAft>
              <a:buNone/>
            </a:pPr>
            <a:r>
              <a:rPr lang="en-US" dirty="0"/>
              <a:t>	alert("JS focus"); </a:t>
            </a:r>
          </a:p>
          <a:p>
            <a:pPr marL="0" indent="0">
              <a:spcAft>
                <a:spcPts val="0"/>
              </a:spcAft>
              <a:buNone/>
            </a:pPr>
            <a:r>
              <a:rPr lang="en-US" dirty="0"/>
              <a:t>      }</a:t>
            </a:r>
          </a:p>
          <a:p>
            <a:pPr marL="0" indent="0">
              <a:spcAft>
                <a:spcPts val="0"/>
              </a:spcAft>
              <a:buNone/>
            </a:pPr>
            <a:r>
              <a:rPr lang="en-US" dirty="0"/>
              <a:t>      else { alert("HTML focus"); }           </a:t>
            </a:r>
          </a:p>
          <a:p>
            <a:pPr marL="0" indent="0">
              <a:spcAft>
                <a:spcPts val="0"/>
              </a:spcAft>
              <a:buNone/>
            </a:pPr>
            <a:r>
              <a:rPr lang="en-US" dirty="0"/>
              <a:t>&lt;/script&gt;</a:t>
            </a:r>
          </a:p>
        </p:txBody>
      </p:sp>
      <p:sp>
        <p:nvSpPr>
          <p:cNvPr id="3" name="Title 2">
            <a:extLst>
              <a:ext uri="{FF2B5EF4-FFF2-40B4-BE49-F238E27FC236}">
                <a16:creationId xmlns:a16="http://schemas.microsoft.com/office/drawing/2014/main" id="{BE4E12D6-E94D-235B-9BCD-84C1BAD00052}"/>
              </a:ext>
            </a:extLst>
          </p:cNvPr>
          <p:cNvSpPr>
            <a:spLocks noGrp="1"/>
          </p:cNvSpPr>
          <p:nvPr>
            <p:ph type="title"/>
          </p:nvPr>
        </p:nvSpPr>
        <p:spPr/>
        <p:txBody>
          <a:bodyPr/>
          <a:lstStyle/>
          <a:p>
            <a:r>
              <a:rPr lang="en-US" dirty="0"/>
              <a:t>Focus Example</a:t>
            </a:r>
          </a:p>
        </p:txBody>
      </p:sp>
      <p:pic>
        <p:nvPicPr>
          <p:cNvPr id="5" name="Picture 4">
            <a:extLst>
              <a:ext uri="{FF2B5EF4-FFF2-40B4-BE49-F238E27FC236}">
                <a16:creationId xmlns:a16="http://schemas.microsoft.com/office/drawing/2014/main" id="{9B3747B6-1148-88C6-0DF9-6C6AD6FB4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461" y="3823463"/>
            <a:ext cx="4297680" cy="2711748"/>
          </a:xfrm>
          <a:prstGeom prst="rect">
            <a:avLst/>
          </a:prstGeom>
          <a:ln>
            <a:solidFill>
              <a:schemeClr val="tx1"/>
            </a:solidFill>
          </a:ln>
        </p:spPr>
      </p:pic>
      <p:sp>
        <p:nvSpPr>
          <p:cNvPr id="6" name="Slide Number Placeholder 3">
            <a:extLst>
              <a:ext uri="{FF2B5EF4-FFF2-40B4-BE49-F238E27FC236}">
                <a16:creationId xmlns:a16="http://schemas.microsoft.com/office/drawing/2014/main" id="{2664C9C8-083F-F98D-E0A7-4B83000A8632}"/>
              </a:ext>
            </a:extLst>
          </p:cNvPr>
          <p:cNvSpPr txBox="1">
            <a:spLocks/>
          </p:cNvSpPr>
          <p:nvPr/>
        </p:nvSpPr>
        <p:spPr>
          <a:xfrm>
            <a:off x="9343677" y="64792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422788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D0D14-EF14-4F2B-910F-76A7CBDA0EC9}"/>
              </a:ext>
            </a:extLst>
          </p:cNvPr>
          <p:cNvSpPr>
            <a:spLocks noGrp="1"/>
          </p:cNvSpPr>
          <p:nvPr>
            <p:ph idx="1"/>
          </p:nvPr>
        </p:nvSpPr>
        <p:spPr/>
        <p:txBody>
          <a:bodyPr>
            <a:normAutofit/>
          </a:bodyPr>
          <a:lstStyle/>
          <a:p>
            <a:pPr algn="just"/>
            <a:r>
              <a:rPr lang="en-US" b="0" i="0" u="none" strike="noStrike" baseline="0" dirty="0">
                <a:latin typeface="+mn-lt"/>
              </a:rPr>
              <a:t>All form fields support the following three events in addition to mouse, keyboard, mutation, and HTML events:</a:t>
            </a:r>
          </a:p>
          <a:p>
            <a:pPr lvl="1" algn="just"/>
            <a:r>
              <a:rPr lang="en-US" b="0" i="0" u="none" strike="noStrike" baseline="0" dirty="0">
                <a:latin typeface="+mn-lt"/>
              </a:rPr>
              <a:t>blur — Fires when the field loses focus.</a:t>
            </a:r>
          </a:p>
          <a:p>
            <a:pPr lvl="1" algn="just"/>
            <a:r>
              <a:rPr lang="en-US" b="0" i="0" u="none" strike="noStrike" baseline="0" dirty="0">
                <a:latin typeface="+mn-lt"/>
              </a:rPr>
              <a:t>change — Fires when the field loses focus and the value has changed for &lt;input&gt; and &lt;</a:t>
            </a:r>
            <a:r>
              <a:rPr lang="en-US" b="0" i="0" u="none" strike="noStrike" baseline="0" dirty="0" err="1">
                <a:latin typeface="+mn-lt"/>
              </a:rPr>
              <a:t>textarea</a:t>
            </a:r>
            <a:r>
              <a:rPr lang="en-US" b="0" i="0" u="none" strike="noStrike" baseline="0" dirty="0">
                <a:latin typeface="+mn-lt"/>
              </a:rPr>
              <a:t>&gt; elements; also fires when the selected option changes for &lt;select&gt; elements.</a:t>
            </a:r>
          </a:p>
          <a:p>
            <a:pPr lvl="1" algn="just"/>
            <a:r>
              <a:rPr lang="en-US" b="0" i="0" u="none" strike="noStrike" baseline="0" dirty="0">
                <a:latin typeface="+mn-lt"/>
              </a:rPr>
              <a:t>focus — Fires when the field gets focus.</a:t>
            </a:r>
            <a:endParaRPr lang="en-US" dirty="0">
              <a:latin typeface="+mn-lt"/>
            </a:endParaRPr>
          </a:p>
        </p:txBody>
      </p:sp>
      <p:sp>
        <p:nvSpPr>
          <p:cNvPr id="3" name="Title 2">
            <a:extLst>
              <a:ext uri="{FF2B5EF4-FFF2-40B4-BE49-F238E27FC236}">
                <a16:creationId xmlns:a16="http://schemas.microsoft.com/office/drawing/2014/main" id="{3E628662-CB00-408E-AAF9-9A7F87631269}"/>
              </a:ext>
            </a:extLst>
          </p:cNvPr>
          <p:cNvSpPr>
            <a:spLocks noGrp="1"/>
          </p:cNvSpPr>
          <p:nvPr>
            <p:ph type="title"/>
          </p:nvPr>
        </p:nvSpPr>
        <p:spPr/>
        <p:txBody>
          <a:bodyPr/>
          <a:lstStyle/>
          <a:p>
            <a:r>
              <a:rPr lang="en-US" dirty="0"/>
              <a:t>Common Form-Field Events</a:t>
            </a:r>
          </a:p>
        </p:txBody>
      </p:sp>
      <p:sp>
        <p:nvSpPr>
          <p:cNvPr id="5" name="Slide Number Placeholder 3">
            <a:extLst>
              <a:ext uri="{FF2B5EF4-FFF2-40B4-BE49-F238E27FC236}">
                <a16:creationId xmlns:a16="http://schemas.microsoft.com/office/drawing/2014/main" id="{672E3BEE-4EF9-75DC-F3B9-A86D51D46D90}"/>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62941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FA0AE2-0E12-41F8-9B61-97762108A966}"/>
              </a:ext>
            </a:extLst>
          </p:cNvPr>
          <p:cNvSpPr>
            <a:spLocks noGrp="1"/>
          </p:cNvSpPr>
          <p:nvPr>
            <p:ph idx="1"/>
          </p:nvPr>
        </p:nvSpPr>
        <p:spPr>
          <a:xfrm>
            <a:off x="838200" y="1377328"/>
            <a:ext cx="10515600" cy="5120640"/>
          </a:xfrm>
        </p:spPr>
        <p:txBody>
          <a:bodyPr>
            <a:noAutofit/>
          </a:bodyPr>
          <a:lstStyle/>
          <a:p>
            <a:pPr algn="just"/>
            <a:r>
              <a:rPr lang="en-US" b="0" i="0" u="none" strike="noStrike" baseline="0" dirty="0">
                <a:latin typeface="+mn-lt"/>
              </a:rPr>
              <a:t>There are two ways to represent text boxes in HTML: </a:t>
            </a:r>
          </a:p>
          <a:p>
            <a:pPr lvl="1" algn="just"/>
            <a:r>
              <a:rPr lang="en-US" b="0" i="0" u="none" strike="noStrike" baseline="0" dirty="0">
                <a:latin typeface="+mn-lt"/>
              </a:rPr>
              <a:t>a single-line version using the &lt;input&gt; element</a:t>
            </a:r>
          </a:p>
          <a:p>
            <a:pPr marL="914400" lvl="2" indent="0" algn="just">
              <a:buNone/>
            </a:pPr>
            <a:r>
              <a:rPr lang="en-US" b="0" i="0" u="none" strike="noStrike" baseline="0" dirty="0">
                <a:latin typeface="+mn-lt"/>
              </a:rPr>
              <a:t>&lt;input type=“text” size=“25” </a:t>
            </a:r>
            <a:r>
              <a:rPr lang="en-US" b="0" i="0" u="none" strike="noStrike" baseline="0" dirty="0" err="1">
                <a:latin typeface="+mn-lt"/>
              </a:rPr>
              <a:t>maxlength</a:t>
            </a:r>
            <a:r>
              <a:rPr lang="en-US" b="0" i="0" u="none" strike="noStrike" baseline="0" dirty="0">
                <a:latin typeface="+mn-lt"/>
              </a:rPr>
              <a:t>=“50” value=“initial value”&gt; </a:t>
            </a:r>
          </a:p>
          <a:p>
            <a:pPr lvl="1" algn="just"/>
            <a:r>
              <a:rPr lang="en-US" b="0" i="0" u="none" strike="noStrike" baseline="0" dirty="0">
                <a:latin typeface="+mn-lt"/>
              </a:rPr>
              <a:t>a multiline version using the &lt;</a:t>
            </a:r>
            <a:r>
              <a:rPr lang="en-US" b="0" i="0" u="none" strike="noStrike" baseline="0" dirty="0" err="1">
                <a:latin typeface="+mn-lt"/>
              </a:rPr>
              <a:t>textarea</a:t>
            </a:r>
            <a:r>
              <a:rPr lang="en-US" b="0" i="0" u="none" strike="noStrike" baseline="0" dirty="0">
                <a:latin typeface="+mn-lt"/>
              </a:rPr>
              <a:t>&gt; element</a:t>
            </a:r>
            <a:endParaRPr lang="en-US" dirty="0">
              <a:latin typeface="+mn-lt"/>
            </a:endParaRPr>
          </a:p>
          <a:p>
            <a:pPr marL="914400" lvl="2" indent="0" algn="just">
              <a:buNone/>
            </a:pPr>
            <a:r>
              <a:rPr lang="en-US" b="0" i="0" u="none" strike="noStrike" baseline="0" dirty="0">
                <a:latin typeface="+mn-lt"/>
              </a:rPr>
              <a:t>&lt;</a:t>
            </a:r>
            <a:r>
              <a:rPr lang="en-US" b="0" i="0" u="none" strike="noStrike" baseline="0" dirty="0" err="1">
                <a:latin typeface="+mn-lt"/>
              </a:rPr>
              <a:t>textarea</a:t>
            </a:r>
            <a:r>
              <a:rPr lang="en-US" b="0" i="0" u="none" strike="noStrike" baseline="0" dirty="0">
                <a:latin typeface="+mn-lt"/>
              </a:rPr>
              <a:t> rows=“25” cols=“5”&gt;initial value&lt;/</a:t>
            </a:r>
            <a:r>
              <a:rPr lang="en-US" b="0" i="0" u="none" strike="noStrike" baseline="0" dirty="0" err="1">
                <a:latin typeface="+mn-lt"/>
              </a:rPr>
              <a:t>textarea</a:t>
            </a:r>
            <a:r>
              <a:rPr lang="en-US" b="0" i="0" u="none" strike="noStrike" baseline="0" dirty="0">
                <a:latin typeface="+mn-lt"/>
              </a:rPr>
              <a:t>&gt;</a:t>
            </a:r>
            <a:endParaRPr lang="en-US" dirty="0">
              <a:latin typeface="+mn-lt"/>
            </a:endParaRPr>
          </a:p>
          <a:p>
            <a:pPr marL="0" indent="0" algn="just">
              <a:buNone/>
            </a:pPr>
            <a:endParaRPr lang="en-US" dirty="0">
              <a:latin typeface="+mn-lt"/>
            </a:endParaRPr>
          </a:p>
          <a:p>
            <a:pPr marL="0" indent="0" algn="just">
              <a:spcAft>
                <a:spcPts val="0"/>
              </a:spcAft>
              <a:buNone/>
            </a:pPr>
            <a:r>
              <a:rPr lang="en-US" dirty="0">
                <a:latin typeface="+mn-lt"/>
              </a:rPr>
              <a:t>&lt;form&gt;</a:t>
            </a:r>
          </a:p>
          <a:p>
            <a:pPr marL="0" indent="0" algn="just">
              <a:spcAft>
                <a:spcPts val="0"/>
              </a:spcAft>
              <a:buNone/>
            </a:pPr>
            <a:r>
              <a:rPr lang="en-US" dirty="0">
                <a:latin typeface="+mn-lt"/>
              </a:rPr>
              <a:t>      &lt;input type="text" value="Enter Name" id="text-</a:t>
            </a:r>
            <a:r>
              <a:rPr lang="en-US" dirty="0" err="1">
                <a:latin typeface="+mn-lt"/>
              </a:rPr>
              <a:t>btn</a:t>
            </a:r>
            <a:r>
              <a:rPr lang="en-US" dirty="0">
                <a:latin typeface="+mn-lt"/>
              </a:rPr>
              <a:t>"&gt;</a:t>
            </a:r>
          </a:p>
          <a:p>
            <a:pPr marL="0" indent="0" algn="just">
              <a:spcAft>
                <a:spcPts val="0"/>
              </a:spcAft>
              <a:buNone/>
            </a:pPr>
            <a:r>
              <a:rPr lang="en-US" dirty="0">
                <a:latin typeface="+mn-lt"/>
              </a:rPr>
              <a:t>&lt;/form&gt;     </a:t>
            </a:r>
          </a:p>
          <a:p>
            <a:pPr marL="0" indent="0" algn="just">
              <a:spcAft>
                <a:spcPts val="0"/>
              </a:spcAft>
              <a:buNone/>
            </a:pPr>
            <a:r>
              <a:rPr lang="en-US" dirty="0">
                <a:latin typeface="+mn-lt"/>
              </a:rPr>
              <a:t>&lt;script type="text/</a:t>
            </a:r>
            <a:r>
              <a:rPr lang="en-US" dirty="0" err="1">
                <a:latin typeface="+mn-lt"/>
              </a:rPr>
              <a:t>javascript</a:t>
            </a:r>
            <a:r>
              <a:rPr lang="en-US" dirty="0">
                <a:latin typeface="+mn-lt"/>
              </a:rPr>
              <a:t>"&gt;</a:t>
            </a:r>
          </a:p>
          <a:p>
            <a:pPr marL="0" indent="0" algn="just">
              <a:spcAft>
                <a:spcPts val="0"/>
              </a:spcAft>
              <a:buNone/>
            </a:pPr>
            <a:r>
              <a:rPr lang="en-US" dirty="0">
                <a:latin typeface="+mn-lt"/>
              </a:rPr>
              <a:t>      var </a:t>
            </a:r>
            <a:r>
              <a:rPr lang="en-US" dirty="0" err="1">
                <a:latin typeface="+mn-lt"/>
              </a:rPr>
              <a:t>txtbox</a:t>
            </a:r>
            <a:r>
              <a:rPr lang="en-US" dirty="0">
                <a:latin typeface="+mn-lt"/>
              </a:rPr>
              <a:t> = </a:t>
            </a:r>
            <a:r>
              <a:rPr lang="en-US" dirty="0" err="1">
                <a:latin typeface="+mn-lt"/>
              </a:rPr>
              <a:t>document.forms</a:t>
            </a:r>
            <a:r>
              <a:rPr lang="en-US" dirty="0">
                <a:latin typeface="+mn-lt"/>
              </a:rPr>
              <a:t>[0].elements[0];</a:t>
            </a:r>
          </a:p>
          <a:p>
            <a:pPr marL="0" indent="0" algn="just">
              <a:spcAft>
                <a:spcPts val="0"/>
              </a:spcAft>
              <a:buNone/>
            </a:pPr>
            <a:r>
              <a:rPr lang="en-US" dirty="0">
                <a:latin typeface="+mn-lt"/>
              </a:rPr>
              <a:t>      alert(</a:t>
            </a:r>
            <a:r>
              <a:rPr lang="en-US" dirty="0" err="1">
                <a:latin typeface="+mn-lt"/>
              </a:rPr>
              <a:t>txtbox.value</a:t>
            </a:r>
            <a:r>
              <a:rPr lang="en-US" dirty="0">
                <a:latin typeface="+mn-lt"/>
              </a:rPr>
              <a:t>);	</a:t>
            </a:r>
          </a:p>
          <a:p>
            <a:pPr marL="0" indent="0" algn="just">
              <a:spcAft>
                <a:spcPts val="0"/>
              </a:spcAft>
              <a:buNone/>
            </a:pPr>
            <a:r>
              <a:rPr lang="en-US" dirty="0">
                <a:latin typeface="+mn-lt"/>
              </a:rPr>
              <a:t>      </a:t>
            </a:r>
            <a:r>
              <a:rPr lang="en-US" dirty="0" err="1">
                <a:latin typeface="+mn-lt"/>
              </a:rPr>
              <a:t>txtbox.value</a:t>
            </a:r>
            <a:r>
              <a:rPr lang="en-US" dirty="0">
                <a:latin typeface="+mn-lt"/>
              </a:rPr>
              <a:t> = "Some Other Name";        </a:t>
            </a:r>
          </a:p>
          <a:p>
            <a:pPr marL="0" indent="0" algn="just">
              <a:spcAft>
                <a:spcPts val="0"/>
              </a:spcAft>
              <a:buNone/>
            </a:pPr>
            <a:r>
              <a:rPr lang="en-US" dirty="0">
                <a:latin typeface="+mn-lt"/>
              </a:rPr>
              <a:t>&lt;/script&gt;</a:t>
            </a:r>
          </a:p>
        </p:txBody>
      </p:sp>
      <p:sp>
        <p:nvSpPr>
          <p:cNvPr id="3" name="Title 2">
            <a:extLst>
              <a:ext uri="{FF2B5EF4-FFF2-40B4-BE49-F238E27FC236}">
                <a16:creationId xmlns:a16="http://schemas.microsoft.com/office/drawing/2014/main" id="{3ED05D0C-07C7-48AC-B515-8CEC1730ED17}"/>
              </a:ext>
            </a:extLst>
          </p:cNvPr>
          <p:cNvSpPr>
            <a:spLocks noGrp="1"/>
          </p:cNvSpPr>
          <p:nvPr>
            <p:ph type="title"/>
          </p:nvPr>
        </p:nvSpPr>
        <p:spPr/>
        <p:txBody>
          <a:bodyPr/>
          <a:lstStyle/>
          <a:p>
            <a:r>
              <a:rPr lang="en-US" dirty="0"/>
              <a:t>Scripting Text Boxes</a:t>
            </a:r>
          </a:p>
        </p:txBody>
      </p:sp>
      <p:sp>
        <p:nvSpPr>
          <p:cNvPr id="4" name="Slide Number Placeholder 3">
            <a:extLst>
              <a:ext uri="{FF2B5EF4-FFF2-40B4-BE49-F238E27FC236}">
                <a16:creationId xmlns:a16="http://schemas.microsoft.com/office/drawing/2014/main" id="{2DA7BF32-F05C-6E04-80D1-69071D63A16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5225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1F0EF-78F3-4BFE-BB42-E35095F7DA00}"/>
              </a:ext>
            </a:extLst>
          </p:cNvPr>
          <p:cNvSpPr>
            <a:spLocks noGrp="1"/>
          </p:cNvSpPr>
          <p:nvPr>
            <p:ph idx="1"/>
          </p:nvPr>
        </p:nvSpPr>
        <p:spPr/>
        <p:txBody>
          <a:bodyPr>
            <a:noAutofit/>
          </a:bodyPr>
          <a:lstStyle/>
          <a:p>
            <a:pPr algn="just"/>
            <a:r>
              <a:rPr lang="en-US" b="0" i="0" u="none" strike="noStrike" baseline="0" dirty="0">
                <a:latin typeface="+mn-lt"/>
              </a:rPr>
              <a:t>Both types of text boxes support a method called </a:t>
            </a:r>
            <a:r>
              <a:rPr lang="en-US" b="1" i="0" u="none" strike="noStrike" baseline="0" dirty="0">
                <a:latin typeface="+mn-lt"/>
              </a:rPr>
              <a:t>select()</a:t>
            </a:r>
            <a:r>
              <a:rPr lang="en-US" b="0" i="0" u="none" strike="noStrike" baseline="0" dirty="0">
                <a:latin typeface="+mn-lt"/>
              </a:rPr>
              <a:t>, which selects all of the text in a text box.</a:t>
            </a:r>
          </a:p>
          <a:p>
            <a:pPr algn="just"/>
            <a:r>
              <a:rPr lang="en-US" b="0" i="0" u="none" strike="noStrike" baseline="0" dirty="0">
                <a:latin typeface="+mn-lt"/>
              </a:rPr>
              <a:t>The method accepts no arguments and can be called at any time.</a:t>
            </a:r>
            <a:endParaRPr lang="en-US" dirty="0">
              <a:latin typeface="+mn-lt"/>
            </a:endParaRPr>
          </a:p>
          <a:p>
            <a:pPr marL="0" indent="0" algn="just">
              <a:buNone/>
            </a:pPr>
            <a:endParaRPr lang="en-US" dirty="0">
              <a:latin typeface="+mn-lt"/>
            </a:endParaRPr>
          </a:p>
          <a:p>
            <a:pPr marL="0" indent="0" algn="just">
              <a:spcAft>
                <a:spcPts val="0"/>
              </a:spcAft>
              <a:buNone/>
            </a:pPr>
            <a:r>
              <a:rPr lang="en-US" dirty="0">
                <a:latin typeface="+mn-lt"/>
              </a:rPr>
              <a:t>&lt;form&gt;</a:t>
            </a:r>
          </a:p>
          <a:p>
            <a:pPr marL="0" indent="0" algn="just">
              <a:spcAft>
                <a:spcPts val="0"/>
              </a:spcAft>
              <a:buNone/>
            </a:pPr>
            <a:r>
              <a:rPr lang="en-US" dirty="0">
                <a:latin typeface="+mn-lt"/>
              </a:rPr>
              <a:t>       &lt;input type="text" value="Enter Name" id="text-</a:t>
            </a:r>
            <a:r>
              <a:rPr lang="en-US" dirty="0" err="1">
                <a:latin typeface="+mn-lt"/>
              </a:rPr>
              <a:t>btn</a:t>
            </a:r>
            <a:r>
              <a:rPr lang="en-US" dirty="0">
                <a:latin typeface="+mn-lt"/>
              </a:rPr>
              <a:t>"&gt;</a:t>
            </a:r>
          </a:p>
          <a:p>
            <a:pPr marL="0" indent="0" algn="just">
              <a:spcAft>
                <a:spcPts val="0"/>
              </a:spcAft>
              <a:buNone/>
            </a:pPr>
            <a:r>
              <a:rPr lang="en-US" dirty="0">
                <a:latin typeface="+mn-lt"/>
              </a:rPr>
              <a:t>&lt;/form&gt;     </a:t>
            </a:r>
          </a:p>
          <a:p>
            <a:pPr marL="0" indent="0" algn="just">
              <a:spcAft>
                <a:spcPts val="0"/>
              </a:spcAft>
              <a:buNone/>
            </a:pPr>
            <a:r>
              <a:rPr lang="en-US" dirty="0">
                <a:latin typeface="+mn-lt"/>
              </a:rPr>
              <a:t>&lt;script type="text/</a:t>
            </a:r>
            <a:r>
              <a:rPr lang="en-US" dirty="0" err="1">
                <a:latin typeface="+mn-lt"/>
              </a:rPr>
              <a:t>javascript</a:t>
            </a:r>
            <a:r>
              <a:rPr lang="en-US" dirty="0">
                <a:latin typeface="+mn-lt"/>
              </a:rPr>
              <a:t>"&gt;</a:t>
            </a:r>
          </a:p>
          <a:p>
            <a:pPr marL="0" indent="0" algn="just">
              <a:spcAft>
                <a:spcPts val="0"/>
              </a:spcAft>
              <a:buNone/>
            </a:pPr>
            <a:r>
              <a:rPr lang="en-US" dirty="0">
                <a:latin typeface="+mn-lt"/>
              </a:rPr>
              <a:t>       var textbox = </a:t>
            </a:r>
            <a:r>
              <a:rPr lang="en-US" dirty="0" err="1">
                <a:latin typeface="+mn-lt"/>
              </a:rPr>
              <a:t>document.forms</a:t>
            </a:r>
            <a:r>
              <a:rPr lang="en-US" dirty="0">
                <a:latin typeface="+mn-lt"/>
              </a:rPr>
              <a:t>[0].elements[0];</a:t>
            </a:r>
          </a:p>
          <a:p>
            <a:pPr marL="0" indent="0" algn="just">
              <a:spcAft>
                <a:spcPts val="0"/>
              </a:spcAft>
              <a:buNone/>
            </a:pPr>
            <a:r>
              <a:rPr lang="en-US" dirty="0">
                <a:latin typeface="+mn-lt"/>
              </a:rPr>
              <a:t>       </a:t>
            </a:r>
            <a:r>
              <a:rPr lang="en-US" dirty="0" err="1">
                <a:latin typeface="+mn-lt"/>
              </a:rPr>
              <a:t>textbox.onfocus</a:t>
            </a:r>
            <a:r>
              <a:rPr lang="en-US" dirty="0">
                <a:latin typeface="+mn-lt"/>
              </a:rPr>
              <a:t> = function(event){	    </a:t>
            </a:r>
          </a:p>
          <a:p>
            <a:pPr marL="0" indent="0" algn="just">
              <a:spcAft>
                <a:spcPts val="0"/>
              </a:spcAft>
              <a:buNone/>
            </a:pPr>
            <a:r>
              <a:rPr lang="en-US" dirty="0">
                <a:latin typeface="+mn-lt"/>
              </a:rPr>
              <a:t>	var text = </a:t>
            </a:r>
            <a:r>
              <a:rPr lang="en-US" dirty="0" err="1">
                <a:latin typeface="+mn-lt"/>
              </a:rPr>
              <a:t>event.target</a:t>
            </a:r>
            <a:r>
              <a:rPr lang="en-US" dirty="0">
                <a:latin typeface="+mn-lt"/>
              </a:rPr>
              <a:t>;	    </a:t>
            </a:r>
          </a:p>
          <a:p>
            <a:pPr marL="0" indent="0" algn="just">
              <a:spcAft>
                <a:spcPts val="0"/>
              </a:spcAft>
              <a:buNone/>
            </a:pPr>
            <a:r>
              <a:rPr lang="en-US" dirty="0">
                <a:latin typeface="+mn-lt"/>
              </a:rPr>
              <a:t>	</a:t>
            </a:r>
            <a:r>
              <a:rPr lang="en-US" dirty="0" err="1">
                <a:latin typeface="+mn-lt"/>
              </a:rPr>
              <a:t>text.select</a:t>
            </a:r>
            <a:r>
              <a:rPr lang="en-US" dirty="0">
                <a:latin typeface="+mn-lt"/>
              </a:rPr>
              <a:t>();	    </a:t>
            </a:r>
          </a:p>
          <a:p>
            <a:pPr marL="0" indent="0" algn="just">
              <a:spcAft>
                <a:spcPts val="0"/>
              </a:spcAft>
              <a:buNone/>
            </a:pPr>
            <a:r>
              <a:rPr lang="en-US" dirty="0">
                <a:latin typeface="+mn-lt"/>
              </a:rPr>
              <a:t>	</a:t>
            </a:r>
            <a:r>
              <a:rPr lang="en-US" dirty="0" err="1">
                <a:latin typeface="+mn-lt"/>
              </a:rPr>
              <a:t>text.focus</a:t>
            </a:r>
            <a:r>
              <a:rPr lang="en-US" dirty="0">
                <a:latin typeface="+mn-lt"/>
              </a:rPr>
              <a:t>();</a:t>
            </a:r>
          </a:p>
          <a:p>
            <a:pPr marL="0" indent="0" algn="just">
              <a:spcAft>
                <a:spcPts val="0"/>
              </a:spcAft>
              <a:buNone/>
            </a:pPr>
            <a:r>
              <a:rPr lang="en-US" dirty="0">
                <a:latin typeface="+mn-lt"/>
              </a:rPr>
              <a:t>       };   </a:t>
            </a:r>
          </a:p>
          <a:p>
            <a:pPr marL="0" indent="0" algn="just">
              <a:spcAft>
                <a:spcPts val="0"/>
              </a:spcAft>
              <a:buNone/>
            </a:pPr>
            <a:r>
              <a:rPr lang="en-US" dirty="0">
                <a:latin typeface="+mn-lt"/>
              </a:rPr>
              <a:t>&lt;/script&gt;</a:t>
            </a:r>
          </a:p>
        </p:txBody>
      </p:sp>
      <p:sp>
        <p:nvSpPr>
          <p:cNvPr id="3" name="Title 2">
            <a:extLst>
              <a:ext uri="{FF2B5EF4-FFF2-40B4-BE49-F238E27FC236}">
                <a16:creationId xmlns:a16="http://schemas.microsoft.com/office/drawing/2014/main" id="{FFC25C66-96EF-4596-8173-7F11C5D0CB9D}"/>
              </a:ext>
            </a:extLst>
          </p:cNvPr>
          <p:cNvSpPr>
            <a:spLocks noGrp="1"/>
          </p:cNvSpPr>
          <p:nvPr>
            <p:ph type="title"/>
          </p:nvPr>
        </p:nvSpPr>
        <p:spPr/>
        <p:txBody>
          <a:bodyPr/>
          <a:lstStyle/>
          <a:p>
            <a:r>
              <a:rPr lang="en-US" dirty="0"/>
              <a:t>Text Selection</a:t>
            </a:r>
          </a:p>
        </p:txBody>
      </p:sp>
      <p:sp>
        <p:nvSpPr>
          <p:cNvPr id="4" name="Slide Number Placeholder 3">
            <a:extLst>
              <a:ext uri="{FF2B5EF4-FFF2-40B4-BE49-F238E27FC236}">
                <a16:creationId xmlns:a16="http://schemas.microsoft.com/office/drawing/2014/main" id="{48AACD23-4462-61B5-2913-B569389923A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06773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EB1F62-EB13-4EA2-AE2B-C0ED61B4C23D}"/>
              </a:ext>
            </a:extLst>
          </p:cNvPr>
          <p:cNvSpPr>
            <a:spLocks noGrp="1"/>
          </p:cNvSpPr>
          <p:nvPr>
            <p:ph idx="1"/>
          </p:nvPr>
        </p:nvSpPr>
        <p:spPr/>
        <p:txBody>
          <a:bodyPr>
            <a:normAutofit/>
          </a:bodyPr>
          <a:lstStyle/>
          <a:p>
            <a:pPr algn="just">
              <a:spcAft>
                <a:spcPts val="1200"/>
              </a:spcAft>
            </a:pPr>
            <a:r>
              <a:rPr lang="en-US" dirty="0">
                <a:latin typeface="+mn-lt"/>
              </a:rPr>
              <a:t>T</a:t>
            </a:r>
            <a:r>
              <a:rPr lang="en-US" b="0" i="0" u="none" strike="noStrike" baseline="0" dirty="0">
                <a:latin typeface="+mn-lt"/>
              </a:rPr>
              <a:t>o get the selected text in a text box, use the </a:t>
            </a:r>
            <a:r>
              <a:rPr lang="en-US" b="0" i="0" u="none" strike="noStrike" baseline="0" dirty="0" err="1">
                <a:latin typeface="+mn-lt"/>
              </a:rPr>
              <a:t>selectionStart</a:t>
            </a:r>
            <a:r>
              <a:rPr lang="en-US" b="0" i="0" u="none" strike="noStrike" baseline="0" dirty="0">
                <a:latin typeface="+mn-lt"/>
              </a:rPr>
              <a:t> and </a:t>
            </a:r>
            <a:r>
              <a:rPr lang="en-US" b="0" i="0" u="none" strike="noStrike" baseline="0" dirty="0" err="1">
                <a:latin typeface="+mn-lt"/>
              </a:rPr>
              <a:t>selectionEnd</a:t>
            </a:r>
            <a:r>
              <a:rPr lang="en-US" b="0" i="0" u="none" strike="noStrike" baseline="0" dirty="0">
                <a:latin typeface="+mn-lt"/>
              </a:rPr>
              <a:t> properties indicating the text-selection boundaries (the offset of the beginning of text selection and the offset of end of text selection, respectively).</a:t>
            </a:r>
          </a:p>
          <a:p>
            <a:pPr marL="457200" lvl="1" indent="0" algn="just">
              <a:buNone/>
            </a:pPr>
            <a:r>
              <a:rPr lang="en-US" b="0" i="0" u="none" strike="noStrike" baseline="0" dirty="0">
                <a:latin typeface="+mn-lt"/>
              </a:rPr>
              <a:t>function </a:t>
            </a:r>
            <a:r>
              <a:rPr lang="en-US" b="0" i="0" u="none" strike="noStrike" baseline="0" dirty="0" err="1">
                <a:latin typeface="+mn-lt"/>
              </a:rPr>
              <a:t>getSelectedText</a:t>
            </a:r>
            <a:r>
              <a:rPr lang="en-US" b="0" i="0" u="none" strike="noStrike" baseline="0" dirty="0">
                <a:latin typeface="+mn-lt"/>
              </a:rPr>
              <a:t>(textbox){</a:t>
            </a:r>
          </a:p>
          <a:p>
            <a:pPr marL="914400" lvl="2" indent="0" algn="just">
              <a:buNone/>
            </a:pPr>
            <a:r>
              <a:rPr lang="en-US" b="0" i="0" u="none" strike="noStrike" baseline="0" dirty="0">
                <a:latin typeface="+mn-lt"/>
              </a:rPr>
              <a:t>return </a:t>
            </a:r>
            <a:r>
              <a:rPr lang="en-US" b="0" i="0" u="none" strike="noStrike" baseline="0" dirty="0" err="1">
                <a:latin typeface="+mn-lt"/>
              </a:rPr>
              <a:t>textbox.value.substring</a:t>
            </a:r>
            <a:r>
              <a:rPr lang="en-US" b="0" i="0" u="none" strike="noStrike" baseline="0" dirty="0">
                <a:latin typeface="+mn-lt"/>
              </a:rPr>
              <a:t>(</a:t>
            </a:r>
            <a:r>
              <a:rPr lang="en-US" b="0" i="0" u="none" strike="noStrike" baseline="0" dirty="0" err="1">
                <a:latin typeface="+mn-lt"/>
              </a:rPr>
              <a:t>textbox.selectionStart</a:t>
            </a:r>
            <a:r>
              <a:rPr lang="en-US" b="0" i="0" u="none" strike="noStrike" baseline="0" dirty="0">
                <a:latin typeface="+mn-lt"/>
              </a:rPr>
              <a:t>, </a:t>
            </a:r>
            <a:r>
              <a:rPr lang="en-US" b="0" i="0" u="none" strike="noStrike" baseline="0" dirty="0" err="1">
                <a:latin typeface="+mn-lt"/>
              </a:rPr>
              <a:t>textbox.selectionEnd</a:t>
            </a:r>
            <a:r>
              <a:rPr lang="en-US" b="0" i="0" u="none" strike="noStrike" baseline="0" dirty="0">
                <a:latin typeface="+mn-lt"/>
              </a:rPr>
              <a:t>);</a:t>
            </a:r>
          </a:p>
          <a:p>
            <a:pPr marL="457200" lvl="1" indent="0" algn="just">
              <a:spcAft>
                <a:spcPts val="1200"/>
              </a:spcAft>
              <a:buNone/>
            </a:pPr>
            <a:r>
              <a:rPr lang="en-US" b="0" i="0" u="none" strike="noStrike" baseline="0" dirty="0">
                <a:latin typeface="+mn-lt"/>
              </a:rPr>
              <a:t>}</a:t>
            </a:r>
          </a:p>
          <a:p>
            <a:pPr algn="just"/>
            <a:r>
              <a:rPr lang="en-US" b="0" i="0" u="none" strike="noStrike" baseline="0" dirty="0">
                <a:latin typeface="+mn-lt"/>
              </a:rPr>
              <a:t>Since the substring() method works on string offsets, the values from </a:t>
            </a:r>
            <a:r>
              <a:rPr lang="en-US" b="0" i="0" u="none" strike="noStrike" baseline="0" dirty="0" err="1">
                <a:latin typeface="+mn-lt"/>
              </a:rPr>
              <a:t>selectionStart</a:t>
            </a:r>
            <a:r>
              <a:rPr lang="en-US" b="0" i="0" u="none" strike="noStrike" baseline="0" dirty="0">
                <a:latin typeface="+mn-lt"/>
              </a:rPr>
              <a:t> and </a:t>
            </a:r>
            <a:r>
              <a:rPr lang="en-US" b="0" i="0" u="none" strike="noStrike" baseline="0" dirty="0" err="1">
                <a:latin typeface="+mn-lt"/>
              </a:rPr>
              <a:t>selectionEnd</a:t>
            </a:r>
            <a:r>
              <a:rPr lang="en-US" b="0" i="0" u="none" strike="noStrike" baseline="0" dirty="0">
                <a:latin typeface="+mn-lt"/>
              </a:rPr>
              <a:t> can be passed in directly to retrieve the selected text.</a:t>
            </a:r>
            <a:endParaRPr lang="en-US" dirty="0">
              <a:latin typeface="+mn-lt"/>
            </a:endParaRPr>
          </a:p>
        </p:txBody>
      </p:sp>
      <p:sp>
        <p:nvSpPr>
          <p:cNvPr id="3" name="Title 2">
            <a:extLst>
              <a:ext uri="{FF2B5EF4-FFF2-40B4-BE49-F238E27FC236}">
                <a16:creationId xmlns:a16="http://schemas.microsoft.com/office/drawing/2014/main" id="{7FF97AE1-7E08-401A-B0B5-75651827AE7E}"/>
              </a:ext>
            </a:extLst>
          </p:cNvPr>
          <p:cNvSpPr>
            <a:spLocks noGrp="1"/>
          </p:cNvSpPr>
          <p:nvPr>
            <p:ph type="title"/>
          </p:nvPr>
        </p:nvSpPr>
        <p:spPr/>
        <p:txBody>
          <a:bodyPr/>
          <a:lstStyle/>
          <a:p>
            <a:r>
              <a:rPr lang="en-US" dirty="0"/>
              <a:t>Retrieving Selected Text</a:t>
            </a:r>
          </a:p>
        </p:txBody>
      </p:sp>
      <p:sp>
        <p:nvSpPr>
          <p:cNvPr id="4" name="Slide Number Placeholder 3">
            <a:extLst>
              <a:ext uri="{FF2B5EF4-FFF2-40B4-BE49-F238E27FC236}">
                <a16:creationId xmlns:a16="http://schemas.microsoft.com/office/drawing/2014/main" id="{ED1FDCC8-F50D-30E0-564D-A2E1583201F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279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191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normAutofit/>
          </a:bodyPr>
          <a:lstStyle/>
          <a:p>
            <a:pPr>
              <a:lnSpc>
                <a:spcPts val="2400"/>
              </a:lnSpc>
            </a:pPr>
            <a:r>
              <a:rPr lang="en-US" dirty="0"/>
              <a:t>The unary plus and minus operators are familiar symbols and operate the same way in ECMAScript as they do in high-school math.</a:t>
            </a:r>
          </a:p>
          <a:p>
            <a:pPr marL="0" indent="0">
              <a:lnSpc>
                <a:spcPts val="2400"/>
              </a:lnSpc>
              <a:buNone/>
            </a:pPr>
            <a:endParaRPr lang="en-US" dirty="0"/>
          </a:p>
          <a:p>
            <a:pPr marL="0" indent="0">
              <a:lnSpc>
                <a:spcPts val="2400"/>
              </a:lnSpc>
              <a:buNone/>
            </a:pPr>
            <a:r>
              <a:rPr lang="pt-BR" dirty="0"/>
              <a:t>	eg:	var num = 25;  num = +num; 	//still 25/ + 25</a:t>
            </a:r>
          </a:p>
          <a:p>
            <a:pPr marL="0" indent="0">
              <a:lnSpc>
                <a:spcPts val="2400"/>
              </a:lnSpc>
              <a:buNone/>
            </a:pPr>
            <a:r>
              <a:rPr lang="pt-BR" dirty="0"/>
              <a:t>		var num = 25; num = -num; 	//becomes -25</a:t>
            </a:r>
          </a:p>
          <a:p>
            <a:pPr marL="0" indent="0">
              <a:buNone/>
            </a:pPr>
            <a:endParaRPr lang="en-US" sz="2600" dirty="0"/>
          </a:p>
        </p:txBody>
      </p:sp>
      <p:sp>
        <p:nvSpPr>
          <p:cNvPr id="3" name="Title 2"/>
          <p:cNvSpPr>
            <a:spLocks noGrp="1"/>
          </p:cNvSpPr>
          <p:nvPr>
            <p:ph type="title"/>
          </p:nvPr>
        </p:nvSpPr>
        <p:spPr/>
        <p:txBody>
          <a:bodyPr/>
          <a:lstStyle/>
          <a:p>
            <a:r>
              <a:rPr lang="en-US" dirty="0"/>
              <a:t>Unary Plus and Minus</a:t>
            </a:r>
          </a:p>
        </p:txBody>
      </p:sp>
    </p:spTree>
    <p:extLst>
      <p:ext uri="{BB962C8B-B14F-4D97-AF65-F5344CB8AC3E}">
        <p14:creationId xmlns:p14="http://schemas.microsoft.com/office/powerpoint/2010/main" val="118715612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5C9802-D595-418B-8431-8F85D6E69A65}"/>
              </a:ext>
            </a:extLst>
          </p:cNvPr>
          <p:cNvSpPr>
            <a:spLocks noGrp="1"/>
          </p:cNvSpPr>
          <p:nvPr>
            <p:ph idx="1"/>
          </p:nvPr>
        </p:nvSpPr>
        <p:spPr>
          <a:xfrm>
            <a:off x="838200" y="1252412"/>
            <a:ext cx="10515600" cy="5394960"/>
          </a:xfrm>
        </p:spPr>
        <p:txBody>
          <a:bodyPr>
            <a:noAutofit/>
          </a:bodyPr>
          <a:lstStyle/>
          <a:p>
            <a:pPr algn="just">
              <a:buFont typeface="Wingdings" panose="05000000000000000000" pitchFamily="2" charset="2"/>
              <a:buChar char="Ø"/>
            </a:pPr>
            <a:r>
              <a:rPr lang="en-US" b="0" i="0" u="none" strike="noStrike" baseline="0" dirty="0">
                <a:latin typeface="+mn-lt"/>
              </a:rPr>
              <a:t>The </a:t>
            </a:r>
            <a:r>
              <a:rPr lang="en-US" b="1" i="0" u="none" strike="noStrike" baseline="0" dirty="0" err="1">
                <a:latin typeface="+mn-lt"/>
              </a:rPr>
              <a:t>setSelectionRange</a:t>
            </a:r>
            <a:r>
              <a:rPr lang="en-US" b="1" i="0" u="none" strike="noStrike" baseline="0" dirty="0">
                <a:latin typeface="+mn-lt"/>
              </a:rPr>
              <a:t>()</a:t>
            </a:r>
            <a:r>
              <a:rPr lang="en-US" b="0" i="0" u="none" strike="noStrike" baseline="0" dirty="0">
                <a:latin typeface="+mn-lt"/>
              </a:rPr>
              <a:t> method</a:t>
            </a:r>
            <a:r>
              <a:rPr lang="en-US" dirty="0">
                <a:latin typeface="+mn-lt"/>
              </a:rPr>
              <a:t> </a:t>
            </a:r>
            <a:r>
              <a:rPr lang="en-US" b="0" i="0" u="none" strike="noStrike" baseline="0" dirty="0">
                <a:latin typeface="+mn-lt"/>
              </a:rPr>
              <a:t>takes two arguments: the index of the first character to select and the index at which to stop the selection. </a:t>
            </a:r>
          </a:p>
          <a:p>
            <a:pPr marL="0" indent="0" algn="just">
              <a:buNone/>
            </a:pPr>
            <a:endParaRPr lang="en-US" dirty="0">
              <a:latin typeface="+mn-lt"/>
            </a:endParaRPr>
          </a:p>
          <a:p>
            <a:pPr marL="0" indent="0" algn="just">
              <a:spcAft>
                <a:spcPts val="0"/>
              </a:spcAft>
              <a:buNone/>
            </a:pPr>
            <a:r>
              <a:rPr lang="en-US" dirty="0">
                <a:latin typeface="+mn-lt"/>
              </a:rPr>
              <a:t>&lt;form&gt;</a:t>
            </a:r>
          </a:p>
          <a:p>
            <a:pPr marL="0" indent="0" algn="just">
              <a:spcAft>
                <a:spcPts val="0"/>
              </a:spcAft>
              <a:buNone/>
            </a:pPr>
            <a:r>
              <a:rPr lang="en-US" dirty="0">
                <a:latin typeface="+mn-lt"/>
              </a:rPr>
              <a:t>       &lt;input type="text" value="Hello world!"/&gt;</a:t>
            </a:r>
          </a:p>
          <a:p>
            <a:pPr marL="0" indent="0" algn="just">
              <a:spcAft>
                <a:spcPts val="0"/>
              </a:spcAft>
              <a:buNone/>
            </a:pPr>
            <a:r>
              <a:rPr lang="en-US" dirty="0">
                <a:latin typeface="+mn-lt"/>
              </a:rPr>
              <a:t>&lt;/form&gt;</a:t>
            </a:r>
          </a:p>
          <a:p>
            <a:pPr marL="0" indent="0" algn="just">
              <a:spcAft>
                <a:spcPts val="0"/>
              </a:spcAft>
              <a:buNone/>
            </a:pPr>
            <a:r>
              <a:rPr lang="en-US" dirty="0">
                <a:latin typeface="+mn-lt"/>
              </a:rPr>
              <a:t>&lt;script type="text/</a:t>
            </a:r>
            <a:r>
              <a:rPr lang="en-US" dirty="0" err="1">
                <a:latin typeface="+mn-lt"/>
              </a:rPr>
              <a:t>javascript</a:t>
            </a:r>
            <a:r>
              <a:rPr lang="en-US" dirty="0">
                <a:latin typeface="+mn-lt"/>
              </a:rPr>
              <a:t>"&gt;	</a:t>
            </a:r>
          </a:p>
          <a:p>
            <a:pPr marL="0" indent="0" algn="just">
              <a:spcAft>
                <a:spcPts val="0"/>
              </a:spcAft>
              <a:buNone/>
            </a:pPr>
            <a:r>
              <a:rPr lang="en-US" dirty="0">
                <a:latin typeface="+mn-lt"/>
              </a:rPr>
              <a:t>       var textbox = </a:t>
            </a:r>
            <a:r>
              <a:rPr lang="en-US" dirty="0" err="1">
                <a:latin typeface="+mn-lt"/>
              </a:rPr>
              <a:t>document.forms</a:t>
            </a:r>
            <a:r>
              <a:rPr lang="en-US" dirty="0">
                <a:latin typeface="+mn-lt"/>
              </a:rPr>
              <a:t>[0].elements[0];</a:t>
            </a:r>
          </a:p>
          <a:p>
            <a:pPr marL="0" indent="0" algn="just">
              <a:spcAft>
                <a:spcPts val="0"/>
              </a:spcAft>
              <a:buNone/>
            </a:pPr>
            <a:r>
              <a:rPr lang="en-US" dirty="0">
                <a:latin typeface="+mn-lt"/>
              </a:rPr>
              <a:t>       </a:t>
            </a:r>
            <a:r>
              <a:rPr lang="en-US" dirty="0" err="1">
                <a:latin typeface="+mn-lt"/>
              </a:rPr>
              <a:t>textbox.onfocus</a:t>
            </a:r>
            <a:r>
              <a:rPr lang="en-US" dirty="0">
                <a:latin typeface="+mn-lt"/>
              </a:rPr>
              <a:t> = function(event){	    	    </a:t>
            </a:r>
          </a:p>
          <a:p>
            <a:pPr marL="0" indent="0" algn="just">
              <a:spcAft>
                <a:spcPts val="0"/>
              </a:spcAft>
              <a:buNone/>
            </a:pPr>
            <a:r>
              <a:rPr lang="en-US" dirty="0">
                <a:latin typeface="+mn-lt"/>
              </a:rPr>
              <a:t>	//select all text	    </a:t>
            </a:r>
          </a:p>
          <a:p>
            <a:pPr marL="0" indent="0" algn="just">
              <a:spcAft>
                <a:spcPts val="0"/>
              </a:spcAft>
              <a:buNone/>
            </a:pPr>
            <a:r>
              <a:rPr lang="en-US" dirty="0">
                <a:latin typeface="+mn-lt"/>
              </a:rPr>
              <a:t>	</a:t>
            </a:r>
            <a:r>
              <a:rPr lang="en-US" dirty="0" err="1">
                <a:latin typeface="+mn-lt"/>
              </a:rPr>
              <a:t>textbox.setSelectionRange</a:t>
            </a:r>
            <a:r>
              <a:rPr lang="en-US" dirty="0">
                <a:latin typeface="+mn-lt"/>
              </a:rPr>
              <a:t>(0, </a:t>
            </a:r>
            <a:r>
              <a:rPr lang="en-US" dirty="0" err="1">
                <a:latin typeface="+mn-lt"/>
              </a:rPr>
              <a:t>textbox.value.length</a:t>
            </a:r>
            <a:r>
              <a:rPr lang="en-US" dirty="0">
                <a:latin typeface="+mn-lt"/>
              </a:rPr>
              <a:t>); 	//"Hello world!"	    </a:t>
            </a:r>
          </a:p>
          <a:p>
            <a:pPr marL="0" indent="0" algn="just">
              <a:spcAft>
                <a:spcPts val="0"/>
              </a:spcAft>
              <a:buNone/>
            </a:pPr>
            <a:r>
              <a:rPr lang="en-US" dirty="0">
                <a:latin typeface="+mn-lt"/>
              </a:rPr>
              <a:t>	//select first three characters	    </a:t>
            </a:r>
          </a:p>
          <a:p>
            <a:pPr marL="0" indent="0" algn="just">
              <a:spcAft>
                <a:spcPts val="0"/>
              </a:spcAft>
              <a:buNone/>
            </a:pPr>
            <a:r>
              <a:rPr lang="en-US" dirty="0">
                <a:latin typeface="+mn-lt"/>
              </a:rPr>
              <a:t>	</a:t>
            </a:r>
            <a:r>
              <a:rPr lang="en-US" dirty="0" err="1">
                <a:latin typeface="+mn-lt"/>
              </a:rPr>
              <a:t>textbox.setSelectionRange</a:t>
            </a:r>
            <a:r>
              <a:rPr lang="en-US" dirty="0">
                <a:latin typeface="+mn-lt"/>
              </a:rPr>
              <a:t>(0, 3); 			//"Hel"	    </a:t>
            </a:r>
          </a:p>
          <a:p>
            <a:pPr marL="0" indent="0" algn="just">
              <a:spcAft>
                <a:spcPts val="0"/>
              </a:spcAft>
              <a:buNone/>
            </a:pPr>
            <a:r>
              <a:rPr lang="en-US" dirty="0">
                <a:latin typeface="+mn-lt"/>
              </a:rPr>
              <a:t>	//select characters 4 through 6	    	</a:t>
            </a:r>
          </a:p>
          <a:p>
            <a:pPr marL="0" indent="0" algn="just">
              <a:spcAft>
                <a:spcPts val="0"/>
              </a:spcAft>
              <a:buNone/>
            </a:pPr>
            <a:r>
              <a:rPr lang="en-US" dirty="0">
                <a:latin typeface="+mn-lt"/>
              </a:rPr>
              <a:t>	</a:t>
            </a:r>
            <a:r>
              <a:rPr lang="en-US" dirty="0" err="1">
                <a:latin typeface="+mn-lt"/>
              </a:rPr>
              <a:t>textbox.setSelectionRange</a:t>
            </a:r>
            <a:r>
              <a:rPr lang="en-US" dirty="0">
                <a:latin typeface="+mn-lt"/>
              </a:rPr>
              <a:t>(4, 7); 			//"o w"	</a:t>
            </a:r>
          </a:p>
          <a:p>
            <a:pPr marL="0" indent="0" algn="just">
              <a:spcAft>
                <a:spcPts val="0"/>
              </a:spcAft>
              <a:buNone/>
            </a:pPr>
            <a:r>
              <a:rPr lang="en-US" dirty="0">
                <a:latin typeface="+mn-lt"/>
              </a:rPr>
              <a:t>       };    </a:t>
            </a:r>
          </a:p>
          <a:p>
            <a:pPr marL="0" indent="0" algn="just">
              <a:spcAft>
                <a:spcPts val="0"/>
              </a:spcAft>
              <a:buNone/>
            </a:pPr>
            <a:r>
              <a:rPr lang="en-US" dirty="0">
                <a:latin typeface="+mn-lt"/>
              </a:rPr>
              <a:t>&lt;/script&gt;</a:t>
            </a:r>
          </a:p>
        </p:txBody>
      </p:sp>
      <p:sp>
        <p:nvSpPr>
          <p:cNvPr id="3" name="Title 2">
            <a:extLst>
              <a:ext uri="{FF2B5EF4-FFF2-40B4-BE49-F238E27FC236}">
                <a16:creationId xmlns:a16="http://schemas.microsoft.com/office/drawing/2014/main" id="{97882060-A6A5-44CD-9BC9-30D2266AF617}"/>
              </a:ext>
            </a:extLst>
          </p:cNvPr>
          <p:cNvSpPr>
            <a:spLocks noGrp="1"/>
          </p:cNvSpPr>
          <p:nvPr>
            <p:ph type="title"/>
          </p:nvPr>
        </p:nvSpPr>
        <p:spPr/>
        <p:txBody>
          <a:bodyPr/>
          <a:lstStyle/>
          <a:p>
            <a:r>
              <a:rPr lang="en-US" dirty="0"/>
              <a:t>Partial Text Selection</a:t>
            </a:r>
          </a:p>
        </p:txBody>
      </p:sp>
      <p:sp>
        <p:nvSpPr>
          <p:cNvPr id="4" name="Slide Number Placeholder 3">
            <a:extLst>
              <a:ext uri="{FF2B5EF4-FFF2-40B4-BE49-F238E27FC236}">
                <a16:creationId xmlns:a16="http://schemas.microsoft.com/office/drawing/2014/main" id="{18AC880E-59C3-A205-645A-807EE916989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29646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5C9802-D595-418B-8431-8F85D6E69A65}"/>
              </a:ext>
            </a:extLst>
          </p:cNvPr>
          <p:cNvSpPr>
            <a:spLocks noGrp="1"/>
          </p:cNvSpPr>
          <p:nvPr>
            <p:ph idx="1"/>
          </p:nvPr>
        </p:nvSpPr>
        <p:spPr>
          <a:xfrm>
            <a:off x="838200" y="1404624"/>
            <a:ext cx="10515600" cy="5029200"/>
          </a:xfrm>
        </p:spPr>
        <p:txBody>
          <a:bodyPr>
            <a:noAutofit/>
          </a:bodyPr>
          <a:lstStyle/>
          <a:p>
            <a:pPr algn="just">
              <a:buFont typeface="Wingdings" panose="05000000000000000000" pitchFamily="2" charset="2"/>
              <a:buChar char="Ø"/>
            </a:pPr>
            <a:r>
              <a:rPr lang="en-US" b="0" i="0" u="none" strike="noStrike" baseline="0" dirty="0">
                <a:latin typeface="+mn-lt"/>
              </a:rPr>
              <a:t>The </a:t>
            </a:r>
            <a:r>
              <a:rPr lang="en-US" b="1" i="0" u="none" strike="noStrike" baseline="0" dirty="0" err="1">
                <a:latin typeface="+mn-lt"/>
              </a:rPr>
              <a:t>selectText</a:t>
            </a:r>
            <a:r>
              <a:rPr lang="en-US" b="1" i="0" u="none" strike="noStrike" baseline="0" dirty="0">
                <a:latin typeface="+mn-lt"/>
              </a:rPr>
              <a:t>()</a:t>
            </a:r>
            <a:r>
              <a:rPr lang="en-US" b="0" i="0" u="none" strike="noStrike" baseline="0" dirty="0">
                <a:latin typeface="+mn-lt"/>
              </a:rPr>
              <a:t> function accepts three arguments: the text box to act on, the index at which to begin the selection, and the index before which to end the selection. </a:t>
            </a:r>
          </a:p>
        </p:txBody>
      </p:sp>
      <p:sp>
        <p:nvSpPr>
          <p:cNvPr id="3" name="Title 2">
            <a:extLst>
              <a:ext uri="{FF2B5EF4-FFF2-40B4-BE49-F238E27FC236}">
                <a16:creationId xmlns:a16="http://schemas.microsoft.com/office/drawing/2014/main" id="{97882060-A6A5-44CD-9BC9-30D2266AF617}"/>
              </a:ext>
            </a:extLst>
          </p:cNvPr>
          <p:cNvSpPr>
            <a:spLocks noGrp="1"/>
          </p:cNvSpPr>
          <p:nvPr>
            <p:ph type="title"/>
          </p:nvPr>
        </p:nvSpPr>
        <p:spPr/>
        <p:txBody>
          <a:bodyPr/>
          <a:lstStyle/>
          <a:p>
            <a:r>
              <a:rPr lang="en-US" dirty="0"/>
              <a:t>Partial Text Selection (cont’d)</a:t>
            </a:r>
          </a:p>
        </p:txBody>
      </p:sp>
      <p:sp>
        <p:nvSpPr>
          <p:cNvPr id="4" name="Slide Number Placeholder 3">
            <a:extLst>
              <a:ext uri="{FF2B5EF4-FFF2-40B4-BE49-F238E27FC236}">
                <a16:creationId xmlns:a16="http://schemas.microsoft.com/office/drawing/2014/main" id="{18AC880E-59C3-A205-645A-807EE916989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ADD734C-F7C2-5EF8-AC7A-8DDFFAC32BFF}"/>
              </a:ext>
            </a:extLst>
          </p:cNvPr>
          <p:cNvSpPr txBox="1"/>
          <p:nvPr/>
        </p:nvSpPr>
        <p:spPr>
          <a:xfrm>
            <a:off x="6447432" y="2459129"/>
            <a:ext cx="5486400" cy="3693319"/>
          </a:xfrm>
          <a:prstGeom prst="rect">
            <a:avLst/>
          </a:prstGeom>
          <a:noFill/>
        </p:spPr>
        <p:txBody>
          <a:bodyPr wrap="square">
            <a:spAutoFit/>
          </a:bodyPr>
          <a:lstStyle/>
          <a:p>
            <a:pPr marL="0" indent="0">
              <a:spcAft>
                <a:spcPts val="0"/>
              </a:spcAft>
              <a:buNone/>
            </a:pPr>
            <a:r>
              <a:rPr lang="en-US" dirty="0">
                <a:latin typeface="+mn-lt"/>
              </a:rPr>
              <a:t>function </a:t>
            </a:r>
            <a:r>
              <a:rPr lang="en-US" dirty="0" err="1">
                <a:latin typeface="+mn-lt"/>
              </a:rPr>
              <a:t>selectText</a:t>
            </a:r>
            <a:r>
              <a:rPr lang="en-US" dirty="0">
                <a:latin typeface="+mn-lt"/>
              </a:rPr>
              <a:t>(textbox, </a:t>
            </a:r>
            <a:r>
              <a:rPr lang="en-US" dirty="0" err="1">
                <a:latin typeface="+mn-lt"/>
              </a:rPr>
              <a:t>startIndex</a:t>
            </a:r>
            <a:r>
              <a:rPr lang="en-US" dirty="0">
                <a:latin typeface="+mn-lt"/>
              </a:rPr>
              <a:t>, </a:t>
            </a:r>
            <a:r>
              <a:rPr lang="en-US" dirty="0" err="1">
                <a:latin typeface="+mn-lt"/>
              </a:rPr>
              <a:t>stopIndex</a:t>
            </a:r>
            <a:r>
              <a:rPr lang="en-US" dirty="0">
                <a:latin typeface="+mn-lt"/>
              </a:rPr>
              <a:t>){   </a:t>
            </a:r>
          </a:p>
          <a:p>
            <a:pPr marL="0" indent="0">
              <a:spcAft>
                <a:spcPts val="0"/>
              </a:spcAft>
              <a:buNone/>
            </a:pPr>
            <a:r>
              <a:rPr lang="en-US" dirty="0">
                <a:latin typeface="+mn-lt"/>
              </a:rPr>
              <a:t>   if (</a:t>
            </a:r>
            <a:r>
              <a:rPr lang="en-US" dirty="0" err="1">
                <a:latin typeface="+mn-lt"/>
              </a:rPr>
              <a:t>textbox.setSelectionRange</a:t>
            </a:r>
            <a:r>
              <a:rPr lang="en-US" dirty="0">
                <a:latin typeface="+mn-lt"/>
              </a:rPr>
              <a:t>){</a:t>
            </a:r>
          </a:p>
          <a:p>
            <a:pPr marL="0" indent="0">
              <a:spcAft>
                <a:spcPts val="0"/>
              </a:spcAft>
              <a:buNone/>
            </a:pPr>
            <a:r>
              <a:rPr lang="en-US" dirty="0"/>
              <a:t>      </a:t>
            </a:r>
            <a:r>
              <a:rPr lang="en-US" dirty="0" err="1">
                <a:latin typeface="+mn-lt"/>
              </a:rPr>
              <a:t>textbox.setSelectionRange</a:t>
            </a:r>
            <a:r>
              <a:rPr lang="en-US" dirty="0">
                <a:latin typeface="+mn-lt"/>
              </a:rPr>
              <a:t>(</a:t>
            </a:r>
            <a:r>
              <a:rPr lang="en-US" dirty="0" err="1">
                <a:latin typeface="+mn-lt"/>
              </a:rPr>
              <a:t>startIndex</a:t>
            </a:r>
            <a:r>
              <a:rPr lang="en-US" dirty="0">
                <a:latin typeface="+mn-lt"/>
              </a:rPr>
              <a:t>, </a:t>
            </a:r>
            <a:r>
              <a:rPr lang="en-US" dirty="0" err="1">
                <a:latin typeface="+mn-lt"/>
              </a:rPr>
              <a:t>stopIndex</a:t>
            </a:r>
            <a:r>
              <a:rPr lang="en-US" dirty="0">
                <a:latin typeface="+mn-lt"/>
              </a:rPr>
              <a:t>);   </a:t>
            </a:r>
          </a:p>
          <a:p>
            <a:pPr marL="0" indent="0">
              <a:spcAft>
                <a:spcPts val="0"/>
              </a:spcAft>
              <a:buNone/>
            </a:pPr>
            <a:r>
              <a:rPr lang="en-US" dirty="0">
                <a:latin typeface="+mn-lt"/>
              </a:rPr>
              <a:t>   } else if (</a:t>
            </a:r>
            <a:r>
              <a:rPr lang="en-US" dirty="0" err="1">
                <a:latin typeface="+mn-lt"/>
              </a:rPr>
              <a:t>textbox.createTextRange</a:t>
            </a:r>
            <a:r>
              <a:rPr lang="en-US" dirty="0">
                <a:latin typeface="+mn-lt"/>
              </a:rPr>
              <a:t>){	      </a:t>
            </a:r>
          </a:p>
          <a:p>
            <a:pPr marL="0" indent="0">
              <a:spcAft>
                <a:spcPts val="0"/>
              </a:spcAft>
              <a:buNone/>
            </a:pPr>
            <a:r>
              <a:rPr lang="en-US" dirty="0">
                <a:latin typeface="+mn-lt"/>
              </a:rPr>
              <a:t>      var range = </a:t>
            </a:r>
            <a:r>
              <a:rPr lang="en-US" dirty="0" err="1">
                <a:latin typeface="+mn-lt"/>
              </a:rPr>
              <a:t>textbox.createTextRange</a:t>
            </a:r>
            <a:r>
              <a:rPr lang="en-US" dirty="0">
                <a:latin typeface="+mn-lt"/>
              </a:rPr>
              <a:t>();</a:t>
            </a:r>
          </a:p>
          <a:p>
            <a:pPr marL="0" indent="0">
              <a:spcAft>
                <a:spcPts val="0"/>
              </a:spcAft>
              <a:buNone/>
            </a:pPr>
            <a:r>
              <a:rPr lang="en-US" dirty="0"/>
              <a:t>      </a:t>
            </a:r>
            <a:r>
              <a:rPr lang="en-US" dirty="0" err="1">
                <a:latin typeface="+mn-lt"/>
              </a:rPr>
              <a:t>range.collapse</a:t>
            </a:r>
            <a:r>
              <a:rPr lang="en-US" dirty="0">
                <a:latin typeface="+mn-lt"/>
              </a:rPr>
              <a:t>(true);	     </a:t>
            </a:r>
          </a:p>
          <a:p>
            <a:pPr marL="0" indent="0">
              <a:spcAft>
                <a:spcPts val="0"/>
              </a:spcAft>
              <a:buNone/>
            </a:pPr>
            <a:r>
              <a:rPr lang="en-US" dirty="0"/>
              <a:t>      </a:t>
            </a:r>
            <a:r>
              <a:rPr lang="en-US" dirty="0" err="1">
                <a:latin typeface="+mn-lt"/>
              </a:rPr>
              <a:t>range.moveStart</a:t>
            </a:r>
            <a:r>
              <a:rPr lang="en-US" dirty="0">
                <a:latin typeface="+mn-lt"/>
              </a:rPr>
              <a:t>("character", </a:t>
            </a:r>
            <a:r>
              <a:rPr lang="en-US" dirty="0" err="1">
                <a:latin typeface="+mn-lt"/>
              </a:rPr>
              <a:t>startIndex</a:t>
            </a:r>
            <a:r>
              <a:rPr lang="en-US" dirty="0">
                <a:latin typeface="+mn-lt"/>
              </a:rPr>
              <a:t>);</a:t>
            </a:r>
          </a:p>
          <a:p>
            <a:pPr marL="0" indent="0">
              <a:spcAft>
                <a:spcPts val="0"/>
              </a:spcAft>
              <a:buNone/>
            </a:pPr>
            <a:r>
              <a:rPr lang="en-US" dirty="0"/>
              <a:t>      </a:t>
            </a:r>
            <a:r>
              <a:rPr lang="en-US" dirty="0" err="1">
                <a:latin typeface="+mn-lt"/>
              </a:rPr>
              <a:t>range.moveEnd</a:t>
            </a:r>
            <a:r>
              <a:rPr lang="en-US" dirty="0">
                <a:latin typeface="+mn-lt"/>
              </a:rPr>
              <a:t>("character", </a:t>
            </a:r>
            <a:r>
              <a:rPr lang="en-US" dirty="0" err="1">
                <a:latin typeface="+mn-lt"/>
              </a:rPr>
              <a:t>stopIndex</a:t>
            </a:r>
            <a:r>
              <a:rPr lang="en-US" dirty="0">
                <a:latin typeface="+mn-lt"/>
              </a:rPr>
              <a:t> - </a:t>
            </a:r>
            <a:r>
              <a:rPr lang="en-US" dirty="0" err="1">
                <a:latin typeface="+mn-lt"/>
              </a:rPr>
              <a:t>startIndex</a:t>
            </a:r>
            <a:r>
              <a:rPr lang="en-US" dirty="0">
                <a:latin typeface="+mn-lt"/>
              </a:rPr>
              <a:t>);</a:t>
            </a:r>
          </a:p>
          <a:p>
            <a:pPr marL="0" indent="0">
              <a:spcAft>
                <a:spcPts val="0"/>
              </a:spcAft>
              <a:buNone/>
            </a:pPr>
            <a:r>
              <a:rPr lang="en-US" dirty="0"/>
              <a:t>      </a:t>
            </a:r>
            <a:r>
              <a:rPr lang="en-US" dirty="0" err="1">
                <a:latin typeface="+mn-lt"/>
              </a:rPr>
              <a:t>range.select</a:t>
            </a:r>
            <a:r>
              <a:rPr lang="en-US" dirty="0">
                <a:latin typeface="+mn-lt"/>
              </a:rPr>
              <a:t>();   </a:t>
            </a:r>
          </a:p>
          <a:p>
            <a:pPr marL="0" indent="0">
              <a:spcAft>
                <a:spcPts val="0"/>
              </a:spcAft>
              <a:buNone/>
            </a:pPr>
            <a:r>
              <a:rPr lang="en-US" dirty="0">
                <a:latin typeface="+mn-lt"/>
              </a:rPr>
              <a:t>   }</a:t>
            </a:r>
          </a:p>
          <a:p>
            <a:pPr marL="0" indent="0">
              <a:spcAft>
                <a:spcPts val="0"/>
              </a:spcAft>
              <a:buNone/>
            </a:pPr>
            <a:r>
              <a:rPr lang="en-US" dirty="0">
                <a:latin typeface="+mn-lt"/>
              </a:rPr>
              <a:t>   </a:t>
            </a:r>
            <a:r>
              <a:rPr lang="en-US" dirty="0" err="1">
                <a:latin typeface="+mn-lt"/>
              </a:rPr>
              <a:t>textbox.focus</a:t>
            </a:r>
            <a:r>
              <a:rPr lang="en-US" dirty="0">
                <a:latin typeface="+mn-lt"/>
              </a:rPr>
              <a:t>();</a:t>
            </a:r>
          </a:p>
          <a:p>
            <a:pPr marL="0" indent="0">
              <a:spcAft>
                <a:spcPts val="0"/>
              </a:spcAft>
              <a:buNone/>
            </a:pPr>
            <a:r>
              <a:rPr lang="en-US" dirty="0">
                <a:latin typeface="+mn-lt"/>
              </a:rPr>
              <a:t>}</a:t>
            </a:r>
          </a:p>
          <a:p>
            <a:pPr marL="0" indent="0">
              <a:spcAft>
                <a:spcPts val="0"/>
              </a:spcAft>
              <a:buNone/>
            </a:pPr>
            <a:r>
              <a:rPr lang="en-US" dirty="0">
                <a:latin typeface="+mn-lt"/>
              </a:rPr>
              <a:t>&lt;/script&gt;</a:t>
            </a:r>
          </a:p>
        </p:txBody>
      </p:sp>
      <p:sp>
        <p:nvSpPr>
          <p:cNvPr id="8" name="TextBox 7">
            <a:extLst>
              <a:ext uri="{FF2B5EF4-FFF2-40B4-BE49-F238E27FC236}">
                <a16:creationId xmlns:a16="http://schemas.microsoft.com/office/drawing/2014/main" id="{89293E74-37CC-5C93-7D6C-B7899644EE56}"/>
              </a:ext>
            </a:extLst>
          </p:cNvPr>
          <p:cNvSpPr txBox="1"/>
          <p:nvPr/>
        </p:nvSpPr>
        <p:spPr>
          <a:xfrm>
            <a:off x="316856" y="2459130"/>
            <a:ext cx="6035040" cy="3693319"/>
          </a:xfrm>
          <a:prstGeom prst="rect">
            <a:avLst/>
          </a:prstGeom>
          <a:noFill/>
        </p:spPr>
        <p:txBody>
          <a:bodyPr wrap="square">
            <a:spAutoFit/>
          </a:bodyPr>
          <a:lstStyle/>
          <a:p>
            <a:pPr marL="0" indent="0">
              <a:spcAft>
                <a:spcPts val="0"/>
              </a:spcAft>
              <a:buNone/>
            </a:pPr>
            <a:r>
              <a:rPr lang="en-US" dirty="0">
                <a:latin typeface="+mn-lt"/>
              </a:rPr>
              <a:t>&lt;form&gt;	</a:t>
            </a:r>
          </a:p>
          <a:p>
            <a:pPr marL="0" indent="0">
              <a:spcAft>
                <a:spcPts val="0"/>
              </a:spcAft>
              <a:buNone/>
            </a:pPr>
            <a:r>
              <a:rPr lang="en-US" dirty="0">
                <a:latin typeface="+mn-lt"/>
              </a:rPr>
              <a:t>&lt;input type="text" value="Hello world!"/&gt; </a:t>
            </a:r>
          </a:p>
          <a:p>
            <a:pPr marL="0" indent="0">
              <a:spcAft>
                <a:spcPts val="0"/>
              </a:spcAft>
              <a:buNone/>
            </a:pPr>
            <a:r>
              <a:rPr lang="en-US" dirty="0">
                <a:latin typeface="+mn-lt"/>
              </a:rPr>
              <a:t>&lt;/form&gt;</a:t>
            </a:r>
          </a:p>
          <a:p>
            <a:pPr marL="0" indent="0">
              <a:spcAft>
                <a:spcPts val="0"/>
              </a:spcAft>
              <a:buNone/>
            </a:pPr>
            <a:r>
              <a:rPr lang="en-US" dirty="0">
                <a:latin typeface="+mn-lt"/>
              </a:rPr>
              <a:t>&lt;script type="text/</a:t>
            </a:r>
            <a:r>
              <a:rPr lang="en-US" dirty="0" err="1">
                <a:latin typeface="+mn-lt"/>
              </a:rPr>
              <a:t>javascript</a:t>
            </a:r>
            <a:r>
              <a:rPr lang="en-US" dirty="0">
                <a:latin typeface="+mn-lt"/>
              </a:rPr>
              <a:t>"&gt;</a:t>
            </a:r>
          </a:p>
          <a:p>
            <a:pPr marL="0" indent="0">
              <a:spcAft>
                <a:spcPts val="0"/>
              </a:spcAft>
              <a:buNone/>
            </a:pPr>
            <a:r>
              <a:rPr lang="en-US" dirty="0">
                <a:latin typeface="+mn-lt"/>
              </a:rPr>
              <a:t>var textbox = </a:t>
            </a:r>
            <a:r>
              <a:rPr lang="en-US" dirty="0" err="1">
                <a:latin typeface="+mn-lt"/>
              </a:rPr>
              <a:t>document.forms</a:t>
            </a:r>
            <a:r>
              <a:rPr lang="en-US" dirty="0">
                <a:latin typeface="+mn-lt"/>
              </a:rPr>
              <a:t>[0].elements[0];	</a:t>
            </a:r>
          </a:p>
          <a:p>
            <a:pPr marL="0" indent="0">
              <a:spcAft>
                <a:spcPts val="0"/>
              </a:spcAft>
              <a:buNone/>
            </a:pPr>
            <a:r>
              <a:rPr lang="en-US" dirty="0" err="1">
                <a:latin typeface="+mn-lt"/>
              </a:rPr>
              <a:t>textbox.onfocus</a:t>
            </a:r>
            <a:r>
              <a:rPr lang="en-US" dirty="0">
                <a:latin typeface="+mn-lt"/>
              </a:rPr>
              <a:t> = function(event){	    	    </a:t>
            </a:r>
          </a:p>
          <a:p>
            <a:pPr marL="0" indent="0">
              <a:spcAft>
                <a:spcPts val="0"/>
              </a:spcAft>
              <a:buNone/>
            </a:pPr>
            <a:r>
              <a:rPr lang="en-US" dirty="0">
                <a:latin typeface="+mn-lt"/>
              </a:rPr>
              <a:t>   //select all text</a:t>
            </a:r>
          </a:p>
          <a:p>
            <a:pPr marL="0" indent="0">
              <a:spcAft>
                <a:spcPts val="0"/>
              </a:spcAft>
              <a:buNone/>
            </a:pPr>
            <a:r>
              <a:rPr lang="en-US" dirty="0">
                <a:latin typeface="+mn-lt"/>
              </a:rPr>
              <a:t>   </a:t>
            </a:r>
            <a:r>
              <a:rPr lang="en-US" dirty="0" err="1">
                <a:latin typeface="+mn-lt"/>
              </a:rPr>
              <a:t>selectText</a:t>
            </a:r>
            <a:r>
              <a:rPr lang="en-US" dirty="0">
                <a:latin typeface="+mn-lt"/>
              </a:rPr>
              <a:t>(textbox, 0, </a:t>
            </a:r>
            <a:r>
              <a:rPr lang="en-US" dirty="0" err="1">
                <a:latin typeface="+mn-lt"/>
              </a:rPr>
              <a:t>textbox.value.length</a:t>
            </a:r>
            <a:r>
              <a:rPr lang="en-US" dirty="0">
                <a:latin typeface="+mn-lt"/>
              </a:rPr>
              <a:t>); //"Hello world!"</a:t>
            </a:r>
          </a:p>
          <a:p>
            <a:pPr marL="0" indent="0">
              <a:spcAft>
                <a:spcPts val="0"/>
              </a:spcAft>
              <a:buNone/>
            </a:pPr>
            <a:r>
              <a:rPr lang="en-US" dirty="0">
                <a:latin typeface="+mn-lt"/>
              </a:rPr>
              <a:t>   //select first three characters</a:t>
            </a:r>
          </a:p>
          <a:p>
            <a:pPr marL="0" indent="0">
              <a:spcAft>
                <a:spcPts val="0"/>
              </a:spcAft>
              <a:buNone/>
            </a:pPr>
            <a:r>
              <a:rPr lang="en-US" dirty="0">
                <a:latin typeface="+mn-lt"/>
              </a:rPr>
              <a:t>   </a:t>
            </a:r>
            <a:r>
              <a:rPr lang="en-US" dirty="0" err="1">
                <a:latin typeface="+mn-lt"/>
              </a:rPr>
              <a:t>selectText</a:t>
            </a:r>
            <a:r>
              <a:rPr lang="en-US" dirty="0">
                <a:latin typeface="+mn-lt"/>
              </a:rPr>
              <a:t>(textbox, 0, 3); 		  //"Hel"</a:t>
            </a:r>
          </a:p>
          <a:p>
            <a:pPr marL="0" indent="0">
              <a:spcAft>
                <a:spcPts val="0"/>
              </a:spcAft>
              <a:buNone/>
            </a:pPr>
            <a:r>
              <a:rPr lang="en-US" dirty="0">
                <a:latin typeface="+mn-lt"/>
              </a:rPr>
              <a:t>   //select characters 4 through 6	    </a:t>
            </a:r>
          </a:p>
          <a:p>
            <a:pPr marL="0" indent="0">
              <a:spcAft>
                <a:spcPts val="0"/>
              </a:spcAft>
              <a:buNone/>
            </a:pPr>
            <a:r>
              <a:rPr lang="en-US" dirty="0">
                <a:latin typeface="+mn-lt"/>
              </a:rPr>
              <a:t>   </a:t>
            </a:r>
            <a:r>
              <a:rPr lang="en-US" dirty="0" err="1">
                <a:latin typeface="+mn-lt"/>
              </a:rPr>
              <a:t>selectText</a:t>
            </a:r>
            <a:r>
              <a:rPr lang="en-US" dirty="0">
                <a:latin typeface="+mn-lt"/>
              </a:rPr>
              <a:t>(textbox, 4, 7); 		  //"o w"</a:t>
            </a:r>
          </a:p>
          <a:p>
            <a:pPr marL="0" indent="0">
              <a:spcAft>
                <a:spcPts val="0"/>
              </a:spcAft>
              <a:buNone/>
            </a:pPr>
            <a:r>
              <a:rPr lang="en-US" dirty="0">
                <a:latin typeface="+mn-lt"/>
              </a:rPr>
              <a:t>};</a:t>
            </a:r>
            <a:endParaRPr lang="en-US" dirty="0"/>
          </a:p>
        </p:txBody>
      </p:sp>
    </p:spTree>
    <p:extLst>
      <p:ext uri="{BB962C8B-B14F-4D97-AF65-F5344CB8AC3E}">
        <p14:creationId xmlns:p14="http://schemas.microsoft.com/office/powerpoint/2010/main" val="35376228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F3CE2D-7D0C-4BE2-8D38-9EF21BC21DB9}"/>
              </a:ext>
            </a:extLst>
          </p:cNvPr>
          <p:cNvSpPr>
            <a:spLocks noGrp="1"/>
          </p:cNvSpPr>
          <p:nvPr>
            <p:ph idx="1"/>
          </p:nvPr>
        </p:nvSpPr>
        <p:spPr/>
        <p:txBody>
          <a:bodyPr>
            <a:noAutofit/>
          </a:bodyPr>
          <a:lstStyle/>
          <a:p>
            <a:pPr algn="just"/>
            <a:r>
              <a:rPr lang="en-US" b="0" i="0" u="none" strike="noStrike" baseline="0" dirty="0">
                <a:latin typeface="+mn-lt"/>
              </a:rPr>
              <a:t>Any field marked as required must have a value in order for the form to be submitted. </a:t>
            </a:r>
          </a:p>
          <a:p>
            <a:pPr algn="just"/>
            <a:r>
              <a:rPr lang="en-US" b="0" i="0" u="none" strike="noStrike" baseline="0" dirty="0">
                <a:latin typeface="+mn-lt"/>
              </a:rPr>
              <a:t>This attribute applies to &lt;input&gt;, &lt;</a:t>
            </a:r>
            <a:r>
              <a:rPr lang="en-US" b="0" i="0" u="none" strike="noStrike" baseline="0" dirty="0" err="1">
                <a:latin typeface="+mn-lt"/>
              </a:rPr>
              <a:t>textarea</a:t>
            </a:r>
            <a:r>
              <a:rPr lang="en-US" b="0" i="0" u="none" strike="noStrike" baseline="0" dirty="0">
                <a:latin typeface="+mn-lt"/>
              </a:rPr>
              <a:t>&gt;, and &lt;select&gt; fields.</a:t>
            </a:r>
          </a:p>
          <a:p>
            <a:pPr marL="457200" lvl="1" indent="0" algn="just">
              <a:spcAft>
                <a:spcPts val="1200"/>
              </a:spcAft>
              <a:buNone/>
            </a:pPr>
            <a:r>
              <a:rPr lang="en-US" b="0" i="0" u="none" strike="noStrike" baseline="0" dirty="0">
                <a:latin typeface="+mn-lt"/>
              </a:rPr>
              <a:t>&lt;input type=“text” name=“username” </a:t>
            </a:r>
            <a:r>
              <a:rPr lang="en-US" b="1" i="0" u="none" strike="noStrike" baseline="0" dirty="0">
                <a:latin typeface="+mn-lt"/>
              </a:rPr>
              <a:t>required</a:t>
            </a:r>
            <a:r>
              <a:rPr lang="en-US" b="0" i="0" u="none" strike="noStrike" baseline="0" dirty="0">
                <a:latin typeface="+mn-lt"/>
              </a:rPr>
              <a:t>&gt;</a:t>
            </a:r>
          </a:p>
          <a:p>
            <a:pPr algn="just"/>
            <a:r>
              <a:rPr lang="en-US" dirty="0">
                <a:latin typeface="+mn-lt"/>
              </a:rPr>
              <a:t>C</a:t>
            </a:r>
            <a:r>
              <a:rPr lang="en-US" b="0" i="0" u="none" strike="noStrike" baseline="0" dirty="0">
                <a:latin typeface="+mn-lt"/>
              </a:rPr>
              <a:t>heck to see if a form field is required in JavaScript by using the corresponding required property on the element:</a:t>
            </a:r>
          </a:p>
          <a:p>
            <a:pPr marL="457200" lvl="1" indent="0" algn="just">
              <a:spcAft>
                <a:spcPts val="1200"/>
              </a:spcAft>
              <a:buNone/>
            </a:pPr>
            <a:r>
              <a:rPr lang="en-US" b="0" i="0" u="none" strike="noStrike" baseline="0" dirty="0">
                <a:latin typeface="+mn-lt"/>
              </a:rPr>
              <a:t>var </a:t>
            </a:r>
            <a:r>
              <a:rPr lang="en-US" b="0" i="0" u="none" strike="noStrike" baseline="0" dirty="0" err="1">
                <a:latin typeface="+mn-lt"/>
              </a:rPr>
              <a:t>isUsernameRequired</a:t>
            </a:r>
            <a:r>
              <a:rPr lang="en-US" b="0" i="0" u="none" strike="noStrike" baseline="0" dirty="0">
                <a:latin typeface="+mn-lt"/>
              </a:rPr>
              <a:t> = </a:t>
            </a:r>
            <a:r>
              <a:rPr lang="en-US" b="0" i="0" u="none" strike="noStrike" baseline="0" dirty="0" err="1">
                <a:latin typeface="+mn-lt"/>
              </a:rPr>
              <a:t>document.forms</a:t>
            </a:r>
            <a:r>
              <a:rPr lang="en-US" b="0" i="0" u="none" strike="noStrike" baseline="0" dirty="0">
                <a:latin typeface="+mn-lt"/>
              </a:rPr>
              <a:t>[0].elements[“username”].required;</a:t>
            </a:r>
          </a:p>
          <a:p>
            <a:pPr algn="just"/>
            <a:r>
              <a:rPr lang="en-US" dirty="0">
                <a:latin typeface="+mn-lt"/>
              </a:rPr>
              <a:t>T</a:t>
            </a:r>
            <a:r>
              <a:rPr lang="en-US" b="0" i="0" u="none" strike="noStrike" baseline="0" dirty="0">
                <a:latin typeface="+mn-lt"/>
              </a:rPr>
              <a:t>est to see if the browser supports the required attribute:</a:t>
            </a:r>
          </a:p>
          <a:p>
            <a:pPr marL="457200" lvl="1" indent="0" algn="just">
              <a:buNone/>
            </a:pPr>
            <a:r>
              <a:rPr lang="en-US" b="0" i="0" u="none" strike="noStrike" baseline="0" dirty="0">
                <a:latin typeface="+mn-lt"/>
              </a:rPr>
              <a:t>var </a:t>
            </a:r>
            <a:r>
              <a:rPr lang="en-US" b="0" i="0" u="none" strike="noStrike" baseline="0" dirty="0" err="1">
                <a:latin typeface="+mn-lt"/>
              </a:rPr>
              <a:t>isRequiredSupported</a:t>
            </a:r>
            <a:r>
              <a:rPr lang="en-US" b="0" i="0" u="none" strike="noStrike" baseline="0" dirty="0">
                <a:latin typeface="+mn-lt"/>
              </a:rPr>
              <a:t> = “required” in </a:t>
            </a:r>
            <a:r>
              <a:rPr lang="en-US" b="0" i="0" u="none" strike="noStrike" baseline="0" dirty="0" err="1">
                <a:latin typeface="+mn-lt"/>
              </a:rPr>
              <a:t>document.createElement</a:t>
            </a:r>
            <a:r>
              <a:rPr lang="en-US" b="0" i="0" u="none" strike="noStrike" baseline="0" dirty="0">
                <a:latin typeface="+mn-lt"/>
              </a:rPr>
              <a:t>(“input”);</a:t>
            </a:r>
          </a:p>
          <a:p>
            <a:pPr marL="0" indent="0" algn="just">
              <a:buNone/>
            </a:pPr>
            <a:endParaRPr lang="en-US" dirty="0">
              <a:latin typeface="+mn-lt"/>
            </a:endParaRPr>
          </a:p>
          <a:p>
            <a:pPr algn="just"/>
            <a:endParaRPr lang="en-US" dirty="0">
              <a:latin typeface="+mn-lt"/>
            </a:endParaRPr>
          </a:p>
        </p:txBody>
      </p:sp>
      <p:sp>
        <p:nvSpPr>
          <p:cNvPr id="3" name="Title 2">
            <a:extLst>
              <a:ext uri="{FF2B5EF4-FFF2-40B4-BE49-F238E27FC236}">
                <a16:creationId xmlns:a16="http://schemas.microsoft.com/office/drawing/2014/main" id="{2AD97670-9AF2-4175-B1EB-4184D4BF0299}"/>
              </a:ext>
            </a:extLst>
          </p:cNvPr>
          <p:cNvSpPr>
            <a:spLocks noGrp="1"/>
          </p:cNvSpPr>
          <p:nvPr>
            <p:ph type="title"/>
          </p:nvPr>
        </p:nvSpPr>
        <p:spPr/>
        <p:txBody>
          <a:bodyPr/>
          <a:lstStyle/>
          <a:p>
            <a:r>
              <a:rPr lang="en-US" dirty="0"/>
              <a:t>Required Fields</a:t>
            </a:r>
          </a:p>
        </p:txBody>
      </p:sp>
      <p:sp>
        <p:nvSpPr>
          <p:cNvPr id="4" name="Slide Number Placeholder 3">
            <a:extLst>
              <a:ext uri="{FF2B5EF4-FFF2-40B4-BE49-F238E27FC236}">
                <a16:creationId xmlns:a16="http://schemas.microsoft.com/office/drawing/2014/main" id="{09903A5A-391E-A643-6814-005534046840}"/>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39933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F3CE2D-7D0C-4BE2-8D38-9EF21BC21DB9}"/>
              </a:ext>
            </a:extLst>
          </p:cNvPr>
          <p:cNvSpPr>
            <a:spLocks noGrp="1"/>
          </p:cNvSpPr>
          <p:nvPr>
            <p:ph idx="1"/>
          </p:nvPr>
        </p:nvSpPr>
        <p:spPr/>
        <p:txBody>
          <a:bodyPr>
            <a:noAutofit/>
          </a:bodyPr>
          <a:lstStyle/>
          <a:p>
            <a:pPr marL="0" indent="0">
              <a:spcAft>
                <a:spcPts val="0"/>
              </a:spcAft>
              <a:buNone/>
            </a:pPr>
            <a:r>
              <a:rPr lang="en-US" sz="2000" dirty="0"/>
              <a:t>&lt;body&gt;</a:t>
            </a:r>
          </a:p>
          <a:p>
            <a:pPr marL="0" indent="0">
              <a:spcAft>
                <a:spcPts val="0"/>
              </a:spcAft>
              <a:buNone/>
            </a:pPr>
            <a:r>
              <a:rPr lang="en-US" sz="2000" dirty="0"/>
              <a:t>    &lt;p&gt;Try submitting the form without filling in a value for the textbox.&lt;/p&gt;</a:t>
            </a:r>
          </a:p>
          <a:p>
            <a:pPr marL="0" indent="0">
              <a:spcAft>
                <a:spcPts val="0"/>
              </a:spcAft>
              <a:buNone/>
            </a:pPr>
            <a:r>
              <a:rPr lang="en-US" sz="2000" dirty="0"/>
              <a:t>    &lt;script&gt;	</a:t>
            </a:r>
          </a:p>
          <a:p>
            <a:pPr marL="0" indent="0">
              <a:spcAft>
                <a:spcPts val="0"/>
              </a:spcAft>
              <a:buNone/>
            </a:pPr>
            <a:r>
              <a:rPr lang="en-US" sz="2000" dirty="0"/>
              <a:t>         function </a:t>
            </a:r>
            <a:r>
              <a:rPr lang="en-US" sz="2000" dirty="0" err="1"/>
              <a:t>myFunction</a:t>
            </a:r>
            <a:r>
              <a:rPr lang="en-US" sz="2000" dirty="0"/>
              <a:t>() {  	   </a:t>
            </a:r>
          </a:p>
          <a:p>
            <a:pPr marL="0" indent="0">
              <a:spcAft>
                <a:spcPts val="0"/>
              </a:spcAft>
              <a:buNone/>
            </a:pPr>
            <a:r>
              <a:rPr lang="en-US" sz="2000" dirty="0"/>
              <a:t>	var x = </a:t>
            </a:r>
            <a:r>
              <a:rPr lang="en-US" sz="2000" dirty="0" err="1"/>
              <a:t>document.getElementById</a:t>
            </a:r>
            <a:r>
              <a:rPr lang="en-US" sz="2000" dirty="0"/>
              <a:t>("username").required;  	   	</a:t>
            </a:r>
            <a:r>
              <a:rPr lang="en-US" sz="2000" dirty="0" err="1"/>
              <a:t>document.getElementById</a:t>
            </a:r>
            <a:r>
              <a:rPr lang="en-US" sz="2000" dirty="0"/>
              <a:t>("demo").</a:t>
            </a:r>
            <a:r>
              <a:rPr lang="en-US" sz="2000" dirty="0" err="1"/>
              <a:t>innerHTML</a:t>
            </a:r>
            <a:r>
              <a:rPr lang="en-US" sz="2000" dirty="0"/>
              <a:t> = x;	</a:t>
            </a:r>
          </a:p>
          <a:p>
            <a:pPr marL="0" indent="0">
              <a:spcAft>
                <a:spcPts val="0"/>
              </a:spcAft>
              <a:buNone/>
            </a:pPr>
            <a:r>
              <a:rPr lang="en-US" dirty="0"/>
              <a:t>         </a:t>
            </a:r>
            <a:r>
              <a:rPr lang="en-US" sz="2000" dirty="0"/>
              <a:t>}</a:t>
            </a:r>
          </a:p>
          <a:p>
            <a:pPr marL="0" indent="0">
              <a:spcAft>
                <a:spcPts val="0"/>
              </a:spcAft>
              <a:buNone/>
            </a:pPr>
            <a:r>
              <a:rPr lang="en-US" sz="2000" dirty="0"/>
              <a:t>    &lt;/script&gt;</a:t>
            </a:r>
          </a:p>
          <a:p>
            <a:pPr marL="0" indent="0">
              <a:spcAft>
                <a:spcPts val="0"/>
              </a:spcAft>
              <a:buNone/>
            </a:pPr>
            <a:r>
              <a:rPr lang="en-US" sz="2000" dirty="0"/>
              <a:t>    &lt;form method="post" action="</a:t>
            </a:r>
            <a:r>
              <a:rPr lang="en-US" sz="2000" dirty="0" err="1"/>
              <a:t>javascript:alert</a:t>
            </a:r>
            <a:r>
              <a:rPr lang="en-US" sz="2000" dirty="0"/>
              <a:t>('Form submitted!')" id="</a:t>
            </a:r>
            <a:r>
              <a:rPr lang="en-US" sz="2000" dirty="0" err="1"/>
              <a:t>myForm</a:t>
            </a:r>
            <a:r>
              <a:rPr lang="en-US" sz="2000" dirty="0"/>
              <a:t>"&gt;</a:t>
            </a:r>
          </a:p>
          <a:p>
            <a:pPr marL="0" indent="0">
              <a:spcAft>
                <a:spcPts val="0"/>
              </a:spcAft>
              <a:buNone/>
            </a:pPr>
            <a:r>
              <a:rPr lang="en-US" sz="2000" dirty="0"/>
              <a:t>         &lt;label for="username"&gt;Username:&lt;/label&gt;</a:t>
            </a:r>
          </a:p>
          <a:p>
            <a:pPr marL="0" indent="0">
              <a:spcAft>
                <a:spcPts val="0"/>
              </a:spcAft>
              <a:buNone/>
            </a:pPr>
            <a:r>
              <a:rPr lang="en-US" dirty="0"/>
              <a:t>         </a:t>
            </a:r>
            <a:r>
              <a:rPr lang="en-US" sz="2000" dirty="0"/>
              <a:t>&lt;input type="text" name="username" id="username" </a:t>
            </a:r>
            <a:r>
              <a:rPr lang="en-US" sz="2000" b="1" dirty="0"/>
              <a:t>required</a:t>
            </a:r>
            <a:r>
              <a:rPr lang="en-US" sz="2000" dirty="0"/>
              <a:t>&gt;</a:t>
            </a:r>
          </a:p>
          <a:p>
            <a:pPr marL="0" indent="0">
              <a:spcAft>
                <a:spcPts val="0"/>
              </a:spcAft>
              <a:buNone/>
            </a:pPr>
            <a:r>
              <a:rPr lang="en-US" sz="2000" dirty="0"/>
              <a:t>         &lt;input type="submit" value="Submit Form"&gt;		</a:t>
            </a:r>
          </a:p>
          <a:p>
            <a:pPr marL="0" indent="0">
              <a:spcAft>
                <a:spcPts val="0"/>
              </a:spcAft>
              <a:buNone/>
            </a:pPr>
            <a:r>
              <a:rPr lang="en-US" dirty="0"/>
              <a:t>         </a:t>
            </a:r>
            <a:r>
              <a:rPr lang="en-US" sz="2000" dirty="0"/>
              <a:t>&lt;button onclick="</a:t>
            </a:r>
            <a:r>
              <a:rPr lang="en-US" sz="2000" dirty="0" err="1"/>
              <a:t>myFunction</a:t>
            </a:r>
            <a:r>
              <a:rPr lang="en-US" sz="2000" dirty="0"/>
              <a:t>()"&gt;Try it&lt;/button&gt;	</a:t>
            </a:r>
          </a:p>
          <a:p>
            <a:pPr marL="0" indent="0">
              <a:spcAft>
                <a:spcPts val="0"/>
              </a:spcAft>
              <a:buNone/>
            </a:pPr>
            <a:r>
              <a:rPr lang="en-US" dirty="0"/>
              <a:t>         </a:t>
            </a:r>
            <a:r>
              <a:rPr lang="en-US" sz="2000" dirty="0"/>
              <a:t>&lt;p id="demo"&gt;&lt;/p&gt;</a:t>
            </a:r>
          </a:p>
          <a:p>
            <a:pPr marL="0" indent="0">
              <a:spcAft>
                <a:spcPts val="0"/>
              </a:spcAft>
              <a:buNone/>
            </a:pPr>
            <a:r>
              <a:rPr lang="en-US" sz="2000" dirty="0"/>
              <a:t>    &lt;/form&gt;</a:t>
            </a:r>
          </a:p>
          <a:p>
            <a:pPr marL="0" indent="0">
              <a:spcAft>
                <a:spcPts val="0"/>
              </a:spcAft>
              <a:buNone/>
            </a:pPr>
            <a:r>
              <a:rPr lang="en-US" sz="2000" dirty="0"/>
              <a:t>&lt;/body&gt;</a:t>
            </a:r>
          </a:p>
        </p:txBody>
      </p:sp>
      <p:sp>
        <p:nvSpPr>
          <p:cNvPr id="3" name="Title 2">
            <a:extLst>
              <a:ext uri="{FF2B5EF4-FFF2-40B4-BE49-F238E27FC236}">
                <a16:creationId xmlns:a16="http://schemas.microsoft.com/office/drawing/2014/main" id="{2AD97670-9AF2-4175-B1EB-4184D4BF0299}"/>
              </a:ext>
            </a:extLst>
          </p:cNvPr>
          <p:cNvSpPr>
            <a:spLocks noGrp="1"/>
          </p:cNvSpPr>
          <p:nvPr>
            <p:ph type="title"/>
          </p:nvPr>
        </p:nvSpPr>
        <p:spPr/>
        <p:txBody>
          <a:bodyPr/>
          <a:lstStyle/>
          <a:p>
            <a:r>
              <a:rPr lang="en-US" dirty="0"/>
              <a:t>Required Fields Example</a:t>
            </a:r>
          </a:p>
        </p:txBody>
      </p:sp>
      <p:sp>
        <p:nvSpPr>
          <p:cNvPr id="4" name="Slide Number Placeholder 3">
            <a:extLst>
              <a:ext uri="{FF2B5EF4-FFF2-40B4-BE49-F238E27FC236}">
                <a16:creationId xmlns:a16="http://schemas.microsoft.com/office/drawing/2014/main" id="{09903A5A-391E-A643-6814-005534046840}"/>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92309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0E996E-EC35-4757-858A-35750AC6B67E}"/>
              </a:ext>
            </a:extLst>
          </p:cNvPr>
          <p:cNvSpPr>
            <a:spLocks noGrp="1"/>
          </p:cNvSpPr>
          <p:nvPr>
            <p:ph idx="1"/>
          </p:nvPr>
        </p:nvSpPr>
        <p:spPr/>
        <p:txBody>
          <a:bodyPr>
            <a:normAutofit/>
          </a:bodyPr>
          <a:lstStyle/>
          <a:p>
            <a:pPr algn="just"/>
            <a:r>
              <a:rPr lang="en-US" b="0" i="0" u="none" strike="noStrike" baseline="0" dirty="0">
                <a:latin typeface="+mn-lt"/>
              </a:rPr>
              <a:t>The pattern attribute was introduced for text fields in HTML5. </a:t>
            </a:r>
          </a:p>
          <a:p>
            <a:pPr algn="just"/>
            <a:r>
              <a:rPr lang="en-US" b="0" i="0" u="none" strike="noStrike" baseline="0" dirty="0">
                <a:latin typeface="+mn-lt"/>
              </a:rPr>
              <a:t>This attribute specifies a regular expression with which the input value must match. </a:t>
            </a:r>
          </a:p>
          <a:p>
            <a:pPr algn="just"/>
            <a:r>
              <a:rPr lang="en-US" b="0" i="0" u="none" strike="noStrike" baseline="0" dirty="0">
                <a:latin typeface="+mn-lt"/>
              </a:rPr>
              <a:t>To allow only numbers in a text field:</a:t>
            </a:r>
          </a:p>
          <a:p>
            <a:pPr marL="457200" lvl="1" indent="0" algn="just">
              <a:spcAft>
                <a:spcPts val="1200"/>
              </a:spcAft>
              <a:buNone/>
            </a:pPr>
            <a:r>
              <a:rPr lang="en-US" b="0" i="0" u="none" strike="noStrike" baseline="0" dirty="0">
                <a:latin typeface="+mn-lt"/>
              </a:rPr>
              <a:t>&lt;input type=“text” pattern=“\d+” name=“count”&gt;</a:t>
            </a:r>
          </a:p>
          <a:p>
            <a:pPr algn="just"/>
            <a:r>
              <a:rPr lang="en-US" b="0" i="0" u="none" strike="noStrike" baseline="0" dirty="0">
                <a:latin typeface="+mn-lt"/>
              </a:rPr>
              <a:t>The pattern is applied to the value, and the browser then knows if the value is valid or not. </a:t>
            </a:r>
          </a:p>
          <a:p>
            <a:pPr algn="just"/>
            <a:r>
              <a:rPr lang="en-US" b="0" i="0" u="none" strike="noStrike" baseline="0" dirty="0">
                <a:latin typeface="+mn-lt"/>
              </a:rPr>
              <a:t>Read the pattern by accessing the pattern property:</a:t>
            </a:r>
          </a:p>
          <a:p>
            <a:pPr marL="457200" lvl="1" indent="0" algn="just">
              <a:spcAft>
                <a:spcPts val="1200"/>
              </a:spcAft>
              <a:buNone/>
            </a:pPr>
            <a:r>
              <a:rPr lang="en-US" b="0" i="0" u="none" strike="noStrike" baseline="0" dirty="0">
                <a:latin typeface="+mn-lt"/>
              </a:rPr>
              <a:t>var pattern = </a:t>
            </a:r>
            <a:r>
              <a:rPr lang="en-US" b="0" i="0" u="none" strike="noStrike" baseline="0" dirty="0" err="1">
                <a:latin typeface="+mn-lt"/>
              </a:rPr>
              <a:t>document.forms</a:t>
            </a:r>
            <a:r>
              <a:rPr lang="en-US" b="0" i="0" u="none" strike="noStrike" baseline="0" dirty="0">
                <a:latin typeface="+mn-lt"/>
              </a:rPr>
              <a:t>[0].elements[“count”].pattern;</a:t>
            </a:r>
          </a:p>
          <a:p>
            <a:pPr algn="just"/>
            <a:r>
              <a:rPr lang="en-US" dirty="0">
                <a:latin typeface="+mn-lt"/>
              </a:rPr>
              <a:t>T</a:t>
            </a:r>
            <a:r>
              <a:rPr lang="en-US" b="0" i="0" u="none" strike="noStrike" baseline="0" dirty="0">
                <a:latin typeface="+mn-lt"/>
              </a:rPr>
              <a:t>est to see if the browser supports the pattern attribute:</a:t>
            </a:r>
          </a:p>
          <a:p>
            <a:pPr marL="457200" lvl="1" indent="0" algn="just">
              <a:buNone/>
            </a:pPr>
            <a:r>
              <a:rPr lang="en-US" b="0" i="0" u="none" strike="noStrike" baseline="0" dirty="0">
                <a:latin typeface="+mn-lt"/>
              </a:rPr>
              <a:t>var </a:t>
            </a:r>
            <a:r>
              <a:rPr lang="en-US" b="0" i="0" u="none" strike="noStrike" baseline="0" dirty="0" err="1">
                <a:latin typeface="+mn-lt"/>
              </a:rPr>
              <a:t>isPatternSupported</a:t>
            </a:r>
            <a:r>
              <a:rPr lang="en-US" b="0" i="0" u="none" strike="noStrike" baseline="0" dirty="0">
                <a:latin typeface="+mn-lt"/>
              </a:rPr>
              <a:t> = “pattern” in </a:t>
            </a:r>
            <a:r>
              <a:rPr lang="en-US" b="0" i="0" u="none" strike="noStrike" baseline="0" dirty="0" err="1">
                <a:latin typeface="+mn-lt"/>
              </a:rPr>
              <a:t>document.createElement</a:t>
            </a:r>
            <a:r>
              <a:rPr lang="en-US" b="0" i="0" u="none" strike="noStrike" baseline="0" dirty="0">
                <a:latin typeface="+mn-lt"/>
              </a:rPr>
              <a:t>(“input”);</a:t>
            </a:r>
            <a:endParaRPr lang="en-US" sz="2400" dirty="0">
              <a:latin typeface="+mn-lt"/>
            </a:endParaRPr>
          </a:p>
        </p:txBody>
      </p:sp>
      <p:sp>
        <p:nvSpPr>
          <p:cNvPr id="3" name="Title 2">
            <a:extLst>
              <a:ext uri="{FF2B5EF4-FFF2-40B4-BE49-F238E27FC236}">
                <a16:creationId xmlns:a16="http://schemas.microsoft.com/office/drawing/2014/main" id="{CA4C2596-53B1-4A10-9074-ADF0D34B9A44}"/>
              </a:ext>
            </a:extLst>
          </p:cNvPr>
          <p:cNvSpPr>
            <a:spLocks noGrp="1"/>
          </p:cNvSpPr>
          <p:nvPr>
            <p:ph type="title"/>
          </p:nvPr>
        </p:nvSpPr>
        <p:spPr/>
        <p:txBody>
          <a:bodyPr/>
          <a:lstStyle/>
          <a:p>
            <a:r>
              <a:rPr lang="en-US" dirty="0"/>
              <a:t>Input Patterns</a:t>
            </a:r>
          </a:p>
        </p:txBody>
      </p:sp>
      <p:sp>
        <p:nvSpPr>
          <p:cNvPr id="4" name="Slide Number Placeholder 3">
            <a:extLst>
              <a:ext uri="{FF2B5EF4-FFF2-40B4-BE49-F238E27FC236}">
                <a16:creationId xmlns:a16="http://schemas.microsoft.com/office/drawing/2014/main" id="{F2921F83-9344-43E7-78BF-F95D058279A2}"/>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956198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D5059-1AF7-436D-825D-74627B8FF41C}"/>
              </a:ext>
            </a:extLst>
          </p:cNvPr>
          <p:cNvSpPr>
            <a:spLocks noGrp="1"/>
          </p:cNvSpPr>
          <p:nvPr>
            <p:ph idx="1"/>
          </p:nvPr>
        </p:nvSpPr>
        <p:spPr/>
        <p:txBody>
          <a:bodyPr>
            <a:normAutofit/>
          </a:bodyPr>
          <a:lstStyle/>
          <a:p>
            <a:pPr algn="just"/>
            <a:r>
              <a:rPr lang="en-US" i="0" u="none" strike="noStrike" baseline="0" dirty="0">
                <a:latin typeface="+mn-lt"/>
              </a:rPr>
              <a:t>Select boxes are created using the &lt;select&gt; and &lt;option&gt; elements.</a:t>
            </a:r>
            <a:r>
              <a:rPr lang="en-US" dirty="0">
                <a:latin typeface="+mn-lt"/>
              </a:rPr>
              <a:t> </a:t>
            </a:r>
          </a:p>
          <a:p>
            <a:pPr algn="just"/>
            <a:r>
              <a:rPr lang="en-US" i="0" u="none" strike="noStrike" baseline="0" dirty="0">
                <a:latin typeface="+mn-lt"/>
              </a:rPr>
              <a:t>Consider the following select box:</a:t>
            </a:r>
          </a:p>
          <a:p>
            <a:pPr marL="457200" lvl="1" indent="0" algn="just">
              <a:spcAft>
                <a:spcPts val="0"/>
              </a:spcAft>
              <a:buNone/>
            </a:pPr>
            <a:r>
              <a:rPr lang="en-US" i="0" u="none" strike="noStrike" baseline="0" dirty="0">
                <a:latin typeface="+mn-lt"/>
              </a:rPr>
              <a:t>&lt;select name=“location” id=“</a:t>
            </a:r>
            <a:r>
              <a:rPr lang="en-US" i="0" u="none" strike="noStrike" baseline="0" dirty="0" err="1">
                <a:latin typeface="+mn-lt"/>
              </a:rPr>
              <a:t>selLocation</a:t>
            </a:r>
            <a:r>
              <a:rPr lang="en-US" i="0" u="none" strike="noStrike" baseline="0" dirty="0">
                <a:latin typeface="+mn-lt"/>
              </a:rPr>
              <a:t>”&gt;</a:t>
            </a:r>
          </a:p>
          <a:p>
            <a:pPr marL="914400" lvl="2" indent="0" algn="just">
              <a:spcAft>
                <a:spcPts val="0"/>
              </a:spcAft>
              <a:buNone/>
            </a:pPr>
            <a:r>
              <a:rPr lang="en-US" i="0" u="none" strike="noStrike" baseline="0" dirty="0">
                <a:latin typeface="+mn-lt"/>
              </a:rPr>
              <a:t>&lt;option value=“Sunnyvale, CA”&gt;Sunnyvale&lt;/option&gt;</a:t>
            </a:r>
          </a:p>
          <a:p>
            <a:pPr marL="914400" lvl="2" indent="0" algn="just">
              <a:spcAft>
                <a:spcPts val="0"/>
              </a:spcAft>
              <a:buNone/>
            </a:pPr>
            <a:r>
              <a:rPr lang="es-ES" i="0" u="none" strike="noStrike" baseline="0" dirty="0">
                <a:latin typeface="+mn-lt"/>
              </a:rPr>
              <a:t>&lt;</a:t>
            </a:r>
            <a:r>
              <a:rPr lang="es-ES" i="0" u="none" strike="noStrike" baseline="0" dirty="0" err="1">
                <a:latin typeface="+mn-lt"/>
              </a:rPr>
              <a:t>option</a:t>
            </a:r>
            <a:r>
              <a:rPr lang="es-ES" i="0" u="none" strike="noStrike" baseline="0" dirty="0">
                <a:latin typeface="+mn-lt"/>
              </a:rPr>
              <a:t> </a:t>
            </a:r>
            <a:r>
              <a:rPr lang="es-ES" i="0" u="none" strike="noStrike" baseline="0" dirty="0" err="1">
                <a:latin typeface="+mn-lt"/>
              </a:rPr>
              <a:t>value</a:t>
            </a:r>
            <a:r>
              <a:rPr lang="es-ES" i="0" u="none" strike="noStrike" baseline="0" dirty="0">
                <a:latin typeface="+mn-lt"/>
              </a:rPr>
              <a:t>=“Los </a:t>
            </a:r>
            <a:r>
              <a:rPr lang="es-ES" i="0" u="none" strike="noStrike" baseline="0" dirty="0" err="1">
                <a:latin typeface="+mn-lt"/>
              </a:rPr>
              <a:t>Angeles</a:t>
            </a:r>
            <a:r>
              <a:rPr lang="es-ES" i="0" u="none" strike="noStrike" baseline="0" dirty="0">
                <a:latin typeface="+mn-lt"/>
              </a:rPr>
              <a:t>, CA”&gt;Los </a:t>
            </a:r>
            <a:r>
              <a:rPr lang="es-ES" i="0" u="none" strike="noStrike" baseline="0" dirty="0" err="1">
                <a:latin typeface="+mn-lt"/>
              </a:rPr>
              <a:t>Angeles</a:t>
            </a:r>
            <a:r>
              <a:rPr lang="es-ES" i="0" u="none" strike="noStrike" baseline="0" dirty="0">
                <a:latin typeface="+mn-lt"/>
              </a:rPr>
              <a:t>&lt;/</a:t>
            </a:r>
            <a:r>
              <a:rPr lang="es-ES" i="0" u="none" strike="noStrike" baseline="0" dirty="0" err="1">
                <a:latin typeface="+mn-lt"/>
              </a:rPr>
              <a:t>option</a:t>
            </a:r>
            <a:r>
              <a:rPr lang="es-ES" i="0" u="none" strike="noStrike" baseline="0" dirty="0">
                <a:latin typeface="+mn-lt"/>
              </a:rPr>
              <a:t>&gt;</a:t>
            </a:r>
          </a:p>
          <a:p>
            <a:pPr marL="914400" lvl="2" indent="0" algn="just">
              <a:spcAft>
                <a:spcPts val="0"/>
              </a:spcAft>
              <a:buNone/>
            </a:pPr>
            <a:r>
              <a:rPr lang="en-US" i="0" u="none" strike="noStrike" baseline="0" dirty="0">
                <a:latin typeface="+mn-lt"/>
              </a:rPr>
              <a:t>&lt;option value=“Mountain View, CA”&gt;Mountain View&lt;/option&gt;</a:t>
            </a:r>
          </a:p>
          <a:p>
            <a:pPr marL="914400" lvl="2" indent="0" algn="just">
              <a:spcAft>
                <a:spcPts val="0"/>
              </a:spcAft>
              <a:buNone/>
            </a:pPr>
            <a:r>
              <a:rPr lang="en-US" i="0" u="none" strike="noStrike" baseline="0" dirty="0">
                <a:latin typeface="+mn-lt"/>
              </a:rPr>
              <a:t>&lt;option value=“”&gt;China&lt;/option&gt;</a:t>
            </a:r>
          </a:p>
          <a:p>
            <a:pPr marL="914400" lvl="2" indent="0" algn="just">
              <a:spcAft>
                <a:spcPts val="0"/>
              </a:spcAft>
              <a:buNone/>
            </a:pPr>
            <a:r>
              <a:rPr lang="en-US" i="0" u="none" strike="noStrike" baseline="0" dirty="0">
                <a:latin typeface="+mn-lt"/>
              </a:rPr>
              <a:t>&lt;option&gt;Australia&lt;/option&gt;</a:t>
            </a:r>
          </a:p>
          <a:p>
            <a:pPr marL="457200" lvl="1" indent="0" algn="just">
              <a:buNone/>
            </a:pPr>
            <a:r>
              <a:rPr lang="en-US" i="0" u="none" strike="noStrike" baseline="0" dirty="0">
                <a:latin typeface="+mn-lt"/>
              </a:rPr>
              <a:t>&lt;/select&gt;</a:t>
            </a:r>
            <a:endParaRPr lang="en-US" dirty="0">
              <a:latin typeface="+mn-lt"/>
            </a:endParaRPr>
          </a:p>
          <a:p>
            <a:pPr algn="just"/>
            <a:r>
              <a:rPr lang="en-US" dirty="0">
                <a:latin typeface="+mn-lt"/>
              </a:rPr>
              <a:t>To g</a:t>
            </a:r>
            <a:r>
              <a:rPr lang="en-US" i="0" u="none" strike="noStrike" baseline="0" dirty="0">
                <a:latin typeface="+mn-lt"/>
              </a:rPr>
              <a:t>et the text and value of the first option in the select box:</a:t>
            </a:r>
          </a:p>
          <a:p>
            <a:pPr marL="457200" lvl="1" indent="0" algn="just">
              <a:spcAft>
                <a:spcPts val="0"/>
              </a:spcAft>
              <a:buNone/>
            </a:pPr>
            <a:r>
              <a:rPr lang="en-US" i="0" u="none" strike="noStrike" baseline="0" dirty="0">
                <a:latin typeface="+mn-lt"/>
              </a:rPr>
              <a:t>var </a:t>
            </a:r>
            <a:r>
              <a:rPr lang="en-US" i="0" u="none" strike="noStrike" baseline="0" dirty="0" err="1">
                <a:latin typeface="+mn-lt"/>
              </a:rPr>
              <a:t>selectbox</a:t>
            </a:r>
            <a:r>
              <a:rPr lang="en-US" i="0" u="none" strike="noStrike" baseline="0" dirty="0">
                <a:latin typeface="+mn-lt"/>
              </a:rPr>
              <a:t> = </a:t>
            </a:r>
            <a:r>
              <a:rPr lang="en-US" i="0" u="none" strike="noStrike" baseline="0" dirty="0" err="1">
                <a:latin typeface="+mn-lt"/>
              </a:rPr>
              <a:t>document.forms</a:t>
            </a:r>
            <a:r>
              <a:rPr lang="en-US" i="0" u="none" strike="noStrike" baseline="0" dirty="0">
                <a:latin typeface="+mn-lt"/>
              </a:rPr>
              <a:t>[0].elements[“location”];</a:t>
            </a:r>
          </a:p>
          <a:p>
            <a:pPr marL="457200" lvl="1" indent="0" algn="just">
              <a:spcAft>
                <a:spcPts val="0"/>
              </a:spcAft>
              <a:buNone/>
            </a:pPr>
            <a:r>
              <a:rPr lang="en-US" i="0" u="none" strike="noStrike" baseline="0" dirty="0">
                <a:latin typeface="+mn-lt"/>
              </a:rPr>
              <a:t>var text = </a:t>
            </a:r>
            <a:r>
              <a:rPr lang="en-US" i="0" u="none" strike="noStrike" baseline="0" dirty="0" err="1">
                <a:latin typeface="+mn-lt"/>
              </a:rPr>
              <a:t>selectbox.options</a:t>
            </a:r>
            <a:r>
              <a:rPr lang="en-US" i="0" u="none" strike="noStrike" baseline="0" dirty="0">
                <a:latin typeface="+mn-lt"/>
              </a:rPr>
              <a:t>[0].text; 	//option text</a:t>
            </a:r>
          </a:p>
          <a:p>
            <a:pPr marL="457200" lvl="1" indent="0" algn="just">
              <a:spcAft>
                <a:spcPts val="0"/>
              </a:spcAft>
              <a:buNone/>
            </a:pPr>
            <a:r>
              <a:rPr lang="en-US" i="0" u="none" strike="noStrike" baseline="0" dirty="0">
                <a:latin typeface="+mn-lt"/>
              </a:rPr>
              <a:t>var value = </a:t>
            </a:r>
            <a:r>
              <a:rPr lang="en-US" i="0" u="none" strike="noStrike" baseline="0" dirty="0" err="1">
                <a:latin typeface="+mn-lt"/>
              </a:rPr>
              <a:t>selectbox.options</a:t>
            </a:r>
            <a:r>
              <a:rPr lang="en-US" i="0" u="none" strike="noStrike" baseline="0" dirty="0">
                <a:latin typeface="+mn-lt"/>
              </a:rPr>
              <a:t>[0].value; 	//option value</a:t>
            </a:r>
            <a:endParaRPr lang="en-US" dirty="0">
              <a:latin typeface="+mn-lt"/>
            </a:endParaRPr>
          </a:p>
          <a:p>
            <a:pPr marL="0" indent="0" algn="just">
              <a:buNone/>
            </a:pPr>
            <a:endParaRPr lang="en-US" dirty="0">
              <a:latin typeface="+mn-lt"/>
            </a:endParaRPr>
          </a:p>
        </p:txBody>
      </p:sp>
      <p:sp>
        <p:nvSpPr>
          <p:cNvPr id="3" name="Title 2">
            <a:extLst>
              <a:ext uri="{FF2B5EF4-FFF2-40B4-BE49-F238E27FC236}">
                <a16:creationId xmlns:a16="http://schemas.microsoft.com/office/drawing/2014/main" id="{B82177D6-F7A5-4CB3-96A4-2FCB5773787B}"/>
              </a:ext>
            </a:extLst>
          </p:cNvPr>
          <p:cNvSpPr>
            <a:spLocks noGrp="1"/>
          </p:cNvSpPr>
          <p:nvPr>
            <p:ph type="title"/>
          </p:nvPr>
        </p:nvSpPr>
        <p:spPr/>
        <p:txBody>
          <a:bodyPr/>
          <a:lstStyle/>
          <a:p>
            <a:r>
              <a:rPr lang="en-US" dirty="0"/>
              <a:t>Scripting Select Boxes</a:t>
            </a:r>
          </a:p>
        </p:txBody>
      </p:sp>
      <p:sp>
        <p:nvSpPr>
          <p:cNvPr id="4" name="Slide Number Placeholder 3">
            <a:extLst>
              <a:ext uri="{FF2B5EF4-FFF2-40B4-BE49-F238E27FC236}">
                <a16:creationId xmlns:a16="http://schemas.microsoft.com/office/drawing/2014/main" id="{52025CB4-C3BD-24D5-DA29-EA4E52C8ACF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84798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7A5B5E-CF5E-428E-B0C0-D6868A377B0E}"/>
              </a:ext>
            </a:extLst>
          </p:cNvPr>
          <p:cNvSpPr>
            <a:spLocks noGrp="1"/>
          </p:cNvSpPr>
          <p:nvPr>
            <p:ph idx="1"/>
          </p:nvPr>
        </p:nvSpPr>
        <p:spPr/>
        <p:txBody>
          <a:bodyPr>
            <a:normAutofit/>
          </a:bodyPr>
          <a:lstStyle/>
          <a:p>
            <a:pPr indent="-320040">
              <a:buFont typeface="Wingdings" panose="05000000000000000000" pitchFamily="2" charset="2"/>
              <a:buChar char="Ø"/>
            </a:pPr>
            <a:r>
              <a:rPr lang="en-US" b="0" i="0" u="none" strike="noStrike" baseline="0" dirty="0">
                <a:latin typeface="+mn-lt"/>
              </a:rPr>
              <a:t>For a select box that allows only one option to be selected </a:t>
            </a:r>
          </a:p>
          <a:p>
            <a:pPr lvl="1"/>
            <a:r>
              <a:rPr lang="en-US" b="0" i="0" u="none" strike="noStrike" baseline="0" dirty="0">
                <a:latin typeface="+mn-lt"/>
              </a:rPr>
              <a:t>To retrieve the option:</a:t>
            </a:r>
          </a:p>
          <a:p>
            <a:pPr marL="914400" lvl="2" indent="0">
              <a:buNone/>
            </a:pPr>
            <a:r>
              <a:rPr lang="en-US" b="0" i="0" u="none" strike="noStrike" baseline="0" dirty="0">
                <a:latin typeface="+mn-lt"/>
              </a:rPr>
              <a:t>var </a:t>
            </a:r>
            <a:r>
              <a:rPr lang="en-US" b="0" i="0" u="none" strike="noStrike" baseline="0" dirty="0" err="1">
                <a:latin typeface="+mn-lt"/>
              </a:rPr>
              <a:t>selectedOption</a:t>
            </a:r>
            <a:r>
              <a:rPr lang="en-US" b="0" i="0" u="none" strike="noStrike" baseline="0" dirty="0">
                <a:latin typeface="+mn-lt"/>
              </a:rPr>
              <a:t> = </a:t>
            </a:r>
            <a:r>
              <a:rPr lang="en-US" b="0" i="0" u="none" strike="noStrike" baseline="0" dirty="0" err="1">
                <a:latin typeface="+mn-lt"/>
              </a:rPr>
              <a:t>selectbox.options</a:t>
            </a:r>
            <a:r>
              <a:rPr lang="en-US" b="0" i="0" u="none" strike="noStrike" baseline="0" dirty="0">
                <a:latin typeface="+mn-lt"/>
              </a:rPr>
              <a:t>[</a:t>
            </a:r>
            <a:r>
              <a:rPr lang="en-US" b="0" i="0" u="none" strike="noStrike" baseline="0" dirty="0" err="1">
                <a:latin typeface="+mn-lt"/>
              </a:rPr>
              <a:t>selectbox.selectedIndex</a:t>
            </a:r>
            <a:r>
              <a:rPr lang="en-US" b="0" i="0" u="none" strike="noStrike" baseline="0" dirty="0">
                <a:latin typeface="+mn-lt"/>
              </a:rPr>
              <a:t>];</a:t>
            </a:r>
          </a:p>
          <a:p>
            <a:pPr lvl="1"/>
            <a:r>
              <a:rPr lang="en-US" b="0" i="0" u="none" strike="noStrike" baseline="0" dirty="0">
                <a:latin typeface="+mn-lt"/>
              </a:rPr>
              <a:t>To display all of the information about the selected option:</a:t>
            </a:r>
          </a:p>
          <a:p>
            <a:pPr marL="914400" lvl="2" indent="0">
              <a:spcAft>
                <a:spcPts val="0"/>
              </a:spcAft>
              <a:buNone/>
            </a:pPr>
            <a:r>
              <a:rPr lang="en-US" b="0" i="0" u="none" strike="noStrike" baseline="0" dirty="0">
                <a:latin typeface="+mn-lt"/>
              </a:rPr>
              <a:t>var </a:t>
            </a:r>
            <a:r>
              <a:rPr lang="en-US" b="0" i="0" u="none" strike="noStrike" baseline="0" dirty="0" err="1">
                <a:latin typeface="+mn-lt"/>
              </a:rPr>
              <a:t>selectedIndex</a:t>
            </a:r>
            <a:r>
              <a:rPr lang="en-US" b="0" i="0" u="none" strike="noStrike" baseline="0" dirty="0">
                <a:latin typeface="+mn-lt"/>
              </a:rPr>
              <a:t> = </a:t>
            </a:r>
            <a:r>
              <a:rPr lang="en-US" b="0" i="0" u="none" strike="noStrike" baseline="0" dirty="0" err="1">
                <a:latin typeface="+mn-lt"/>
              </a:rPr>
              <a:t>selectbox.selectedIndex</a:t>
            </a:r>
            <a:r>
              <a:rPr lang="en-US" b="0" i="0" u="none" strike="noStrike" baseline="0" dirty="0">
                <a:latin typeface="+mn-lt"/>
              </a:rPr>
              <a:t>;</a:t>
            </a:r>
          </a:p>
          <a:p>
            <a:pPr marL="914400" lvl="2" indent="0">
              <a:spcAft>
                <a:spcPts val="0"/>
              </a:spcAft>
              <a:buNone/>
            </a:pPr>
            <a:r>
              <a:rPr lang="en-US" b="0" i="0" u="none" strike="noStrike" baseline="0" dirty="0">
                <a:latin typeface="+mn-lt"/>
              </a:rPr>
              <a:t>var </a:t>
            </a:r>
            <a:r>
              <a:rPr lang="en-US" b="0" i="0" u="none" strike="noStrike" baseline="0" dirty="0" err="1">
                <a:latin typeface="+mn-lt"/>
              </a:rPr>
              <a:t>selectedOption</a:t>
            </a:r>
            <a:r>
              <a:rPr lang="en-US" b="0" i="0" u="none" strike="noStrike" baseline="0" dirty="0">
                <a:latin typeface="+mn-lt"/>
              </a:rPr>
              <a:t> = </a:t>
            </a:r>
            <a:r>
              <a:rPr lang="en-US" b="0" i="0" u="none" strike="noStrike" baseline="0" dirty="0" err="1">
                <a:latin typeface="+mn-lt"/>
              </a:rPr>
              <a:t>selectbox.options</a:t>
            </a:r>
            <a:r>
              <a:rPr lang="en-US" b="0" i="0" u="none" strike="noStrike" baseline="0" dirty="0">
                <a:latin typeface="+mn-lt"/>
              </a:rPr>
              <a:t>[</a:t>
            </a:r>
            <a:r>
              <a:rPr lang="en-US" b="0" i="0" u="none" strike="noStrike" baseline="0" dirty="0" err="1">
                <a:latin typeface="+mn-lt"/>
              </a:rPr>
              <a:t>selectedIndex</a:t>
            </a:r>
            <a:r>
              <a:rPr lang="en-US" b="0" i="0" u="none" strike="noStrike" baseline="0" dirty="0">
                <a:latin typeface="+mn-lt"/>
              </a:rPr>
              <a:t>];</a:t>
            </a:r>
          </a:p>
          <a:p>
            <a:pPr marL="914400" lvl="2" indent="0">
              <a:spcAft>
                <a:spcPts val="1200"/>
              </a:spcAft>
              <a:buNone/>
            </a:pPr>
            <a:r>
              <a:rPr lang="en-US" b="0" i="0" u="none" strike="noStrike" baseline="0" dirty="0">
                <a:latin typeface="+mn-lt"/>
              </a:rPr>
              <a:t>alert(“Selected index: ” + </a:t>
            </a:r>
            <a:r>
              <a:rPr lang="en-US" b="0" i="0" u="none" strike="noStrike" baseline="0" dirty="0" err="1">
                <a:latin typeface="+mn-lt"/>
              </a:rPr>
              <a:t>selectedIndex</a:t>
            </a:r>
            <a:r>
              <a:rPr lang="en-US" b="0" i="0" u="none" strike="noStrike" baseline="0" dirty="0">
                <a:latin typeface="+mn-lt"/>
              </a:rPr>
              <a:t> + “\</a:t>
            </a:r>
            <a:r>
              <a:rPr lang="en-US" b="0" i="0" u="none" strike="noStrike" baseline="0" dirty="0" err="1">
                <a:latin typeface="+mn-lt"/>
              </a:rPr>
              <a:t>nSelected</a:t>
            </a:r>
            <a:r>
              <a:rPr lang="en-US" b="0" i="0" u="none" strike="noStrike" baseline="0" dirty="0">
                <a:latin typeface="+mn-lt"/>
              </a:rPr>
              <a:t> text: ” + </a:t>
            </a:r>
            <a:r>
              <a:rPr lang="en-US" b="0" i="0" u="none" strike="noStrike" baseline="0" dirty="0" err="1">
                <a:latin typeface="+mn-lt"/>
              </a:rPr>
              <a:t>selectedOption.text</a:t>
            </a:r>
            <a:r>
              <a:rPr lang="en-US" b="0" i="0" u="none" strike="noStrike" baseline="0" dirty="0">
                <a:latin typeface="+mn-lt"/>
              </a:rPr>
              <a:t> + “\</a:t>
            </a:r>
            <a:r>
              <a:rPr lang="en-US" b="0" i="0" u="none" strike="noStrike" baseline="0" dirty="0" err="1">
                <a:latin typeface="+mn-lt"/>
              </a:rPr>
              <a:t>nSelected</a:t>
            </a:r>
            <a:r>
              <a:rPr lang="en-US" b="0" i="0" u="none" strike="noStrike" baseline="0" dirty="0">
                <a:latin typeface="+mn-lt"/>
              </a:rPr>
              <a:t> value: ” + </a:t>
            </a:r>
            <a:r>
              <a:rPr lang="en-US" b="0" i="0" u="none" strike="noStrike" baseline="0" dirty="0" err="1">
                <a:latin typeface="+mn-lt"/>
              </a:rPr>
              <a:t>selectedOption.value</a:t>
            </a:r>
            <a:r>
              <a:rPr lang="en-US" b="0" i="0" u="none" strike="noStrike" baseline="0" dirty="0">
                <a:latin typeface="+mn-lt"/>
              </a:rPr>
              <a:t>);</a:t>
            </a:r>
          </a:p>
          <a:p>
            <a:pPr indent="-320040">
              <a:buFont typeface="Wingdings" panose="05000000000000000000" pitchFamily="2" charset="2"/>
              <a:buChar char="Ø"/>
            </a:pPr>
            <a:r>
              <a:rPr lang="en-US" b="0" i="0" u="none" strike="noStrike" baseline="0" dirty="0">
                <a:latin typeface="+mn-lt"/>
              </a:rPr>
              <a:t>When used in a select box that allows multiple selections</a:t>
            </a:r>
            <a:endParaRPr lang="en-US" dirty="0">
              <a:latin typeface="+mn-lt"/>
            </a:endParaRPr>
          </a:p>
          <a:p>
            <a:pPr lvl="1"/>
            <a:r>
              <a:rPr lang="en-US" b="0" i="0" u="none" strike="noStrike" baseline="0" dirty="0">
                <a:latin typeface="+mn-lt"/>
              </a:rPr>
              <a:t>To select the first option in a select box:</a:t>
            </a:r>
          </a:p>
          <a:p>
            <a:pPr marL="914400" lvl="2" indent="0">
              <a:buNone/>
            </a:pPr>
            <a:r>
              <a:rPr lang="en-US" b="0" i="0" u="none" strike="noStrike" baseline="0" dirty="0" err="1">
                <a:latin typeface="+mn-lt"/>
              </a:rPr>
              <a:t>selectbox.options</a:t>
            </a:r>
            <a:r>
              <a:rPr lang="en-US" b="0" i="0" u="none" strike="noStrike" baseline="0" dirty="0">
                <a:latin typeface="+mn-lt"/>
              </a:rPr>
              <a:t>[0].selected = true;</a:t>
            </a:r>
            <a:endParaRPr lang="en-US" dirty="0">
              <a:latin typeface="+mn-lt"/>
            </a:endParaRPr>
          </a:p>
          <a:p>
            <a:endParaRPr lang="en-US" dirty="0">
              <a:latin typeface="+mn-lt"/>
            </a:endParaRPr>
          </a:p>
        </p:txBody>
      </p:sp>
      <p:sp>
        <p:nvSpPr>
          <p:cNvPr id="3" name="Title 2">
            <a:extLst>
              <a:ext uri="{FF2B5EF4-FFF2-40B4-BE49-F238E27FC236}">
                <a16:creationId xmlns:a16="http://schemas.microsoft.com/office/drawing/2014/main" id="{10B2F3B6-A479-4847-8D5E-7DFEF5EF3F75}"/>
              </a:ext>
            </a:extLst>
          </p:cNvPr>
          <p:cNvSpPr>
            <a:spLocks noGrp="1"/>
          </p:cNvSpPr>
          <p:nvPr>
            <p:ph type="title"/>
          </p:nvPr>
        </p:nvSpPr>
        <p:spPr/>
        <p:txBody>
          <a:bodyPr/>
          <a:lstStyle/>
          <a:p>
            <a:r>
              <a:rPr lang="en-US" dirty="0"/>
              <a:t>Options Selection</a:t>
            </a:r>
          </a:p>
        </p:txBody>
      </p:sp>
      <p:sp>
        <p:nvSpPr>
          <p:cNvPr id="4" name="Slide Number Placeholder 3">
            <a:extLst>
              <a:ext uri="{FF2B5EF4-FFF2-40B4-BE49-F238E27FC236}">
                <a16:creationId xmlns:a16="http://schemas.microsoft.com/office/drawing/2014/main" id="{C8D95F73-128D-1968-C763-02E7A942653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28741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25AB98-ECA6-4BDB-A155-1511859F6C3D}"/>
              </a:ext>
            </a:extLst>
          </p:cNvPr>
          <p:cNvSpPr>
            <a:spLocks noGrp="1"/>
          </p:cNvSpPr>
          <p:nvPr>
            <p:ph idx="1"/>
          </p:nvPr>
        </p:nvSpPr>
        <p:spPr>
          <a:xfrm>
            <a:off x="518160" y="1317280"/>
            <a:ext cx="11155680" cy="5303520"/>
          </a:xfrm>
        </p:spPr>
        <p:txBody>
          <a:bodyPr>
            <a:noAutofit/>
          </a:bodyPr>
          <a:lstStyle/>
          <a:p>
            <a:pPr marL="0" indent="0">
              <a:spcAft>
                <a:spcPts val="0"/>
              </a:spcAft>
              <a:buNone/>
            </a:pPr>
            <a:r>
              <a:rPr lang="en-US" dirty="0"/>
              <a:t>&lt;form method="post" action="</a:t>
            </a:r>
            <a:r>
              <a:rPr lang="en-US" dirty="0" err="1"/>
              <a:t>javascript:alert</a:t>
            </a:r>
            <a:r>
              <a:rPr lang="en-US" dirty="0"/>
              <a:t>('Form submitted!')" id="</a:t>
            </a:r>
            <a:r>
              <a:rPr lang="en-US" dirty="0" err="1"/>
              <a:t>myForm</a:t>
            </a:r>
            <a:r>
              <a:rPr lang="en-US" dirty="0"/>
              <a:t>"&gt;            </a:t>
            </a:r>
          </a:p>
          <a:p>
            <a:pPr marL="0" indent="0">
              <a:spcAft>
                <a:spcPts val="0"/>
              </a:spcAft>
              <a:buNone/>
            </a:pPr>
            <a:r>
              <a:rPr lang="en-US" dirty="0"/>
              <a:t>    &lt;div&gt;</a:t>
            </a:r>
          </a:p>
          <a:p>
            <a:pPr marL="457200" lvl="1" indent="0">
              <a:spcAft>
                <a:spcPts val="0"/>
              </a:spcAft>
              <a:buNone/>
            </a:pPr>
            <a:r>
              <a:rPr lang="en-US" dirty="0"/>
              <a:t>&lt;label for="</a:t>
            </a:r>
            <a:r>
              <a:rPr lang="en-US" dirty="0" err="1"/>
              <a:t>selLocation</a:t>
            </a:r>
            <a:r>
              <a:rPr lang="en-US" dirty="0"/>
              <a:t>"&gt;Where do you want to live?&lt;/label&gt;</a:t>
            </a:r>
          </a:p>
          <a:p>
            <a:pPr marL="0" indent="0">
              <a:spcAft>
                <a:spcPts val="0"/>
              </a:spcAft>
              <a:buNone/>
            </a:pPr>
            <a:r>
              <a:rPr lang="en-US" dirty="0"/>
              <a:t>        &lt;select name="location" id="</a:t>
            </a:r>
            <a:r>
              <a:rPr lang="en-US" dirty="0" err="1"/>
              <a:t>selLocation</a:t>
            </a:r>
            <a:r>
              <a:rPr lang="en-US" dirty="0"/>
              <a:t>"&gt;</a:t>
            </a:r>
          </a:p>
          <a:p>
            <a:pPr marL="0" indent="0">
              <a:spcAft>
                <a:spcPts val="0"/>
              </a:spcAft>
              <a:buNone/>
            </a:pPr>
            <a:r>
              <a:rPr lang="en-US" dirty="0"/>
              <a:t>             &lt;option value="Sunnyvale, CA"&gt;Sunnyvale&lt;/option&gt;</a:t>
            </a:r>
          </a:p>
          <a:p>
            <a:pPr marL="0" indent="0">
              <a:spcAft>
                <a:spcPts val="0"/>
              </a:spcAft>
              <a:buNone/>
            </a:pPr>
            <a:r>
              <a:rPr lang="en-US" dirty="0"/>
              <a:t>             &lt;option value="Los Angeles, CA"&gt;Los Angeles&lt;/option&gt;</a:t>
            </a:r>
          </a:p>
          <a:p>
            <a:pPr marL="0" indent="0">
              <a:spcAft>
                <a:spcPts val="0"/>
              </a:spcAft>
              <a:buNone/>
            </a:pPr>
            <a:r>
              <a:rPr lang="en-US" dirty="0"/>
              <a:t>             &lt;option value="Mountain View, CA"&gt;Mountain View&lt;/option&gt;</a:t>
            </a:r>
          </a:p>
          <a:p>
            <a:pPr marL="0" indent="0">
              <a:spcAft>
                <a:spcPts val="0"/>
              </a:spcAft>
              <a:buNone/>
            </a:pPr>
            <a:r>
              <a:rPr lang="en-US" dirty="0"/>
              <a:t>             &lt;option value=""&gt;China&lt;/option&gt;</a:t>
            </a:r>
          </a:p>
          <a:p>
            <a:pPr marL="0" indent="0">
              <a:spcAft>
                <a:spcPts val="0"/>
              </a:spcAft>
              <a:buNone/>
            </a:pPr>
            <a:r>
              <a:rPr lang="en-US" dirty="0"/>
              <a:t>             &lt;option&gt;Australia&lt;/option&gt;</a:t>
            </a:r>
          </a:p>
          <a:p>
            <a:pPr marL="457200" lvl="1" indent="0">
              <a:spcAft>
                <a:spcPts val="0"/>
              </a:spcAft>
              <a:buNone/>
            </a:pPr>
            <a:r>
              <a:rPr lang="en-US" dirty="0"/>
              <a:t>&lt;/select&gt;</a:t>
            </a:r>
          </a:p>
          <a:p>
            <a:pPr marL="0" indent="0">
              <a:spcAft>
                <a:spcPts val="0"/>
              </a:spcAft>
              <a:buNone/>
            </a:pPr>
            <a:r>
              <a:rPr lang="en-US" dirty="0"/>
              <a:t>    &lt;/div&gt;</a:t>
            </a:r>
          </a:p>
          <a:p>
            <a:pPr marL="0" indent="0">
              <a:spcAft>
                <a:spcPts val="0"/>
              </a:spcAft>
              <a:buNone/>
            </a:pPr>
            <a:r>
              <a:rPr lang="en-US" dirty="0"/>
              <a:t>    &lt;div&gt;</a:t>
            </a:r>
          </a:p>
          <a:p>
            <a:pPr marL="0" indent="0">
              <a:spcAft>
                <a:spcPts val="0"/>
              </a:spcAft>
              <a:buNone/>
            </a:pPr>
            <a:r>
              <a:rPr lang="en-US" dirty="0"/>
              <a:t>        &lt;input type="button" value="Select first option" id="</a:t>
            </a:r>
            <a:r>
              <a:rPr lang="en-US" dirty="0" err="1"/>
              <a:t>btnFirst</a:t>
            </a:r>
            <a:r>
              <a:rPr lang="en-US" dirty="0"/>
              <a:t>" /&gt;</a:t>
            </a:r>
          </a:p>
          <a:p>
            <a:pPr marL="0" indent="0">
              <a:spcAft>
                <a:spcPts val="0"/>
              </a:spcAft>
              <a:buNone/>
            </a:pPr>
            <a:r>
              <a:rPr lang="en-US" dirty="0"/>
              <a:t>        &lt;input type="button" value="Select second option" id="</a:t>
            </a:r>
            <a:r>
              <a:rPr lang="en-US" dirty="0" err="1"/>
              <a:t>btnSecond</a:t>
            </a:r>
            <a:r>
              <a:rPr lang="en-US" dirty="0"/>
              <a:t>" /&gt;</a:t>
            </a:r>
          </a:p>
          <a:p>
            <a:pPr marL="0" indent="0">
              <a:spcAft>
                <a:spcPts val="0"/>
              </a:spcAft>
              <a:buNone/>
            </a:pPr>
            <a:r>
              <a:rPr lang="en-US" dirty="0"/>
              <a:t>        &lt;input type="button" value="Get selected option" id="</a:t>
            </a:r>
            <a:r>
              <a:rPr lang="en-US" dirty="0" err="1"/>
              <a:t>btnSelected</a:t>
            </a:r>
            <a:r>
              <a:rPr lang="en-US" dirty="0"/>
              <a:t>" /&gt;</a:t>
            </a:r>
          </a:p>
          <a:p>
            <a:pPr marL="0" indent="0">
              <a:spcAft>
                <a:spcPts val="0"/>
              </a:spcAft>
              <a:buNone/>
            </a:pPr>
            <a:r>
              <a:rPr lang="en-US" dirty="0"/>
              <a:t>    &lt;/div&gt;</a:t>
            </a:r>
          </a:p>
          <a:p>
            <a:pPr marL="0" indent="0">
              <a:spcAft>
                <a:spcPts val="0"/>
              </a:spcAft>
              <a:buNone/>
            </a:pPr>
            <a:r>
              <a:rPr lang="en-US" dirty="0"/>
              <a:t>&lt;/form&gt;</a:t>
            </a:r>
          </a:p>
        </p:txBody>
      </p:sp>
      <p:sp>
        <p:nvSpPr>
          <p:cNvPr id="3" name="Title 2">
            <a:extLst>
              <a:ext uri="{FF2B5EF4-FFF2-40B4-BE49-F238E27FC236}">
                <a16:creationId xmlns:a16="http://schemas.microsoft.com/office/drawing/2014/main" id="{89A16884-C218-4B93-9A0F-21BDF84BF371}"/>
              </a:ext>
            </a:extLst>
          </p:cNvPr>
          <p:cNvSpPr>
            <a:spLocks noGrp="1"/>
          </p:cNvSpPr>
          <p:nvPr>
            <p:ph type="title"/>
          </p:nvPr>
        </p:nvSpPr>
        <p:spPr/>
        <p:txBody>
          <a:bodyPr/>
          <a:lstStyle/>
          <a:p>
            <a:r>
              <a:rPr lang="en-US" dirty="0"/>
              <a:t>Options Selection Example</a:t>
            </a:r>
          </a:p>
        </p:txBody>
      </p:sp>
      <p:sp>
        <p:nvSpPr>
          <p:cNvPr id="4" name="Slide Number Placeholder 3">
            <a:extLst>
              <a:ext uri="{FF2B5EF4-FFF2-40B4-BE49-F238E27FC236}">
                <a16:creationId xmlns:a16="http://schemas.microsoft.com/office/drawing/2014/main" id="{FC919FAE-C509-BB14-3607-EA3E9B5DBF5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04487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16884-C218-4B93-9A0F-21BDF84BF371}"/>
              </a:ext>
            </a:extLst>
          </p:cNvPr>
          <p:cNvSpPr>
            <a:spLocks noGrp="1"/>
          </p:cNvSpPr>
          <p:nvPr>
            <p:ph type="title"/>
          </p:nvPr>
        </p:nvSpPr>
        <p:spPr/>
        <p:txBody>
          <a:bodyPr/>
          <a:lstStyle/>
          <a:p>
            <a:r>
              <a:rPr lang="en-US" dirty="0"/>
              <a:t>Options Selection Example (cont’d)</a:t>
            </a:r>
          </a:p>
        </p:txBody>
      </p:sp>
      <p:sp>
        <p:nvSpPr>
          <p:cNvPr id="4" name="Slide Number Placeholder 3">
            <a:extLst>
              <a:ext uri="{FF2B5EF4-FFF2-40B4-BE49-F238E27FC236}">
                <a16:creationId xmlns:a16="http://schemas.microsoft.com/office/drawing/2014/main" id="{FC919FAE-C509-BB14-3607-EA3E9B5DBF5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5" name="Content Placeholder 1">
            <a:extLst>
              <a:ext uri="{FF2B5EF4-FFF2-40B4-BE49-F238E27FC236}">
                <a16:creationId xmlns:a16="http://schemas.microsoft.com/office/drawing/2014/main" id="{E134ADE8-C89B-7AF9-0189-9B4C0B314C59}"/>
              </a:ext>
            </a:extLst>
          </p:cNvPr>
          <p:cNvSpPr txBox="1">
            <a:spLocks/>
          </p:cNvSpPr>
          <p:nvPr/>
        </p:nvSpPr>
        <p:spPr>
          <a:xfrm>
            <a:off x="518160" y="1174800"/>
            <a:ext cx="11155680" cy="557784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dirty="0"/>
              <a:t>&lt;script type="text/</a:t>
            </a:r>
            <a:r>
              <a:rPr lang="en-US" dirty="0" err="1"/>
              <a:t>javascript</a:t>
            </a:r>
            <a:r>
              <a:rPr lang="en-US" dirty="0"/>
              <a:t>"&gt;</a:t>
            </a:r>
          </a:p>
          <a:p>
            <a:pPr marL="0" indent="0">
              <a:spcAft>
                <a:spcPts val="0"/>
              </a:spcAft>
              <a:buFont typeface="Arial" panose="020B0604020202020204" pitchFamily="34" charset="0"/>
              <a:buNone/>
            </a:pPr>
            <a:r>
              <a:rPr lang="en-US" dirty="0"/>
              <a:t>    (function(){</a:t>
            </a:r>
          </a:p>
          <a:p>
            <a:pPr marL="457200" lvl="1" indent="0">
              <a:spcAft>
                <a:spcPts val="0"/>
              </a:spcAft>
              <a:buNone/>
            </a:pPr>
            <a:r>
              <a:rPr lang="en-US" dirty="0"/>
              <a:t>var btn1 = </a:t>
            </a:r>
            <a:r>
              <a:rPr lang="en-US" dirty="0" err="1"/>
              <a:t>document.getElementById</a:t>
            </a:r>
            <a:r>
              <a:rPr lang="en-US" dirty="0"/>
              <a:t>("</a:t>
            </a:r>
            <a:r>
              <a:rPr lang="en-US" dirty="0" err="1"/>
              <a:t>btnFirst</a:t>
            </a:r>
            <a:r>
              <a:rPr lang="en-US" dirty="0"/>
              <a:t>"); var btn2 = </a:t>
            </a:r>
            <a:r>
              <a:rPr lang="en-US" dirty="0" err="1"/>
              <a:t>document.getElementById</a:t>
            </a:r>
            <a:r>
              <a:rPr lang="en-US" dirty="0"/>
              <a:t>("</a:t>
            </a:r>
            <a:r>
              <a:rPr lang="en-US" dirty="0" err="1"/>
              <a:t>btnSecond</a:t>
            </a:r>
            <a:r>
              <a:rPr lang="en-US" dirty="0"/>
              <a:t>");</a:t>
            </a:r>
          </a:p>
          <a:p>
            <a:pPr marL="0" indent="0">
              <a:spcAft>
                <a:spcPts val="0"/>
              </a:spcAft>
              <a:buFont typeface="Arial" panose="020B0604020202020204" pitchFamily="34" charset="0"/>
              <a:buNone/>
            </a:pPr>
            <a:r>
              <a:rPr lang="en-US" dirty="0"/>
              <a:t>        var btn3 = </a:t>
            </a:r>
            <a:r>
              <a:rPr lang="en-US" dirty="0" err="1"/>
              <a:t>document.getElementById</a:t>
            </a:r>
            <a:r>
              <a:rPr lang="en-US" dirty="0"/>
              <a:t>("</a:t>
            </a:r>
            <a:r>
              <a:rPr lang="en-US" dirty="0" err="1"/>
              <a:t>btnSelected</a:t>
            </a:r>
            <a:r>
              <a:rPr lang="en-US" dirty="0"/>
              <a:t>");</a:t>
            </a:r>
          </a:p>
          <a:p>
            <a:pPr marL="0" indent="0">
              <a:spcAft>
                <a:spcPts val="0"/>
              </a:spcAft>
              <a:buFont typeface="Arial" panose="020B0604020202020204" pitchFamily="34" charset="0"/>
              <a:buNone/>
            </a:pPr>
            <a:r>
              <a:rPr lang="en-US" dirty="0"/>
              <a:t>        var </a:t>
            </a:r>
            <a:r>
              <a:rPr lang="en-US" dirty="0" err="1"/>
              <a:t>selectbox</a:t>
            </a:r>
            <a:r>
              <a:rPr lang="en-US" dirty="0"/>
              <a:t> = </a:t>
            </a:r>
            <a:r>
              <a:rPr lang="en-US" dirty="0" err="1"/>
              <a:t>document.getElementById</a:t>
            </a:r>
            <a:r>
              <a:rPr lang="en-US" dirty="0"/>
              <a:t>("</a:t>
            </a:r>
            <a:r>
              <a:rPr lang="en-US" dirty="0" err="1"/>
              <a:t>selLocation</a:t>
            </a:r>
            <a:r>
              <a:rPr lang="en-US" dirty="0"/>
              <a:t>");</a:t>
            </a:r>
          </a:p>
          <a:p>
            <a:pPr marL="0" indent="0">
              <a:spcAft>
                <a:spcPts val="0"/>
              </a:spcAft>
              <a:buFont typeface="Arial" panose="020B0604020202020204" pitchFamily="34" charset="0"/>
              <a:buNone/>
            </a:pPr>
            <a:r>
              <a:rPr lang="en-US" dirty="0"/>
              <a:t>        </a:t>
            </a:r>
            <a:r>
              <a:rPr lang="en-US" dirty="0" err="1"/>
              <a:t>EventUtil.addHandler</a:t>
            </a:r>
            <a:r>
              <a:rPr lang="en-US" dirty="0"/>
              <a:t>(btn1, "click", function(event){</a:t>
            </a:r>
          </a:p>
          <a:p>
            <a:pPr marL="0" indent="0">
              <a:spcAft>
                <a:spcPts val="0"/>
              </a:spcAft>
              <a:buFont typeface="Arial" panose="020B0604020202020204" pitchFamily="34" charset="0"/>
              <a:buNone/>
            </a:pPr>
            <a:r>
              <a:rPr lang="en-US" dirty="0"/>
              <a:t>             </a:t>
            </a:r>
            <a:r>
              <a:rPr lang="en-US" dirty="0" err="1"/>
              <a:t>selectbox.selectedIndex</a:t>
            </a:r>
            <a:r>
              <a:rPr lang="en-US" dirty="0"/>
              <a:t> = 0; 	//(OR) </a:t>
            </a:r>
            <a:r>
              <a:rPr lang="en-US" dirty="0" err="1"/>
              <a:t>selectbox.options</a:t>
            </a:r>
            <a:r>
              <a:rPr lang="en-US" dirty="0"/>
              <a:t>[0].selected = true;</a:t>
            </a:r>
          </a:p>
          <a:p>
            <a:pPr marL="0" indent="0">
              <a:spcAft>
                <a:spcPts val="0"/>
              </a:spcAft>
              <a:buFont typeface="Arial" panose="020B0604020202020204" pitchFamily="34" charset="0"/>
              <a:buNone/>
            </a:pPr>
            <a:r>
              <a:rPr lang="en-US" dirty="0"/>
              <a:t>        });</a:t>
            </a:r>
          </a:p>
          <a:p>
            <a:pPr marL="0" indent="0">
              <a:spcAft>
                <a:spcPts val="0"/>
              </a:spcAft>
              <a:buFont typeface="Arial" panose="020B0604020202020204" pitchFamily="34" charset="0"/>
              <a:buNone/>
            </a:pPr>
            <a:r>
              <a:rPr lang="en-US" dirty="0"/>
              <a:t>        </a:t>
            </a:r>
            <a:r>
              <a:rPr lang="en-US" dirty="0" err="1"/>
              <a:t>EventUtil.addHandler</a:t>
            </a:r>
            <a:r>
              <a:rPr lang="en-US" dirty="0"/>
              <a:t>(btn2, "click", function(event){</a:t>
            </a:r>
          </a:p>
          <a:p>
            <a:pPr marL="0" indent="0">
              <a:spcAft>
                <a:spcPts val="0"/>
              </a:spcAft>
              <a:buFont typeface="Arial" panose="020B0604020202020204" pitchFamily="34" charset="0"/>
              <a:buNone/>
            </a:pPr>
            <a:r>
              <a:rPr lang="en-US" dirty="0"/>
              <a:t>             </a:t>
            </a:r>
            <a:r>
              <a:rPr lang="en-US" dirty="0" err="1"/>
              <a:t>selectbox.selectedIndex</a:t>
            </a:r>
            <a:r>
              <a:rPr lang="en-US" dirty="0"/>
              <a:t> = 1; 	//(OR) </a:t>
            </a:r>
            <a:r>
              <a:rPr lang="en-US" dirty="0" err="1"/>
              <a:t>selectbox.options</a:t>
            </a:r>
            <a:r>
              <a:rPr lang="en-US" dirty="0"/>
              <a:t>[1].selected = true;</a:t>
            </a:r>
          </a:p>
          <a:p>
            <a:pPr marL="0" indent="0">
              <a:spcAft>
                <a:spcPts val="0"/>
              </a:spcAft>
              <a:buFont typeface="Arial" panose="020B0604020202020204" pitchFamily="34" charset="0"/>
              <a:buNone/>
            </a:pPr>
            <a:r>
              <a:rPr lang="en-US" dirty="0"/>
              <a:t>        });</a:t>
            </a:r>
          </a:p>
          <a:p>
            <a:pPr marL="0" indent="0">
              <a:spcAft>
                <a:spcPts val="0"/>
              </a:spcAft>
              <a:buFont typeface="Arial" panose="020B0604020202020204" pitchFamily="34" charset="0"/>
              <a:buNone/>
            </a:pPr>
            <a:r>
              <a:rPr lang="en-US" dirty="0"/>
              <a:t>        </a:t>
            </a:r>
            <a:r>
              <a:rPr lang="en-US" dirty="0" err="1"/>
              <a:t>EventUtil.addHandler</a:t>
            </a:r>
            <a:r>
              <a:rPr lang="en-US" dirty="0"/>
              <a:t>(btn3, "click", function(event){</a:t>
            </a:r>
          </a:p>
          <a:p>
            <a:pPr marL="0" indent="0">
              <a:spcAft>
                <a:spcPts val="0"/>
              </a:spcAft>
              <a:buFont typeface="Arial" panose="020B0604020202020204" pitchFamily="34" charset="0"/>
              <a:buNone/>
            </a:pPr>
            <a:r>
              <a:rPr lang="en-US" dirty="0"/>
              <a:t>             var </a:t>
            </a:r>
            <a:r>
              <a:rPr lang="en-US" dirty="0" err="1"/>
              <a:t>selIndex</a:t>
            </a:r>
            <a:r>
              <a:rPr lang="en-US" dirty="0"/>
              <a:t> = </a:t>
            </a:r>
            <a:r>
              <a:rPr lang="en-US" dirty="0" err="1"/>
              <a:t>selectbox.selectedIndex</a:t>
            </a:r>
            <a:r>
              <a:rPr lang="en-US" dirty="0"/>
              <a:t>;</a:t>
            </a:r>
          </a:p>
          <a:p>
            <a:pPr marL="0" indent="0">
              <a:spcAft>
                <a:spcPts val="0"/>
              </a:spcAft>
              <a:buFont typeface="Arial" panose="020B0604020202020204" pitchFamily="34" charset="0"/>
              <a:buNone/>
            </a:pPr>
            <a:r>
              <a:rPr lang="en-US" dirty="0"/>
              <a:t>             var </a:t>
            </a:r>
            <a:r>
              <a:rPr lang="en-US" dirty="0" err="1"/>
              <a:t>selOption</a:t>
            </a:r>
            <a:r>
              <a:rPr lang="en-US" dirty="0"/>
              <a:t> = </a:t>
            </a:r>
            <a:r>
              <a:rPr lang="en-US" dirty="0" err="1"/>
              <a:t>selectbox.options</a:t>
            </a:r>
            <a:r>
              <a:rPr lang="en-US" dirty="0"/>
              <a:t>[</a:t>
            </a:r>
            <a:r>
              <a:rPr lang="en-US" dirty="0" err="1"/>
              <a:t>selIndex</a:t>
            </a:r>
            <a:r>
              <a:rPr lang="en-US" dirty="0"/>
              <a:t>];</a:t>
            </a:r>
          </a:p>
          <a:p>
            <a:pPr marL="0" indent="0">
              <a:spcAft>
                <a:spcPts val="0"/>
              </a:spcAft>
              <a:buFont typeface="Arial" panose="020B0604020202020204" pitchFamily="34" charset="0"/>
              <a:buNone/>
            </a:pPr>
            <a:r>
              <a:rPr lang="en-US" dirty="0"/>
              <a:t>             alert("Selected index: " + </a:t>
            </a:r>
            <a:r>
              <a:rPr lang="en-US" dirty="0" err="1"/>
              <a:t>selectbox.selectedIndex</a:t>
            </a:r>
            <a:r>
              <a:rPr lang="en-US" dirty="0"/>
              <a:t> + "\</a:t>
            </a:r>
            <a:r>
              <a:rPr lang="en-US" dirty="0" err="1"/>
              <a:t>nSelected</a:t>
            </a:r>
            <a:r>
              <a:rPr lang="en-US" dirty="0"/>
              <a:t> text: " + </a:t>
            </a:r>
            <a:r>
              <a:rPr lang="en-US" dirty="0" err="1"/>
              <a:t>selOption.text</a:t>
            </a:r>
            <a:r>
              <a:rPr lang="en-US" dirty="0"/>
              <a:t> + 	"\</a:t>
            </a:r>
            <a:r>
              <a:rPr lang="en-US" dirty="0" err="1"/>
              <a:t>nSelected</a:t>
            </a:r>
            <a:r>
              <a:rPr lang="en-US" dirty="0"/>
              <a:t> value: " + </a:t>
            </a:r>
            <a:r>
              <a:rPr lang="en-US" dirty="0" err="1"/>
              <a:t>selOption.value</a:t>
            </a:r>
            <a:r>
              <a:rPr lang="en-US" dirty="0"/>
              <a:t>); });</a:t>
            </a:r>
          </a:p>
          <a:p>
            <a:pPr marL="0" indent="0">
              <a:spcAft>
                <a:spcPts val="0"/>
              </a:spcAft>
              <a:buFont typeface="Arial" panose="020B0604020202020204" pitchFamily="34" charset="0"/>
              <a:buNone/>
            </a:pPr>
            <a:r>
              <a:rPr lang="en-US" dirty="0"/>
              <a:t>    })();</a:t>
            </a:r>
          </a:p>
          <a:p>
            <a:pPr marL="0" indent="0">
              <a:spcAft>
                <a:spcPts val="0"/>
              </a:spcAft>
              <a:buFont typeface="Arial" panose="020B0604020202020204" pitchFamily="34" charset="0"/>
              <a:buNone/>
            </a:pPr>
            <a:r>
              <a:rPr lang="en-US" dirty="0"/>
              <a:t>&lt;/script&gt;</a:t>
            </a:r>
          </a:p>
        </p:txBody>
      </p:sp>
    </p:spTree>
    <p:extLst>
      <p:ext uri="{BB962C8B-B14F-4D97-AF65-F5344CB8AC3E}">
        <p14:creationId xmlns:p14="http://schemas.microsoft.com/office/powerpoint/2010/main" val="21589619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FBF51A-804D-4F01-B4BC-134FA8549215}"/>
              </a:ext>
            </a:extLst>
          </p:cNvPr>
          <p:cNvSpPr>
            <a:spLocks noGrp="1"/>
          </p:cNvSpPr>
          <p:nvPr>
            <p:ph idx="1"/>
          </p:nvPr>
        </p:nvSpPr>
        <p:spPr/>
        <p:txBody>
          <a:bodyPr>
            <a:noAutofit/>
          </a:bodyPr>
          <a:lstStyle/>
          <a:p>
            <a:pPr algn="just"/>
            <a:r>
              <a:rPr lang="en-US" dirty="0">
                <a:latin typeface="+mn-lt"/>
              </a:rPr>
              <a:t>S</a:t>
            </a:r>
            <a:r>
              <a:rPr lang="en-US" b="0" i="0" u="none" strike="noStrike" baseline="0" dirty="0">
                <a:latin typeface="+mn-lt"/>
              </a:rPr>
              <a:t>everal ways to create options dynamically and add them to select boxes using JavaScript.</a:t>
            </a:r>
          </a:p>
          <a:p>
            <a:pPr algn="just">
              <a:buFont typeface="Wingdings" panose="05000000000000000000" pitchFamily="2" charset="2"/>
              <a:buChar char="Ø"/>
            </a:pPr>
            <a:r>
              <a:rPr lang="en-US" b="0" i="0" u="none" strike="noStrike" baseline="0" dirty="0">
                <a:latin typeface="+mn-lt"/>
              </a:rPr>
              <a:t>Using the DOM</a:t>
            </a:r>
          </a:p>
          <a:p>
            <a:pPr marL="457200" lvl="1" indent="0" algn="just">
              <a:spcAft>
                <a:spcPts val="0"/>
              </a:spcAft>
              <a:buNone/>
            </a:pPr>
            <a:r>
              <a:rPr lang="en-US" b="0" i="0" u="none" strike="noStrike" baseline="0" dirty="0">
                <a:latin typeface="+mn-lt"/>
              </a:rPr>
              <a:t>var </a:t>
            </a:r>
            <a:r>
              <a:rPr lang="en-US" b="0" i="0" u="none" strike="noStrike" baseline="0" dirty="0" err="1">
                <a:latin typeface="+mn-lt"/>
              </a:rPr>
              <a:t>newOption</a:t>
            </a:r>
            <a:r>
              <a:rPr lang="en-US" b="0" i="0" u="none" strike="noStrike" baseline="0" dirty="0">
                <a:latin typeface="+mn-lt"/>
              </a:rPr>
              <a:t> = </a:t>
            </a:r>
            <a:r>
              <a:rPr lang="en-US" b="0" i="0" u="none" strike="noStrike" baseline="0" dirty="0" err="1">
                <a:latin typeface="+mn-lt"/>
              </a:rPr>
              <a:t>document.createElement</a:t>
            </a:r>
            <a:r>
              <a:rPr lang="en-US" b="0" i="0" u="none" strike="noStrike" baseline="0" dirty="0">
                <a:latin typeface="+mn-lt"/>
              </a:rPr>
              <a:t>(“option”);</a:t>
            </a:r>
          </a:p>
          <a:p>
            <a:pPr marL="457200" lvl="1" indent="0" algn="just">
              <a:spcAft>
                <a:spcPts val="0"/>
              </a:spcAft>
              <a:buNone/>
            </a:pPr>
            <a:r>
              <a:rPr lang="en-US" b="0" i="0" u="none" strike="noStrike" baseline="0" dirty="0" err="1">
                <a:latin typeface="+mn-lt"/>
              </a:rPr>
              <a:t>newOption.appendChild</a:t>
            </a:r>
            <a:r>
              <a:rPr lang="en-US" b="0" i="0" u="none" strike="noStrike" baseline="0" dirty="0">
                <a:latin typeface="+mn-lt"/>
              </a:rPr>
              <a:t>(</a:t>
            </a:r>
            <a:r>
              <a:rPr lang="en-US" b="0" i="0" u="none" strike="noStrike" baseline="0" dirty="0" err="1">
                <a:latin typeface="+mn-lt"/>
              </a:rPr>
              <a:t>document.createTextNode</a:t>
            </a:r>
            <a:r>
              <a:rPr lang="en-US" b="0" i="0" u="none" strike="noStrike" baseline="0" dirty="0">
                <a:latin typeface="+mn-lt"/>
              </a:rPr>
              <a:t>(“Option text”));</a:t>
            </a:r>
          </a:p>
          <a:p>
            <a:pPr marL="457200" lvl="1" indent="0" algn="just">
              <a:spcAft>
                <a:spcPts val="0"/>
              </a:spcAft>
              <a:buNone/>
            </a:pPr>
            <a:r>
              <a:rPr lang="en-US" b="0" i="0" u="none" strike="noStrike" baseline="0" dirty="0" err="1">
                <a:latin typeface="+mn-lt"/>
              </a:rPr>
              <a:t>newOption.setAttribute</a:t>
            </a:r>
            <a:r>
              <a:rPr lang="en-US" b="0" i="0" u="none" strike="noStrike" baseline="0" dirty="0">
                <a:latin typeface="+mn-lt"/>
              </a:rPr>
              <a:t>(“value”, “Option value”);</a:t>
            </a:r>
          </a:p>
          <a:p>
            <a:pPr marL="457200" lvl="1" indent="0" algn="just">
              <a:spcAft>
                <a:spcPts val="0"/>
              </a:spcAft>
              <a:buNone/>
            </a:pPr>
            <a:r>
              <a:rPr lang="en-US" b="0" i="0" u="none" strike="noStrike" baseline="0" dirty="0" err="1">
                <a:latin typeface="+mn-lt"/>
              </a:rPr>
              <a:t>selectbox.appendChild</a:t>
            </a:r>
            <a:r>
              <a:rPr lang="en-US" b="0" i="0" u="none" strike="noStrike" baseline="0" dirty="0">
                <a:latin typeface="+mn-lt"/>
              </a:rPr>
              <a:t>(</a:t>
            </a:r>
            <a:r>
              <a:rPr lang="en-US" b="0" i="0" u="none" strike="noStrike" baseline="0" dirty="0" err="1">
                <a:latin typeface="+mn-lt"/>
              </a:rPr>
              <a:t>newOption</a:t>
            </a:r>
            <a:r>
              <a:rPr lang="en-US" b="0" i="0" u="none" strike="noStrike" baseline="0" dirty="0">
                <a:latin typeface="+mn-lt"/>
              </a:rPr>
              <a:t>);</a:t>
            </a:r>
          </a:p>
          <a:p>
            <a:pPr algn="just">
              <a:spcBef>
                <a:spcPts val="1200"/>
              </a:spcBef>
              <a:buFont typeface="Wingdings" panose="05000000000000000000" pitchFamily="2" charset="2"/>
              <a:buChar char="Ø"/>
            </a:pPr>
            <a:r>
              <a:rPr lang="en-US" b="0" i="0" u="none" strike="noStrike" baseline="0" dirty="0">
                <a:latin typeface="+mn-lt"/>
              </a:rPr>
              <a:t>Using the Option constructor — </a:t>
            </a:r>
            <a:r>
              <a:rPr lang="en-US" dirty="0">
                <a:latin typeface="+mn-lt"/>
              </a:rPr>
              <a:t>A</a:t>
            </a:r>
            <a:r>
              <a:rPr lang="en-US" b="0" i="0" u="none" strike="noStrike" baseline="0" dirty="0">
                <a:latin typeface="+mn-lt"/>
              </a:rPr>
              <a:t>ccepts two arguments: the text and the value.  </a:t>
            </a:r>
          </a:p>
          <a:p>
            <a:pPr marL="457200" lvl="1" indent="0" algn="just">
              <a:spcAft>
                <a:spcPts val="0"/>
              </a:spcAft>
              <a:buNone/>
            </a:pPr>
            <a:r>
              <a:rPr lang="en-US" b="0" i="0" u="none" strike="noStrike" baseline="0" dirty="0">
                <a:latin typeface="+mn-lt"/>
              </a:rPr>
              <a:t>var </a:t>
            </a:r>
            <a:r>
              <a:rPr lang="en-US" b="0" i="0" u="none" strike="noStrike" baseline="0" dirty="0" err="1">
                <a:latin typeface="+mn-lt"/>
              </a:rPr>
              <a:t>newOption</a:t>
            </a:r>
            <a:r>
              <a:rPr lang="en-US" b="0" i="0" u="none" strike="noStrike" baseline="0" dirty="0">
                <a:latin typeface="+mn-lt"/>
              </a:rPr>
              <a:t> = new Option(“Option text”, “Option value”);</a:t>
            </a:r>
          </a:p>
          <a:p>
            <a:pPr marL="457200" lvl="1" indent="0" algn="just">
              <a:spcAft>
                <a:spcPts val="0"/>
              </a:spcAft>
              <a:buNone/>
            </a:pPr>
            <a:r>
              <a:rPr lang="en-US" b="0" i="0" u="none" strike="noStrike" baseline="0" dirty="0" err="1">
                <a:latin typeface="+mn-lt"/>
              </a:rPr>
              <a:t>selectbox.appendChild</a:t>
            </a:r>
            <a:r>
              <a:rPr lang="en-US" b="0" i="0" u="none" strike="noStrike" baseline="0" dirty="0">
                <a:latin typeface="+mn-lt"/>
              </a:rPr>
              <a:t>(</a:t>
            </a:r>
            <a:r>
              <a:rPr lang="en-US" b="0" i="0" u="none" strike="noStrike" baseline="0" dirty="0" err="1">
                <a:latin typeface="+mn-lt"/>
              </a:rPr>
              <a:t>newOption</a:t>
            </a:r>
            <a:r>
              <a:rPr lang="en-US" b="0" i="0" u="none" strike="noStrike" baseline="0" dirty="0">
                <a:latin typeface="+mn-lt"/>
              </a:rPr>
              <a:t>);</a:t>
            </a:r>
          </a:p>
          <a:p>
            <a:pPr algn="l">
              <a:spcBef>
                <a:spcPts val="1200"/>
              </a:spcBef>
              <a:buFont typeface="Wingdings" panose="05000000000000000000" pitchFamily="2" charset="2"/>
              <a:buChar char="Ø"/>
            </a:pPr>
            <a:r>
              <a:rPr lang="en-US" dirty="0">
                <a:latin typeface="+mn-lt"/>
              </a:rPr>
              <a:t>Using</a:t>
            </a:r>
            <a:r>
              <a:rPr lang="en-US" b="0" i="0" u="none" strike="noStrike" baseline="0" dirty="0">
                <a:latin typeface="+mn-lt"/>
              </a:rPr>
              <a:t> the select box’s add() method — </a:t>
            </a:r>
            <a:r>
              <a:rPr lang="en-US" dirty="0">
                <a:latin typeface="+mn-lt"/>
              </a:rPr>
              <a:t>A</a:t>
            </a:r>
            <a:r>
              <a:rPr lang="en-US" b="0" i="0" u="none" strike="noStrike" baseline="0" dirty="0">
                <a:latin typeface="+mn-lt"/>
              </a:rPr>
              <a:t>ccepts two arguments: the new option to add and the option before which the new option should be inserted.</a:t>
            </a:r>
          </a:p>
          <a:p>
            <a:pPr marL="457200" lvl="1" indent="0" algn="just">
              <a:spcAft>
                <a:spcPts val="0"/>
              </a:spcAft>
              <a:buNone/>
            </a:pPr>
            <a:r>
              <a:rPr lang="en-US" b="0" i="0" u="none" strike="noStrike" baseline="0" dirty="0">
                <a:latin typeface="+mn-lt"/>
              </a:rPr>
              <a:t>var </a:t>
            </a:r>
            <a:r>
              <a:rPr lang="en-US" b="0" i="0" u="none" strike="noStrike" baseline="0" dirty="0" err="1">
                <a:latin typeface="+mn-lt"/>
              </a:rPr>
              <a:t>newOption</a:t>
            </a:r>
            <a:r>
              <a:rPr lang="en-US" b="0" i="0" u="none" strike="noStrike" baseline="0" dirty="0">
                <a:latin typeface="+mn-lt"/>
              </a:rPr>
              <a:t> = new Option(“Option text”, “Option value”);</a:t>
            </a:r>
          </a:p>
          <a:p>
            <a:pPr marL="457200" lvl="1" indent="0" algn="just">
              <a:spcAft>
                <a:spcPts val="0"/>
              </a:spcAft>
              <a:buNone/>
            </a:pPr>
            <a:r>
              <a:rPr lang="en-US" b="0" i="0" u="none" strike="noStrike" baseline="0" dirty="0" err="1">
                <a:latin typeface="+mn-lt"/>
              </a:rPr>
              <a:t>selectbox.add</a:t>
            </a:r>
            <a:r>
              <a:rPr lang="en-US" b="0" i="0" u="none" strike="noStrike" baseline="0" dirty="0">
                <a:latin typeface="+mn-lt"/>
              </a:rPr>
              <a:t>(</a:t>
            </a:r>
            <a:r>
              <a:rPr lang="en-US" b="0" i="0" u="none" strike="noStrike" baseline="0" dirty="0" err="1">
                <a:latin typeface="+mn-lt"/>
              </a:rPr>
              <a:t>newOption</a:t>
            </a:r>
            <a:r>
              <a:rPr lang="en-US" b="0" i="0" u="none" strike="noStrike" baseline="0" dirty="0">
                <a:latin typeface="+mn-lt"/>
              </a:rPr>
              <a:t>, undefined); 		//the option is added at the end of the list</a:t>
            </a:r>
            <a:endParaRPr lang="en-US" dirty="0">
              <a:latin typeface="+mn-lt"/>
            </a:endParaRPr>
          </a:p>
        </p:txBody>
      </p:sp>
      <p:sp>
        <p:nvSpPr>
          <p:cNvPr id="3" name="Title 2">
            <a:extLst>
              <a:ext uri="{FF2B5EF4-FFF2-40B4-BE49-F238E27FC236}">
                <a16:creationId xmlns:a16="http://schemas.microsoft.com/office/drawing/2014/main" id="{463815FB-5FC1-48EA-A2D1-18D72E0CDD48}"/>
              </a:ext>
            </a:extLst>
          </p:cNvPr>
          <p:cNvSpPr>
            <a:spLocks noGrp="1"/>
          </p:cNvSpPr>
          <p:nvPr>
            <p:ph type="title"/>
          </p:nvPr>
        </p:nvSpPr>
        <p:spPr/>
        <p:txBody>
          <a:bodyPr/>
          <a:lstStyle/>
          <a:p>
            <a:r>
              <a:rPr lang="en-US" dirty="0"/>
              <a:t>Adding Options</a:t>
            </a:r>
          </a:p>
        </p:txBody>
      </p:sp>
      <p:sp>
        <p:nvSpPr>
          <p:cNvPr id="4" name="Slide Number Placeholder 3">
            <a:extLst>
              <a:ext uri="{FF2B5EF4-FFF2-40B4-BE49-F238E27FC236}">
                <a16:creationId xmlns:a16="http://schemas.microsoft.com/office/drawing/2014/main" id="{B42BD7B5-D028-EFF3-3D4E-A333D58CC93C}"/>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289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3443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238" y="1152182"/>
            <a:ext cx="9458621" cy="5705817"/>
          </a:xfrm>
        </p:spPr>
        <p:txBody>
          <a:bodyPr>
            <a:noAutofit/>
          </a:bodyPr>
          <a:lstStyle/>
          <a:p>
            <a:pPr>
              <a:lnSpc>
                <a:spcPct val="100000"/>
              </a:lnSpc>
              <a:spcBef>
                <a:spcPts val="0"/>
              </a:spcBef>
              <a:spcAft>
                <a:spcPts val="600"/>
              </a:spcAft>
            </a:pPr>
            <a:r>
              <a:rPr lang="en-US" dirty="0"/>
              <a:t>Multiplicative Operators </a:t>
            </a:r>
            <a:r>
              <a:rPr lang="en-US" b="1" i="1" dirty="0"/>
              <a:t>are multiply, divide and modulus</a:t>
            </a:r>
            <a:r>
              <a:rPr lang="en-US" dirty="0"/>
              <a:t>.</a:t>
            </a:r>
          </a:p>
          <a:p>
            <a:pPr>
              <a:lnSpc>
                <a:spcPct val="100000"/>
              </a:lnSpc>
              <a:spcBef>
                <a:spcPts val="0"/>
              </a:spcBef>
              <a:spcAft>
                <a:spcPts val="600"/>
              </a:spcAft>
            </a:pPr>
            <a:endParaRPr lang="en-US" b="1" dirty="0"/>
          </a:p>
          <a:p>
            <a:pPr>
              <a:lnSpc>
                <a:spcPct val="100000"/>
              </a:lnSpc>
              <a:spcBef>
                <a:spcPts val="0"/>
              </a:spcBef>
            </a:pPr>
            <a:r>
              <a:rPr lang="en-US" b="1" dirty="0"/>
              <a:t>Multiply operator (*) </a:t>
            </a:r>
          </a:p>
          <a:p>
            <a:pPr marL="0" indent="0">
              <a:lnSpc>
                <a:spcPct val="100000"/>
              </a:lnSpc>
              <a:spcBef>
                <a:spcPts val="0"/>
              </a:spcBef>
              <a:buNone/>
            </a:pPr>
            <a:r>
              <a:rPr lang="en-US" dirty="0"/>
              <a:t>	</a:t>
            </a:r>
            <a:r>
              <a:rPr lang="en-US" dirty="0" err="1"/>
              <a:t>eg</a:t>
            </a:r>
            <a:r>
              <a:rPr lang="en-US" dirty="0"/>
              <a:t>. var result = 3 * 5;		//result 15</a:t>
            </a:r>
          </a:p>
          <a:p>
            <a:pPr marL="0" indent="0">
              <a:lnSpc>
                <a:spcPct val="100000"/>
              </a:lnSpc>
              <a:spcBef>
                <a:spcPts val="0"/>
              </a:spcBef>
              <a:buNone/>
            </a:pPr>
            <a:endParaRPr lang="en-US" dirty="0"/>
          </a:p>
          <a:p>
            <a:pPr>
              <a:lnSpc>
                <a:spcPct val="100000"/>
              </a:lnSpc>
              <a:spcBef>
                <a:spcPts val="0"/>
              </a:spcBef>
            </a:pPr>
            <a:r>
              <a:rPr lang="en-US" b="1" dirty="0"/>
              <a:t>Divide operator (/)</a:t>
            </a:r>
          </a:p>
          <a:p>
            <a:pPr marL="0" indent="0">
              <a:lnSpc>
                <a:spcPct val="100000"/>
              </a:lnSpc>
              <a:spcBef>
                <a:spcPts val="0"/>
              </a:spcBef>
              <a:buNone/>
            </a:pPr>
            <a:r>
              <a:rPr lang="en-US" dirty="0"/>
              <a:t>	</a:t>
            </a:r>
            <a:r>
              <a:rPr lang="en-US" dirty="0" err="1"/>
              <a:t>eg</a:t>
            </a:r>
            <a:r>
              <a:rPr lang="en-US" dirty="0"/>
              <a:t>. var result = 66 / 11;		//result 6</a:t>
            </a:r>
          </a:p>
          <a:p>
            <a:pPr marL="0" indent="0">
              <a:lnSpc>
                <a:spcPct val="100000"/>
              </a:lnSpc>
              <a:spcBef>
                <a:spcPts val="0"/>
              </a:spcBef>
              <a:buNone/>
            </a:pPr>
            <a:endParaRPr lang="en-US" dirty="0"/>
          </a:p>
          <a:p>
            <a:pPr>
              <a:lnSpc>
                <a:spcPct val="100000"/>
              </a:lnSpc>
              <a:spcBef>
                <a:spcPts val="0"/>
              </a:spcBef>
            </a:pPr>
            <a:r>
              <a:rPr lang="en-US" b="1" dirty="0"/>
              <a:t>Modulus operator (%)  </a:t>
            </a:r>
          </a:p>
          <a:p>
            <a:pPr marL="0" indent="0">
              <a:lnSpc>
                <a:spcPct val="100000"/>
              </a:lnSpc>
              <a:spcBef>
                <a:spcPts val="0"/>
              </a:spcBef>
              <a:buNone/>
            </a:pPr>
            <a:r>
              <a:rPr lang="en-US" dirty="0"/>
              <a:t>	</a:t>
            </a:r>
            <a:r>
              <a:rPr lang="en-US" dirty="0" err="1"/>
              <a:t>eg</a:t>
            </a:r>
            <a:r>
              <a:rPr lang="en-US" dirty="0"/>
              <a:t>. var result = 26 % 5;		//result 1 </a:t>
            </a:r>
          </a:p>
          <a:p>
            <a:pPr marL="0" indent="0">
              <a:lnSpc>
                <a:spcPct val="100000"/>
              </a:lnSpc>
              <a:spcBef>
                <a:spcPts val="0"/>
              </a:spcBef>
              <a:buNone/>
            </a:pPr>
            <a:endParaRPr lang="en-US" dirty="0"/>
          </a:p>
          <a:p>
            <a:pPr>
              <a:lnSpc>
                <a:spcPct val="100000"/>
              </a:lnSpc>
              <a:spcBef>
                <a:spcPts val="0"/>
              </a:spcBef>
            </a:pPr>
            <a:r>
              <a:rPr lang="en-US" dirty="0"/>
              <a:t>Additive Operators </a:t>
            </a:r>
            <a:r>
              <a:rPr lang="en-US" b="1" dirty="0"/>
              <a:t>: add and subtract</a:t>
            </a:r>
          </a:p>
          <a:p>
            <a:pPr>
              <a:lnSpc>
                <a:spcPct val="100000"/>
              </a:lnSpc>
              <a:spcBef>
                <a:spcPts val="0"/>
              </a:spcBef>
            </a:pPr>
            <a:endParaRPr lang="en-US" b="1" dirty="0"/>
          </a:p>
          <a:p>
            <a:pPr>
              <a:lnSpc>
                <a:spcPct val="100000"/>
              </a:lnSpc>
              <a:spcBef>
                <a:spcPts val="0"/>
              </a:spcBef>
            </a:pPr>
            <a:r>
              <a:rPr lang="en-US" b="1" dirty="0"/>
              <a:t>Add(+)   </a:t>
            </a:r>
          </a:p>
          <a:p>
            <a:pPr marL="0" indent="0">
              <a:lnSpc>
                <a:spcPct val="100000"/>
              </a:lnSpc>
              <a:spcBef>
                <a:spcPts val="0"/>
              </a:spcBef>
              <a:buNone/>
            </a:pPr>
            <a:r>
              <a:rPr lang="en-US" dirty="0"/>
              <a:t>	</a:t>
            </a:r>
            <a:r>
              <a:rPr lang="en-US" dirty="0" err="1"/>
              <a:t>eg</a:t>
            </a:r>
            <a:r>
              <a:rPr lang="en-US" dirty="0"/>
              <a:t>. var result = 1 + 2;   		//3	</a:t>
            </a:r>
          </a:p>
          <a:p>
            <a:pPr marL="0" indent="0">
              <a:lnSpc>
                <a:spcPct val="100000"/>
              </a:lnSpc>
              <a:spcBef>
                <a:spcPts val="0"/>
              </a:spcBef>
              <a:buNone/>
            </a:pPr>
            <a:r>
              <a:rPr lang="en-US" dirty="0"/>
              <a:t>		</a:t>
            </a:r>
          </a:p>
          <a:p>
            <a:pPr>
              <a:lnSpc>
                <a:spcPct val="100000"/>
              </a:lnSpc>
              <a:spcBef>
                <a:spcPts val="0"/>
              </a:spcBef>
            </a:pPr>
            <a:r>
              <a:rPr lang="en-US" b="1" dirty="0"/>
              <a:t>Subtract(-)  </a:t>
            </a:r>
          </a:p>
          <a:p>
            <a:pPr marL="0" indent="0">
              <a:lnSpc>
                <a:spcPct val="100000"/>
              </a:lnSpc>
              <a:spcBef>
                <a:spcPts val="0"/>
              </a:spcBef>
              <a:buNone/>
            </a:pPr>
            <a:r>
              <a:rPr lang="en-US" dirty="0"/>
              <a:t>	</a:t>
            </a:r>
            <a:r>
              <a:rPr lang="en-US" dirty="0" err="1"/>
              <a:t>eg</a:t>
            </a:r>
            <a:r>
              <a:rPr lang="en-US" dirty="0"/>
              <a:t>. </a:t>
            </a:r>
            <a:r>
              <a:rPr lang="en-US" dirty="0" err="1"/>
              <a:t>var</a:t>
            </a:r>
            <a:r>
              <a:rPr lang="en-US" dirty="0"/>
              <a:t> result = 2 - 1;  		//1</a:t>
            </a:r>
          </a:p>
        </p:txBody>
      </p:sp>
      <p:sp>
        <p:nvSpPr>
          <p:cNvPr id="3" name="Title 2"/>
          <p:cNvSpPr>
            <a:spLocks noGrp="1"/>
          </p:cNvSpPr>
          <p:nvPr>
            <p:ph type="title"/>
          </p:nvPr>
        </p:nvSpPr>
        <p:spPr/>
        <p:txBody>
          <a:bodyPr/>
          <a:lstStyle/>
          <a:p>
            <a:r>
              <a:rPr lang="en-US" dirty="0"/>
              <a:t>Multiplicative Operators, Additive Operators</a:t>
            </a:r>
          </a:p>
        </p:txBody>
      </p:sp>
    </p:spTree>
    <p:extLst>
      <p:ext uri="{BB962C8B-B14F-4D97-AF65-F5344CB8AC3E}">
        <p14:creationId xmlns:p14="http://schemas.microsoft.com/office/powerpoint/2010/main" val="63470497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B1ADF2-6131-4F99-BECD-F09C989C6009}"/>
              </a:ext>
            </a:extLst>
          </p:cNvPr>
          <p:cNvSpPr>
            <a:spLocks noGrp="1"/>
          </p:cNvSpPr>
          <p:nvPr>
            <p:ph idx="1"/>
          </p:nvPr>
        </p:nvSpPr>
        <p:spPr>
          <a:xfrm>
            <a:off x="838200" y="1293356"/>
            <a:ext cx="10515600" cy="5303520"/>
          </a:xfrm>
        </p:spPr>
        <p:txBody>
          <a:bodyPr>
            <a:noAutofit/>
          </a:bodyPr>
          <a:lstStyle/>
          <a:p>
            <a:pPr algn="just"/>
            <a:r>
              <a:rPr lang="en-US" dirty="0">
                <a:latin typeface="+mn-lt"/>
              </a:rPr>
              <a:t>M</a:t>
            </a:r>
            <a:r>
              <a:rPr lang="en-US" b="0" i="0" u="none" strike="noStrike" baseline="0" dirty="0">
                <a:latin typeface="+mn-lt"/>
              </a:rPr>
              <a:t>ultiple ways to remove options. </a:t>
            </a:r>
          </a:p>
          <a:p>
            <a:pPr algn="just">
              <a:buFont typeface="Wingdings" panose="05000000000000000000" pitchFamily="2" charset="2"/>
              <a:buChar char="Ø"/>
            </a:pPr>
            <a:r>
              <a:rPr lang="en-US" b="0" i="0" u="none" strike="noStrike" baseline="0" dirty="0">
                <a:latin typeface="+mn-lt"/>
              </a:rPr>
              <a:t>Using the DOM </a:t>
            </a:r>
            <a:r>
              <a:rPr lang="en-US" b="0" i="0" u="none" strike="noStrike" baseline="0" dirty="0" err="1">
                <a:latin typeface="+mn-lt"/>
              </a:rPr>
              <a:t>removeChild</a:t>
            </a:r>
            <a:r>
              <a:rPr lang="en-US" b="0" i="0" u="none" strike="noStrike" baseline="0" dirty="0">
                <a:latin typeface="+mn-lt"/>
              </a:rPr>
              <a:t>() method</a:t>
            </a:r>
          </a:p>
          <a:p>
            <a:pPr marL="457200" lvl="1" indent="0" algn="just">
              <a:buNone/>
            </a:pPr>
            <a:r>
              <a:rPr lang="en-US" b="0" i="0" u="none" strike="noStrike" baseline="0" dirty="0" err="1">
                <a:latin typeface="+mn-lt"/>
              </a:rPr>
              <a:t>selectbox.removeChild</a:t>
            </a:r>
            <a:r>
              <a:rPr lang="en-US" b="0" i="0" u="none" strike="noStrike" baseline="0" dirty="0">
                <a:latin typeface="+mn-lt"/>
              </a:rPr>
              <a:t>(</a:t>
            </a:r>
            <a:r>
              <a:rPr lang="en-US" b="0" i="0" u="none" strike="noStrike" baseline="0" dirty="0" err="1">
                <a:latin typeface="+mn-lt"/>
              </a:rPr>
              <a:t>selectbox.options</a:t>
            </a:r>
            <a:r>
              <a:rPr lang="en-US" b="0" i="0" u="none" strike="noStrike" baseline="0" dirty="0">
                <a:latin typeface="+mn-lt"/>
              </a:rPr>
              <a:t>[0]); 	//remove first option</a:t>
            </a:r>
          </a:p>
          <a:p>
            <a:pPr algn="just">
              <a:spcBef>
                <a:spcPts val="600"/>
              </a:spcBef>
              <a:buFont typeface="Wingdings" panose="05000000000000000000" pitchFamily="2" charset="2"/>
              <a:buChar char="Ø"/>
            </a:pPr>
            <a:r>
              <a:rPr lang="en-US" b="0" i="0" u="none" strike="noStrike" baseline="0" dirty="0">
                <a:latin typeface="+mn-lt"/>
              </a:rPr>
              <a:t>Using the select box’s remove() method — Accepts a single argument: the index of the option to remove.</a:t>
            </a:r>
          </a:p>
          <a:p>
            <a:pPr marL="457200" lvl="1" indent="0" algn="just">
              <a:buNone/>
            </a:pPr>
            <a:r>
              <a:rPr lang="en-US" b="0" i="0" u="none" strike="noStrike" baseline="0" dirty="0" err="1">
                <a:latin typeface="+mn-lt"/>
              </a:rPr>
              <a:t>selectbox.remove</a:t>
            </a:r>
            <a:r>
              <a:rPr lang="en-US" b="0" i="0" u="none" strike="noStrike" baseline="0" dirty="0">
                <a:latin typeface="+mn-lt"/>
              </a:rPr>
              <a:t>(0); 	</a:t>
            </a:r>
            <a:r>
              <a:rPr lang="en-US" dirty="0">
                <a:latin typeface="+mn-lt"/>
              </a:rPr>
              <a:t>	</a:t>
            </a:r>
            <a:r>
              <a:rPr lang="en-US" b="0" i="0" u="none" strike="noStrike" baseline="0" dirty="0">
                <a:latin typeface="+mn-lt"/>
              </a:rPr>
              <a:t>//remove first option</a:t>
            </a:r>
          </a:p>
          <a:p>
            <a:pPr algn="just">
              <a:spcBef>
                <a:spcPts val="600"/>
              </a:spcBef>
              <a:buFont typeface="Wingdings" panose="05000000000000000000" pitchFamily="2" charset="2"/>
              <a:buChar char="Ø"/>
            </a:pPr>
            <a:r>
              <a:rPr lang="en-US" b="0" i="0" u="none" strike="noStrike" baseline="0" dirty="0">
                <a:latin typeface="+mn-lt"/>
              </a:rPr>
              <a:t>Set the option equal to null</a:t>
            </a:r>
          </a:p>
          <a:p>
            <a:pPr marL="457200" lvl="1" indent="0" algn="just">
              <a:buNone/>
            </a:pPr>
            <a:r>
              <a:rPr lang="en-US" b="0" i="0" u="none" strike="noStrike" baseline="0" dirty="0" err="1">
                <a:latin typeface="+mn-lt"/>
              </a:rPr>
              <a:t>selectbox.options</a:t>
            </a:r>
            <a:r>
              <a:rPr lang="en-US" b="0" i="0" u="none" strike="noStrike" baseline="0" dirty="0">
                <a:latin typeface="+mn-lt"/>
              </a:rPr>
              <a:t>[0] = null; 	//remove first option</a:t>
            </a:r>
            <a:endParaRPr lang="en-US" b="1" dirty="0">
              <a:latin typeface="+mn-lt"/>
            </a:endParaRPr>
          </a:p>
          <a:p>
            <a:pPr algn="just">
              <a:spcBef>
                <a:spcPts val="1200"/>
              </a:spcBef>
            </a:pPr>
            <a:r>
              <a:rPr lang="en-US" b="0" i="0" u="none" strike="noStrike" baseline="0" dirty="0">
                <a:latin typeface="+mn-lt"/>
              </a:rPr>
              <a:t>To clear a select box of all options:</a:t>
            </a:r>
          </a:p>
          <a:p>
            <a:pPr marL="457200" lvl="1" indent="0" algn="just">
              <a:spcAft>
                <a:spcPts val="0"/>
              </a:spcAft>
              <a:buNone/>
            </a:pPr>
            <a:r>
              <a:rPr lang="en-US" b="0" i="0" u="none" strike="noStrike" baseline="0" dirty="0">
                <a:latin typeface="+mn-lt"/>
              </a:rPr>
              <a:t>function </a:t>
            </a:r>
            <a:r>
              <a:rPr lang="en-US" b="0" i="0" u="none" strike="noStrike" baseline="0" dirty="0" err="1">
                <a:latin typeface="+mn-lt"/>
              </a:rPr>
              <a:t>clearSelectbox</a:t>
            </a:r>
            <a:r>
              <a:rPr lang="en-US" b="0" i="0" u="none" strike="noStrike" baseline="0" dirty="0">
                <a:latin typeface="+mn-lt"/>
              </a:rPr>
              <a:t>(</a:t>
            </a:r>
            <a:r>
              <a:rPr lang="en-US" b="0" i="0" u="none" strike="noStrike" baseline="0" dirty="0" err="1">
                <a:latin typeface="+mn-lt"/>
              </a:rPr>
              <a:t>selectbox</a:t>
            </a:r>
            <a:r>
              <a:rPr lang="en-US" b="0" i="0" u="none" strike="noStrike" baseline="0" dirty="0">
                <a:latin typeface="+mn-lt"/>
              </a:rPr>
              <a:t>){</a:t>
            </a:r>
          </a:p>
          <a:p>
            <a:pPr marL="914400" lvl="2" indent="0" algn="just">
              <a:spcAft>
                <a:spcPts val="0"/>
              </a:spcAft>
              <a:buNone/>
            </a:pPr>
            <a:r>
              <a:rPr lang="en-US" b="0" i="0" u="none" strike="noStrike" baseline="0" dirty="0">
                <a:latin typeface="+mn-lt"/>
              </a:rPr>
              <a:t>for(var </a:t>
            </a:r>
            <a:r>
              <a:rPr lang="en-US" b="0" i="0" u="none" strike="noStrike" baseline="0" dirty="0" err="1">
                <a:latin typeface="+mn-lt"/>
              </a:rPr>
              <a:t>i</a:t>
            </a:r>
            <a:r>
              <a:rPr lang="en-US" b="0" i="0" u="none" strike="noStrike" baseline="0" dirty="0">
                <a:latin typeface="+mn-lt"/>
              </a:rPr>
              <a:t>=0, </a:t>
            </a:r>
            <a:r>
              <a:rPr lang="en-US" b="0" i="0" u="none" strike="noStrike" baseline="0" dirty="0" err="1">
                <a:latin typeface="+mn-lt"/>
              </a:rPr>
              <a:t>len</a:t>
            </a:r>
            <a:r>
              <a:rPr lang="en-US" b="0" i="0" u="none" strike="noStrike" baseline="0" dirty="0">
                <a:latin typeface="+mn-lt"/>
              </a:rPr>
              <a:t>=</a:t>
            </a:r>
            <a:r>
              <a:rPr lang="en-US" b="0" i="0" u="none" strike="noStrike" baseline="0" dirty="0" err="1">
                <a:latin typeface="+mn-lt"/>
              </a:rPr>
              <a:t>selectbox.options.length</a:t>
            </a:r>
            <a:r>
              <a:rPr lang="en-US" b="0" i="0" u="none" strike="noStrike" baseline="0" dirty="0">
                <a:latin typeface="+mn-lt"/>
              </a:rPr>
              <a:t>; </a:t>
            </a:r>
            <a:r>
              <a:rPr lang="en-US" b="0" i="0" u="none" strike="noStrike" baseline="0" dirty="0" err="1">
                <a:latin typeface="+mn-lt"/>
              </a:rPr>
              <a:t>i</a:t>
            </a:r>
            <a:r>
              <a:rPr lang="en-US" b="0" i="0" u="none" strike="noStrike" baseline="0" dirty="0">
                <a:latin typeface="+mn-lt"/>
              </a:rPr>
              <a:t> &lt; </a:t>
            </a:r>
            <a:r>
              <a:rPr lang="en-US" b="0" i="0" u="none" strike="noStrike" baseline="0" dirty="0" err="1">
                <a:latin typeface="+mn-lt"/>
              </a:rPr>
              <a:t>len</a:t>
            </a:r>
            <a:r>
              <a:rPr lang="en-US" b="0" i="0" u="none" strike="noStrike" baseline="0" dirty="0">
                <a:latin typeface="+mn-lt"/>
              </a:rPr>
              <a:t>; </a:t>
            </a:r>
            <a:r>
              <a:rPr lang="en-US" b="0" i="0" u="none" strike="noStrike" baseline="0" dirty="0" err="1">
                <a:latin typeface="+mn-lt"/>
              </a:rPr>
              <a:t>i</a:t>
            </a:r>
            <a:r>
              <a:rPr lang="en-US" b="0" i="0" u="none" strike="noStrike" baseline="0" dirty="0">
                <a:latin typeface="+mn-lt"/>
              </a:rPr>
              <a:t>++){</a:t>
            </a:r>
          </a:p>
          <a:p>
            <a:pPr marL="1371600" lvl="3" indent="0" algn="just">
              <a:spcAft>
                <a:spcPts val="0"/>
              </a:spcAft>
              <a:buNone/>
            </a:pPr>
            <a:r>
              <a:rPr lang="en-US" b="0" i="0" u="none" strike="noStrike" baseline="0" dirty="0" err="1">
                <a:latin typeface="+mn-lt"/>
              </a:rPr>
              <a:t>selectbox.remove</a:t>
            </a:r>
            <a:r>
              <a:rPr lang="en-US" b="0" i="0" u="none" strike="noStrike" baseline="0" dirty="0">
                <a:latin typeface="+mn-lt"/>
              </a:rPr>
              <a:t>(0);</a:t>
            </a:r>
          </a:p>
          <a:p>
            <a:pPr marL="914400" lvl="2" indent="0" algn="just">
              <a:spcAft>
                <a:spcPts val="0"/>
              </a:spcAft>
              <a:buNone/>
            </a:pPr>
            <a:r>
              <a:rPr lang="en-US" b="0" i="0" u="none" strike="noStrike" baseline="0" dirty="0">
                <a:latin typeface="+mn-lt"/>
              </a:rPr>
              <a:t>}</a:t>
            </a:r>
          </a:p>
          <a:p>
            <a:pPr marL="457200" lvl="1" indent="0" algn="just">
              <a:spcAft>
                <a:spcPts val="0"/>
              </a:spcAft>
              <a:buNone/>
            </a:pPr>
            <a:r>
              <a:rPr lang="en-US" b="0" i="0" u="none" strike="noStrike" baseline="0" dirty="0">
                <a:latin typeface="+mn-lt"/>
              </a:rPr>
              <a:t>}</a:t>
            </a:r>
            <a:endParaRPr lang="en-US" dirty="0">
              <a:latin typeface="+mn-lt"/>
            </a:endParaRPr>
          </a:p>
        </p:txBody>
      </p:sp>
      <p:sp>
        <p:nvSpPr>
          <p:cNvPr id="3" name="Title 2">
            <a:extLst>
              <a:ext uri="{FF2B5EF4-FFF2-40B4-BE49-F238E27FC236}">
                <a16:creationId xmlns:a16="http://schemas.microsoft.com/office/drawing/2014/main" id="{78E973D4-7463-4701-BEA7-FD73999ECC6C}"/>
              </a:ext>
            </a:extLst>
          </p:cNvPr>
          <p:cNvSpPr>
            <a:spLocks noGrp="1"/>
          </p:cNvSpPr>
          <p:nvPr>
            <p:ph type="title"/>
          </p:nvPr>
        </p:nvSpPr>
        <p:spPr/>
        <p:txBody>
          <a:bodyPr/>
          <a:lstStyle/>
          <a:p>
            <a:r>
              <a:rPr lang="en-US" dirty="0"/>
              <a:t>Removing Options</a:t>
            </a:r>
          </a:p>
        </p:txBody>
      </p:sp>
      <p:sp>
        <p:nvSpPr>
          <p:cNvPr id="4" name="Slide Number Placeholder 3">
            <a:extLst>
              <a:ext uri="{FF2B5EF4-FFF2-40B4-BE49-F238E27FC236}">
                <a16:creationId xmlns:a16="http://schemas.microsoft.com/office/drawing/2014/main" id="{3040E518-C682-A9F9-57E4-8BBFDB3137D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8241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044F8-34BD-47F6-A808-6F2FB579D2A0}"/>
              </a:ext>
            </a:extLst>
          </p:cNvPr>
          <p:cNvSpPr>
            <a:spLocks noGrp="1"/>
          </p:cNvSpPr>
          <p:nvPr>
            <p:ph idx="1"/>
          </p:nvPr>
        </p:nvSpPr>
        <p:spPr/>
        <p:txBody>
          <a:bodyPr>
            <a:noAutofit/>
          </a:bodyPr>
          <a:lstStyle/>
          <a:p>
            <a:r>
              <a:rPr lang="en-US" dirty="0"/>
              <a:t>To determine the number of forms on the page:</a:t>
            </a:r>
          </a:p>
          <a:p>
            <a:pPr marL="457200" lvl="1" indent="0">
              <a:spcAft>
                <a:spcPts val="0"/>
              </a:spcAft>
              <a:buNone/>
            </a:pPr>
            <a:r>
              <a:rPr lang="en-US" dirty="0"/>
              <a:t> </a:t>
            </a:r>
            <a:r>
              <a:rPr lang="en-US" dirty="0" err="1"/>
              <a:t>document.forms.length</a:t>
            </a:r>
            <a:r>
              <a:rPr lang="en-US" dirty="0"/>
              <a:t>;</a:t>
            </a:r>
          </a:p>
          <a:p>
            <a:pPr>
              <a:spcBef>
                <a:spcPts val="1200"/>
              </a:spcBef>
            </a:pPr>
            <a:r>
              <a:rPr lang="en-US" dirty="0"/>
              <a:t>To determine the number of elements or fields in a form:</a:t>
            </a:r>
          </a:p>
          <a:p>
            <a:pPr marL="457200" lvl="1" indent="0">
              <a:spcAft>
                <a:spcPts val="0"/>
              </a:spcAft>
              <a:buNone/>
            </a:pPr>
            <a:r>
              <a:rPr lang="en-US" dirty="0"/>
              <a:t>&lt;body&gt;</a:t>
            </a:r>
          </a:p>
          <a:p>
            <a:pPr marL="457200" lvl="1" indent="0">
              <a:spcAft>
                <a:spcPts val="0"/>
              </a:spcAft>
              <a:buNone/>
            </a:pPr>
            <a:r>
              <a:rPr lang="en-US" dirty="0"/>
              <a:t>   &lt;form id=“</a:t>
            </a:r>
            <a:r>
              <a:rPr lang="en-US" dirty="0" err="1"/>
              <a:t>myForm</a:t>
            </a:r>
            <a:r>
              <a:rPr lang="en-US" dirty="0"/>
              <a:t>”  name=“f1”&gt; </a:t>
            </a:r>
          </a:p>
          <a:p>
            <a:pPr marL="914400" lvl="2" indent="0">
              <a:spcAft>
                <a:spcPts val="0"/>
              </a:spcAft>
              <a:buNone/>
            </a:pPr>
            <a:r>
              <a:rPr lang="en-US" dirty="0"/>
              <a:t>&lt;input type=“submit”  value=“Submit Form”/&gt;</a:t>
            </a:r>
          </a:p>
          <a:p>
            <a:pPr marL="457200" lvl="1" indent="0">
              <a:spcAft>
                <a:spcPts val="0"/>
              </a:spcAft>
              <a:buNone/>
            </a:pPr>
            <a:r>
              <a:rPr lang="en-US" dirty="0"/>
              <a:t>   &lt;/form&gt;</a:t>
            </a:r>
          </a:p>
          <a:p>
            <a:pPr marL="457200" lvl="1" indent="0">
              <a:spcAft>
                <a:spcPts val="0"/>
              </a:spcAft>
              <a:buNone/>
            </a:pPr>
            <a:r>
              <a:rPr lang="en-US" dirty="0"/>
              <a:t>   &lt;script type=“text/</a:t>
            </a:r>
            <a:r>
              <a:rPr lang="en-US" dirty="0" err="1"/>
              <a:t>javascript</a:t>
            </a:r>
            <a:r>
              <a:rPr lang="en-US" dirty="0"/>
              <a:t>”&gt;</a:t>
            </a:r>
          </a:p>
          <a:p>
            <a:pPr marL="457200" lvl="1" indent="0">
              <a:spcAft>
                <a:spcPts val="0"/>
              </a:spcAft>
              <a:buNone/>
            </a:pPr>
            <a:r>
              <a:rPr lang="en-US" dirty="0"/>
              <a:t>       var form1 = </a:t>
            </a:r>
            <a:r>
              <a:rPr lang="en-US" dirty="0" err="1"/>
              <a:t>document.forms</a:t>
            </a:r>
            <a:r>
              <a:rPr lang="en-US" dirty="0"/>
              <a:t>[0].elements[0].length;</a:t>
            </a:r>
          </a:p>
          <a:p>
            <a:pPr marL="914400" lvl="2" indent="0">
              <a:spcAft>
                <a:spcPts val="0"/>
              </a:spcAft>
              <a:buNone/>
            </a:pPr>
            <a:r>
              <a:rPr lang="en-US" dirty="0"/>
              <a:t>//OR</a:t>
            </a:r>
          </a:p>
          <a:p>
            <a:pPr marL="457200" lvl="1" indent="0">
              <a:spcAft>
                <a:spcPts val="0"/>
              </a:spcAft>
              <a:buNone/>
            </a:pPr>
            <a:r>
              <a:rPr lang="en-US" dirty="0"/>
              <a:t>       var form2 = </a:t>
            </a:r>
            <a:r>
              <a:rPr lang="en-US" dirty="0" err="1"/>
              <a:t>document.getElementById</a:t>
            </a:r>
            <a:r>
              <a:rPr lang="en-US" dirty="0"/>
              <a:t>(“</a:t>
            </a:r>
            <a:r>
              <a:rPr lang="en-US" dirty="0" err="1"/>
              <a:t>myForm</a:t>
            </a:r>
            <a:r>
              <a:rPr lang="en-US" dirty="0"/>
              <a:t>”); </a:t>
            </a:r>
          </a:p>
          <a:p>
            <a:pPr marL="457200" lvl="1" indent="0">
              <a:spcAft>
                <a:spcPts val="0"/>
              </a:spcAft>
              <a:buNone/>
            </a:pPr>
            <a:r>
              <a:rPr lang="en-US" dirty="0"/>
              <a:t>       var </a:t>
            </a:r>
            <a:r>
              <a:rPr lang="en-US" dirty="0" err="1"/>
              <a:t>formLength</a:t>
            </a:r>
            <a:r>
              <a:rPr lang="en-US" dirty="0"/>
              <a:t> = form2.elements.length; </a:t>
            </a:r>
          </a:p>
          <a:p>
            <a:pPr marL="457200" lvl="1" indent="0">
              <a:spcAft>
                <a:spcPts val="0"/>
              </a:spcAft>
              <a:buNone/>
            </a:pPr>
            <a:r>
              <a:rPr lang="en-US" dirty="0"/>
              <a:t>   &lt;/script&gt;</a:t>
            </a:r>
          </a:p>
          <a:p>
            <a:pPr marL="457200" lvl="1" indent="0">
              <a:spcAft>
                <a:spcPts val="0"/>
              </a:spcAft>
              <a:buNone/>
            </a:pPr>
            <a:r>
              <a:rPr lang="en-US" dirty="0"/>
              <a:t>&lt;/body&gt;</a:t>
            </a:r>
          </a:p>
          <a:p>
            <a:endParaRPr lang="en-US" dirty="0"/>
          </a:p>
        </p:txBody>
      </p:sp>
      <p:sp>
        <p:nvSpPr>
          <p:cNvPr id="3" name="Title 2">
            <a:extLst>
              <a:ext uri="{FF2B5EF4-FFF2-40B4-BE49-F238E27FC236}">
                <a16:creationId xmlns:a16="http://schemas.microsoft.com/office/drawing/2014/main" id="{B1B911AE-C858-42E7-BEDC-77866C9C7315}"/>
              </a:ext>
            </a:extLst>
          </p:cNvPr>
          <p:cNvSpPr>
            <a:spLocks noGrp="1"/>
          </p:cNvSpPr>
          <p:nvPr>
            <p:ph type="title"/>
          </p:nvPr>
        </p:nvSpPr>
        <p:spPr/>
        <p:txBody>
          <a:bodyPr/>
          <a:lstStyle/>
          <a:p>
            <a:r>
              <a:rPr lang="en-US" dirty="0"/>
              <a:t>Length Property</a:t>
            </a:r>
          </a:p>
        </p:txBody>
      </p:sp>
      <p:sp>
        <p:nvSpPr>
          <p:cNvPr id="4" name="Slide Number Placeholder 3">
            <a:extLst>
              <a:ext uri="{FF2B5EF4-FFF2-40B4-BE49-F238E27FC236}">
                <a16:creationId xmlns:a16="http://schemas.microsoft.com/office/drawing/2014/main" id="{A62F0591-DA43-0E16-1114-D12F5EF860F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864950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9D79768-4F95-4423-942C-D1B88FBB383E}"/>
              </a:ext>
            </a:extLst>
          </p:cNvPr>
          <p:cNvGraphicFramePr>
            <a:graphicFrameLocks noGrp="1"/>
          </p:cNvGraphicFramePr>
          <p:nvPr>
            <p:ph idx="1"/>
          </p:nvPr>
        </p:nvGraphicFramePr>
        <p:xfrm>
          <a:off x="621102" y="1811547"/>
          <a:ext cx="10800271" cy="3985401"/>
        </p:xfrm>
        <a:graphic>
          <a:graphicData uri="http://schemas.openxmlformats.org/drawingml/2006/table">
            <a:tbl>
              <a:tblPr/>
              <a:tblGrid>
                <a:gridCol w="2696935">
                  <a:extLst>
                    <a:ext uri="{9D8B030D-6E8A-4147-A177-3AD203B41FA5}">
                      <a16:colId xmlns:a16="http://schemas.microsoft.com/office/drawing/2014/main" val="642321489"/>
                    </a:ext>
                  </a:extLst>
                </a:gridCol>
                <a:gridCol w="8103336">
                  <a:extLst>
                    <a:ext uri="{9D8B030D-6E8A-4147-A177-3AD203B41FA5}">
                      <a16:colId xmlns:a16="http://schemas.microsoft.com/office/drawing/2014/main" val="1587348089"/>
                    </a:ext>
                  </a:extLst>
                </a:gridCol>
              </a:tblGrid>
              <a:tr h="569343">
                <a:tc>
                  <a:txBody>
                    <a:bodyPr/>
                    <a:lstStyle/>
                    <a:p>
                      <a:pPr algn="ctr" fontAlgn="t"/>
                      <a:r>
                        <a:rPr lang="en-US" sz="2000">
                          <a:effectLst/>
                        </a:rPr>
                        <a:t>Attribute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dirty="0">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34860615"/>
                  </a:ext>
                </a:extLst>
              </a:tr>
              <a:tr h="569343">
                <a:tc>
                  <a:txBody>
                    <a:bodyPr/>
                    <a:lstStyle/>
                    <a:p>
                      <a:pPr algn="ctr" fontAlgn="t"/>
                      <a:r>
                        <a:rPr lang="en-US" sz="2000">
                          <a:effectLst/>
                        </a:rPr>
                        <a:t>disabled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ctr" fontAlgn="t"/>
                      <a:r>
                        <a:rPr lang="en-US" sz="2000">
                          <a:effectLst/>
                        </a:rPr>
                        <a:t>Specifies that the input element should be disabled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377745559"/>
                  </a:ext>
                </a:extLst>
              </a:tr>
              <a:tr h="569343">
                <a:tc>
                  <a:txBody>
                    <a:bodyPr/>
                    <a:lstStyle/>
                    <a:p>
                      <a:pPr algn="ctr" fontAlgn="t"/>
                      <a:r>
                        <a:rPr lang="en-US" sz="2000">
                          <a:effectLst/>
                        </a:rPr>
                        <a:t>max</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a:effectLst/>
                        </a:rPr>
                        <a:t>Specifies the maximum value of an input element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5776964"/>
                  </a:ext>
                </a:extLst>
              </a:tr>
              <a:tr h="569343">
                <a:tc>
                  <a:txBody>
                    <a:bodyPr/>
                    <a:lstStyle/>
                    <a:p>
                      <a:pPr algn="ctr" fontAlgn="t"/>
                      <a:r>
                        <a:rPr lang="en-US" sz="2000">
                          <a:effectLst/>
                        </a:rPr>
                        <a:t>min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ctr" fontAlgn="t"/>
                      <a:r>
                        <a:rPr lang="en-US" sz="2000">
                          <a:effectLst/>
                        </a:rPr>
                        <a:t>Specifies the minimum value of an input element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164996951"/>
                  </a:ext>
                </a:extLst>
              </a:tr>
              <a:tr h="569343">
                <a:tc>
                  <a:txBody>
                    <a:bodyPr/>
                    <a:lstStyle/>
                    <a:p>
                      <a:pPr algn="ctr" fontAlgn="t"/>
                      <a:r>
                        <a:rPr lang="en-US" sz="2000">
                          <a:effectLst/>
                        </a:rPr>
                        <a:t>pattern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a:effectLst/>
                        </a:rPr>
                        <a:t>Specifies the value pattern of an input element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17977456"/>
                  </a:ext>
                </a:extLst>
              </a:tr>
              <a:tr h="569343">
                <a:tc>
                  <a:txBody>
                    <a:bodyPr/>
                    <a:lstStyle/>
                    <a:p>
                      <a:pPr algn="ctr" fontAlgn="t"/>
                      <a:r>
                        <a:rPr lang="en-US" sz="2000">
                          <a:effectLst/>
                        </a:rPr>
                        <a:t>required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ctr" fontAlgn="t"/>
                      <a:r>
                        <a:rPr lang="en-US" sz="2000">
                          <a:effectLst/>
                        </a:rPr>
                        <a:t>Specifies that the input field requires an element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348005850"/>
                  </a:ext>
                </a:extLst>
              </a:tr>
              <a:tr h="569343">
                <a:tc>
                  <a:txBody>
                    <a:bodyPr/>
                    <a:lstStyle/>
                    <a:p>
                      <a:pPr algn="ctr" fontAlgn="t"/>
                      <a:r>
                        <a:rPr lang="en-US" sz="2000">
                          <a:effectLst/>
                        </a:rPr>
                        <a:t>type </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000" dirty="0">
                          <a:effectLst/>
                        </a:rPr>
                        <a:t>Specifies the type of an input element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9875173"/>
                  </a:ext>
                </a:extLst>
              </a:tr>
            </a:tbl>
          </a:graphicData>
        </a:graphic>
      </p:graphicFrame>
      <p:sp>
        <p:nvSpPr>
          <p:cNvPr id="3" name="Title 2">
            <a:extLst>
              <a:ext uri="{FF2B5EF4-FFF2-40B4-BE49-F238E27FC236}">
                <a16:creationId xmlns:a16="http://schemas.microsoft.com/office/drawing/2014/main" id="{4D99F363-54F5-49DA-BCBF-F8AC9B142D2A}"/>
              </a:ext>
            </a:extLst>
          </p:cNvPr>
          <p:cNvSpPr>
            <a:spLocks noGrp="1"/>
          </p:cNvSpPr>
          <p:nvPr>
            <p:ph type="title"/>
          </p:nvPr>
        </p:nvSpPr>
        <p:spPr/>
        <p:txBody>
          <a:bodyPr/>
          <a:lstStyle/>
          <a:p>
            <a:r>
              <a:rPr lang="en-US" dirty="0"/>
              <a:t>Constraint Validation HTML Attributes</a:t>
            </a:r>
          </a:p>
        </p:txBody>
      </p:sp>
      <p:sp>
        <p:nvSpPr>
          <p:cNvPr id="2" name="Slide Number Placeholder 3">
            <a:extLst>
              <a:ext uri="{FF2B5EF4-FFF2-40B4-BE49-F238E27FC236}">
                <a16:creationId xmlns:a16="http://schemas.microsoft.com/office/drawing/2014/main" id="{66950B78-B05F-5211-BA19-48FD2075F48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644631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9C18630-9397-4F1B-9EF9-2729A76D3508}"/>
              </a:ext>
            </a:extLst>
          </p:cNvPr>
          <p:cNvGraphicFramePr>
            <a:graphicFrameLocks noGrp="1"/>
          </p:cNvGraphicFramePr>
          <p:nvPr>
            <p:ph idx="1"/>
          </p:nvPr>
        </p:nvGraphicFramePr>
        <p:xfrm>
          <a:off x="862642" y="1777042"/>
          <a:ext cx="10253167" cy="4088922"/>
        </p:xfrm>
        <a:graphic>
          <a:graphicData uri="http://schemas.openxmlformats.org/drawingml/2006/table">
            <a:tbl>
              <a:tblPr/>
              <a:tblGrid>
                <a:gridCol w="2560318">
                  <a:extLst>
                    <a:ext uri="{9D8B030D-6E8A-4147-A177-3AD203B41FA5}">
                      <a16:colId xmlns:a16="http://schemas.microsoft.com/office/drawing/2014/main" val="2634058416"/>
                    </a:ext>
                  </a:extLst>
                </a:gridCol>
                <a:gridCol w="7692849">
                  <a:extLst>
                    <a:ext uri="{9D8B030D-6E8A-4147-A177-3AD203B41FA5}">
                      <a16:colId xmlns:a16="http://schemas.microsoft.com/office/drawing/2014/main" val="1415049705"/>
                    </a:ext>
                  </a:extLst>
                </a:gridCol>
              </a:tblGrid>
              <a:tr h="681487">
                <a:tc>
                  <a:txBody>
                    <a:bodyPr/>
                    <a:lstStyle/>
                    <a:p>
                      <a:pPr algn="ctr" fontAlgn="t"/>
                      <a:r>
                        <a:rPr lang="en-US" sz="2000" dirty="0">
                          <a:effectLst/>
                        </a:rPr>
                        <a:t>Selector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dirty="0">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25037844"/>
                  </a:ext>
                </a:extLst>
              </a:tr>
              <a:tr h="681487">
                <a:tc>
                  <a:txBody>
                    <a:bodyPr/>
                    <a:lstStyle/>
                    <a:p>
                      <a:pPr algn="ctr" fontAlgn="t"/>
                      <a:r>
                        <a:rPr lang="en-US" sz="2000">
                          <a:effectLst/>
                        </a:rPr>
                        <a:t>:disabled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ctr" fontAlgn="t"/>
                      <a:r>
                        <a:rPr lang="en-US" sz="2000" dirty="0">
                          <a:effectLst/>
                        </a:rPr>
                        <a:t>Selects input elements with the "disabled" attribute specified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445149831"/>
                  </a:ext>
                </a:extLst>
              </a:tr>
              <a:tr h="681487">
                <a:tc>
                  <a:txBody>
                    <a:bodyPr/>
                    <a:lstStyle/>
                    <a:p>
                      <a:pPr algn="ctr" fontAlgn="t"/>
                      <a:r>
                        <a:rPr lang="en-US" sz="2000">
                          <a:effectLst/>
                        </a:rPr>
                        <a:t>:invalid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dirty="0">
                          <a:effectLst/>
                        </a:rPr>
                        <a:t>Selects input elements with invalid values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66846568"/>
                  </a:ext>
                </a:extLst>
              </a:tr>
              <a:tr h="681487">
                <a:tc>
                  <a:txBody>
                    <a:bodyPr/>
                    <a:lstStyle/>
                    <a:p>
                      <a:pPr algn="ctr" fontAlgn="t"/>
                      <a:r>
                        <a:rPr lang="en-US" sz="2000">
                          <a:effectLst/>
                        </a:rPr>
                        <a:t>:optional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ctr" fontAlgn="t"/>
                      <a:r>
                        <a:rPr lang="en-US" sz="2000" dirty="0">
                          <a:effectLst/>
                        </a:rPr>
                        <a:t>Selects input elements with no "required" attribute specified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747214301"/>
                  </a:ext>
                </a:extLst>
              </a:tr>
              <a:tr h="681487">
                <a:tc>
                  <a:txBody>
                    <a:bodyPr/>
                    <a:lstStyle/>
                    <a:p>
                      <a:pPr algn="ctr" fontAlgn="t"/>
                      <a:r>
                        <a:rPr lang="en-US" sz="2000">
                          <a:effectLst/>
                        </a:rPr>
                        <a:t>:required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sz="2000" dirty="0">
                          <a:effectLst/>
                        </a:rPr>
                        <a:t>Selects input elements with the "required" attribute specified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40748105"/>
                  </a:ext>
                </a:extLst>
              </a:tr>
              <a:tr h="681487">
                <a:tc>
                  <a:txBody>
                    <a:bodyPr/>
                    <a:lstStyle/>
                    <a:p>
                      <a:pPr algn="ctr" fontAlgn="t"/>
                      <a:r>
                        <a:rPr lang="en-US" sz="2000">
                          <a:effectLst/>
                        </a:rPr>
                        <a:t>:valid</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ctr" fontAlgn="t"/>
                      <a:r>
                        <a:rPr lang="en-US" sz="2000" dirty="0">
                          <a:effectLst/>
                        </a:rPr>
                        <a:t>Selects input elements with valid values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390504298"/>
                  </a:ext>
                </a:extLst>
              </a:tr>
            </a:tbl>
          </a:graphicData>
        </a:graphic>
      </p:graphicFrame>
      <p:sp>
        <p:nvSpPr>
          <p:cNvPr id="3" name="Title 2">
            <a:extLst>
              <a:ext uri="{FF2B5EF4-FFF2-40B4-BE49-F238E27FC236}">
                <a16:creationId xmlns:a16="http://schemas.microsoft.com/office/drawing/2014/main" id="{25727F53-3BD3-413D-8493-E516E14BDFDB}"/>
              </a:ext>
            </a:extLst>
          </p:cNvPr>
          <p:cNvSpPr>
            <a:spLocks noGrp="1"/>
          </p:cNvSpPr>
          <p:nvPr>
            <p:ph type="title"/>
          </p:nvPr>
        </p:nvSpPr>
        <p:spPr/>
        <p:txBody>
          <a:bodyPr/>
          <a:lstStyle/>
          <a:p>
            <a:r>
              <a:rPr lang="en-US" dirty="0"/>
              <a:t>Constraint Validation CSS Pseudo Selectors</a:t>
            </a:r>
          </a:p>
        </p:txBody>
      </p:sp>
      <p:sp>
        <p:nvSpPr>
          <p:cNvPr id="2" name="Slide Number Placeholder 3">
            <a:extLst>
              <a:ext uri="{FF2B5EF4-FFF2-40B4-BE49-F238E27FC236}">
                <a16:creationId xmlns:a16="http://schemas.microsoft.com/office/drawing/2014/main" id="{0C366657-3E7F-ADA2-14DA-847EE3293F91}"/>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9916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B2978B-1359-477E-B2DA-82309DDF69EA}"/>
              </a:ext>
            </a:extLst>
          </p:cNvPr>
          <p:cNvSpPr>
            <a:spLocks noGrp="1"/>
          </p:cNvSpPr>
          <p:nvPr>
            <p:ph idx="1"/>
          </p:nvPr>
        </p:nvSpPr>
        <p:spPr/>
        <p:txBody>
          <a:bodyPr/>
          <a:lstStyle/>
          <a:p>
            <a:r>
              <a:rPr lang="en-US" dirty="0"/>
              <a:t>It is important to validate the form submitted by the user.</a:t>
            </a:r>
          </a:p>
          <a:p>
            <a:r>
              <a:rPr lang="en-US" dirty="0"/>
              <a:t>The JavaScript provides you the facility the validate the form on the client side so processing will be fast than server side validation.</a:t>
            </a:r>
          </a:p>
          <a:p>
            <a:r>
              <a:rPr lang="en-US" dirty="0"/>
              <a:t>Most of the web developers prefer JavaScript form validation.</a:t>
            </a:r>
          </a:p>
          <a:p>
            <a:r>
              <a:rPr lang="en-US" dirty="0"/>
              <a:t>We can validate name, </a:t>
            </a:r>
            <a:r>
              <a:rPr lang="en-US" dirty="0" err="1"/>
              <a:t>password,email,date,mobile</a:t>
            </a:r>
            <a:r>
              <a:rPr lang="en-US" dirty="0"/>
              <a:t>.</a:t>
            </a:r>
          </a:p>
          <a:p>
            <a:pPr marL="0" indent="0">
              <a:buNone/>
            </a:pPr>
            <a:r>
              <a:rPr lang="en-US" dirty="0"/>
              <a:t>you can check if any given field on the form is valid by using the </a:t>
            </a:r>
            <a:r>
              <a:rPr lang="en-US" dirty="0" err="1"/>
              <a:t>checkValidity</a:t>
            </a:r>
            <a:r>
              <a:rPr lang="en-US" dirty="0"/>
              <a:t>() method.</a:t>
            </a:r>
          </a:p>
          <a:p>
            <a:pPr marL="0" indent="0">
              <a:buNone/>
            </a:pPr>
            <a:r>
              <a:rPr lang="en-US" b="1" dirty="0"/>
              <a:t>-</a:t>
            </a:r>
            <a:r>
              <a:rPr lang="en-US" dirty="0"/>
              <a:t>this method is provided on all elements and returns true if the fields value is valid or false if   not.</a:t>
            </a:r>
          </a:p>
          <a:p>
            <a:pPr marL="0" indent="0">
              <a:buNone/>
            </a:pPr>
            <a:endParaRPr lang="en-US" sz="1500" dirty="0"/>
          </a:p>
          <a:p>
            <a:endParaRPr lang="en-US" dirty="0"/>
          </a:p>
        </p:txBody>
      </p:sp>
      <p:sp>
        <p:nvSpPr>
          <p:cNvPr id="3" name="Title 2">
            <a:extLst>
              <a:ext uri="{FF2B5EF4-FFF2-40B4-BE49-F238E27FC236}">
                <a16:creationId xmlns:a16="http://schemas.microsoft.com/office/drawing/2014/main" id="{8E3008FD-EBDA-4BB0-82E0-3548A24F87E4}"/>
              </a:ext>
            </a:extLst>
          </p:cNvPr>
          <p:cNvSpPr>
            <a:spLocks noGrp="1"/>
          </p:cNvSpPr>
          <p:nvPr>
            <p:ph type="title"/>
          </p:nvPr>
        </p:nvSpPr>
        <p:spPr/>
        <p:txBody>
          <a:bodyPr/>
          <a:lstStyle/>
          <a:p>
            <a:r>
              <a:rPr lang="en-US" dirty="0"/>
              <a:t>JavaScript with validation</a:t>
            </a:r>
          </a:p>
        </p:txBody>
      </p:sp>
      <p:sp>
        <p:nvSpPr>
          <p:cNvPr id="4" name="Slide Number Placeholder 3">
            <a:extLst>
              <a:ext uri="{FF2B5EF4-FFF2-40B4-BE49-F238E27FC236}">
                <a16:creationId xmlns:a16="http://schemas.microsoft.com/office/drawing/2014/main" id="{A5120492-85BA-5661-C24F-1D30A697C28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096032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80095-5E49-4AA5-9BA8-9B26BBF96F28}"/>
              </a:ext>
            </a:extLst>
          </p:cNvPr>
          <p:cNvSpPr>
            <a:spLocks noGrp="1"/>
          </p:cNvSpPr>
          <p:nvPr>
            <p:ph idx="1"/>
          </p:nvPr>
        </p:nvSpPr>
        <p:spPr/>
        <p:txBody>
          <a:bodyPr/>
          <a:lstStyle/>
          <a:p>
            <a:pPr marL="0" indent="0">
              <a:buNone/>
            </a:pPr>
            <a:r>
              <a:rPr lang="en-US" dirty="0"/>
              <a:t>&lt;html&gt;&lt;body&gt;</a:t>
            </a:r>
          </a:p>
          <a:p>
            <a:pPr marL="0" indent="0">
              <a:buNone/>
            </a:pPr>
            <a:r>
              <a:rPr lang="en-US" dirty="0"/>
              <a:t>&lt;form&gt;&lt;input type="email"/&gt;&lt;/form&gt;</a:t>
            </a:r>
          </a:p>
          <a:p>
            <a:pPr marL="0" indent="0">
              <a:buNone/>
            </a:pPr>
            <a:r>
              <a:rPr lang="en-US" dirty="0"/>
              <a:t>&lt;script type= "text/</a:t>
            </a:r>
            <a:r>
              <a:rPr lang="en-US" dirty="0" err="1"/>
              <a:t>javascript</a:t>
            </a:r>
            <a:r>
              <a:rPr lang="en-US" dirty="0"/>
              <a:t>"&gt;</a:t>
            </a:r>
          </a:p>
          <a:p>
            <a:pPr marL="0" indent="0">
              <a:buNone/>
            </a:pPr>
            <a:r>
              <a:rPr lang="en-US" dirty="0"/>
              <a:t>if (</a:t>
            </a:r>
            <a:r>
              <a:rPr lang="en-US" dirty="0" err="1"/>
              <a:t>document.forms</a:t>
            </a:r>
            <a:r>
              <a:rPr lang="en-US" dirty="0"/>
              <a:t>[0].elements[0].</a:t>
            </a:r>
            <a:r>
              <a:rPr lang="en-US" b="1" dirty="0" err="1"/>
              <a:t>checkValidity</a:t>
            </a:r>
            <a:r>
              <a:rPr lang="en-US" b="1" dirty="0"/>
              <a:t>()){</a:t>
            </a:r>
          </a:p>
          <a:p>
            <a:pPr marL="0" indent="0">
              <a:buNone/>
            </a:pPr>
            <a:r>
              <a:rPr lang="en-US" dirty="0"/>
              <a:t>		 alert("element is valid");		} </a:t>
            </a:r>
          </a:p>
          <a:p>
            <a:pPr marL="0" indent="0">
              <a:buNone/>
            </a:pPr>
            <a:r>
              <a:rPr lang="en-US" dirty="0"/>
              <a:t>else {  alert("element is invalid");}</a:t>
            </a:r>
          </a:p>
          <a:p>
            <a:pPr marL="0" indent="0">
              <a:buNone/>
            </a:pPr>
            <a:r>
              <a:rPr lang="en-US" dirty="0"/>
              <a:t>if(</a:t>
            </a:r>
            <a:r>
              <a:rPr lang="en-US" dirty="0" err="1"/>
              <a:t>document.forms</a:t>
            </a:r>
            <a:r>
              <a:rPr lang="en-US" dirty="0"/>
              <a:t>[0].</a:t>
            </a:r>
            <a:r>
              <a:rPr lang="en-US" b="1" dirty="0" err="1"/>
              <a:t>checkValidity</a:t>
            </a:r>
            <a:r>
              <a:rPr lang="en-US" b="1" dirty="0"/>
              <a:t>()){ </a:t>
            </a:r>
            <a:r>
              <a:rPr lang="en-US" dirty="0"/>
              <a:t>alert("Form is valid");}</a:t>
            </a:r>
          </a:p>
          <a:p>
            <a:pPr marL="0" indent="0">
              <a:buNone/>
            </a:pPr>
            <a:r>
              <a:rPr lang="en-US" dirty="0"/>
              <a:t> else { alert("Form is invalid");}</a:t>
            </a:r>
          </a:p>
          <a:p>
            <a:pPr marL="0" indent="0">
              <a:buNone/>
            </a:pPr>
            <a:r>
              <a:rPr lang="en-US" dirty="0"/>
              <a:t>&lt;/script&gt;&lt;/body&gt;&lt;/html&gt;</a:t>
            </a:r>
          </a:p>
          <a:p>
            <a:endParaRPr lang="en-US" dirty="0"/>
          </a:p>
        </p:txBody>
      </p:sp>
      <p:sp>
        <p:nvSpPr>
          <p:cNvPr id="3" name="Title 2">
            <a:extLst>
              <a:ext uri="{FF2B5EF4-FFF2-40B4-BE49-F238E27FC236}">
                <a16:creationId xmlns:a16="http://schemas.microsoft.com/office/drawing/2014/main" id="{B0032BD4-6730-4D69-A234-CDEF4B7370B1}"/>
              </a:ext>
            </a:extLst>
          </p:cNvPr>
          <p:cNvSpPr>
            <a:spLocks noGrp="1"/>
          </p:cNvSpPr>
          <p:nvPr>
            <p:ph type="title"/>
          </p:nvPr>
        </p:nvSpPr>
        <p:spPr/>
        <p:txBody>
          <a:bodyPr/>
          <a:lstStyle/>
          <a:p>
            <a:r>
              <a:rPr lang="en-US" dirty="0"/>
              <a:t>Validity(Example)</a:t>
            </a:r>
          </a:p>
        </p:txBody>
      </p:sp>
      <p:sp>
        <p:nvSpPr>
          <p:cNvPr id="4" name="Slide Number Placeholder 3">
            <a:extLst>
              <a:ext uri="{FF2B5EF4-FFF2-40B4-BE49-F238E27FC236}">
                <a16:creationId xmlns:a16="http://schemas.microsoft.com/office/drawing/2014/main" id="{18ADC1A9-0229-6C12-42ED-8884DACA4B5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981480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4A955-79B6-45E4-9539-0D6156782ECF}"/>
              </a:ext>
            </a:extLst>
          </p:cNvPr>
          <p:cNvSpPr>
            <a:spLocks noGrp="1"/>
          </p:cNvSpPr>
          <p:nvPr>
            <p:ph idx="1"/>
          </p:nvPr>
        </p:nvSpPr>
        <p:spPr>
          <a:xfrm>
            <a:off x="838200" y="1825625"/>
            <a:ext cx="4872487" cy="4351338"/>
          </a:xfrm>
        </p:spPr>
        <p:txBody>
          <a:bodyPr>
            <a:normAutofit/>
          </a:bodyPr>
          <a:lstStyle/>
          <a:p>
            <a:pPr marL="0" indent="0">
              <a:buNone/>
            </a:pPr>
            <a:r>
              <a:rPr lang="en-US" dirty="0"/>
              <a:t>&lt;html&gt;</a:t>
            </a:r>
          </a:p>
          <a:p>
            <a:pPr marL="0" indent="0">
              <a:buNone/>
            </a:pPr>
            <a:r>
              <a:rPr lang="en-US" dirty="0"/>
              <a:t>&lt;body&gt;</a:t>
            </a:r>
          </a:p>
          <a:p>
            <a:pPr marL="0" indent="0">
              <a:buNone/>
            </a:pPr>
            <a:r>
              <a:rPr lang="en-US" dirty="0"/>
              <a:t>&lt;form name="</a:t>
            </a:r>
            <a:r>
              <a:rPr lang="en-US" dirty="0" err="1"/>
              <a:t>myform</a:t>
            </a:r>
            <a:r>
              <a:rPr lang="en-US" dirty="0"/>
              <a:t>“ </a:t>
            </a:r>
            <a:r>
              <a:rPr lang="en-US" dirty="0" err="1"/>
              <a:t>onsubmit</a:t>
            </a:r>
            <a:r>
              <a:rPr lang="en-US" dirty="0"/>
              <a:t>="return </a:t>
            </a:r>
            <a:r>
              <a:rPr lang="en-US" dirty="0" err="1"/>
              <a:t>validateForm</a:t>
            </a:r>
            <a:r>
              <a:rPr lang="en-US" dirty="0"/>
              <a:t>()"&gt;</a:t>
            </a:r>
          </a:p>
          <a:p>
            <a:pPr marL="0" indent="0">
              <a:buNone/>
            </a:pPr>
            <a:r>
              <a:rPr lang="en-US" dirty="0"/>
              <a:t>Name:&lt;input type="text" name="name"&gt;&lt;</a:t>
            </a:r>
            <a:r>
              <a:rPr lang="en-US" dirty="0" err="1"/>
              <a:t>br</a:t>
            </a:r>
            <a:r>
              <a:rPr lang="en-US" dirty="0"/>
              <a:t>/&gt;</a:t>
            </a:r>
          </a:p>
          <a:p>
            <a:pPr marL="0" indent="0">
              <a:buNone/>
            </a:pPr>
            <a:r>
              <a:rPr lang="en-US" dirty="0"/>
              <a:t>Password:&lt;input type="password" name="password"&gt;&lt;</a:t>
            </a:r>
            <a:r>
              <a:rPr lang="en-US" dirty="0" err="1"/>
              <a:t>br</a:t>
            </a:r>
            <a:r>
              <a:rPr lang="en-US" dirty="0"/>
              <a:t>/&gt;</a:t>
            </a:r>
          </a:p>
          <a:p>
            <a:pPr marL="0" indent="0">
              <a:buNone/>
            </a:pPr>
            <a:r>
              <a:rPr lang="en-US" dirty="0"/>
              <a:t>&lt;</a:t>
            </a:r>
            <a:r>
              <a:rPr lang="en-US" dirty="0" err="1"/>
              <a:t>inputtype</a:t>
            </a:r>
            <a:r>
              <a:rPr lang="en-US" dirty="0"/>
              <a:t>="submit" value="register"&gt;&lt;/form&gt;</a:t>
            </a:r>
          </a:p>
        </p:txBody>
      </p:sp>
      <p:sp>
        <p:nvSpPr>
          <p:cNvPr id="3" name="Title 2">
            <a:extLst>
              <a:ext uri="{FF2B5EF4-FFF2-40B4-BE49-F238E27FC236}">
                <a16:creationId xmlns:a16="http://schemas.microsoft.com/office/drawing/2014/main" id="{92FBCEE4-4622-4D60-AEC9-F11D190FD0A6}"/>
              </a:ext>
            </a:extLst>
          </p:cNvPr>
          <p:cNvSpPr>
            <a:spLocks noGrp="1"/>
          </p:cNvSpPr>
          <p:nvPr>
            <p:ph type="title"/>
          </p:nvPr>
        </p:nvSpPr>
        <p:spPr/>
        <p:txBody>
          <a:bodyPr/>
          <a:lstStyle/>
          <a:p>
            <a:r>
              <a:rPr lang="en-US" dirty="0"/>
              <a:t>Form Validation Example</a:t>
            </a:r>
          </a:p>
        </p:txBody>
      </p:sp>
      <p:sp>
        <p:nvSpPr>
          <p:cNvPr id="4" name="Content Placeholder 1">
            <a:extLst>
              <a:ext uri="{FF2B5EF4-FFF2-40B4-BE49-F238E27FC236}">
                <a16:creationId xmlns:a16="http://schemas.microsoft.com/office/drawing/2014/main" id="{F997F3F9-547E-4201-881F-308E8392BBB9}"/>
              </a:ext>
            </a:extLst>
          </p:cNvPr>
          <p:cNvSpPr txBox="1">
            <a:spLocks/>
          </p:cNvSpPr>
          <p:nvPr/>
        </p:nvSpPr>
        <p:spPr>
          <a:xfrm>
            <a:off x="5962285" y="1722107"/>
            <a:ext cx="43376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&lt;script&gt;function </a:t>
            </a:r>
            <a:r>
              <a:rPr lang="en-US" dirty="0" err="1"/>
              <a:t>validateform</a:t>
            </a:r>
            <a:r>
              <a:rPr lang="en-US" dirty="0"/>
              <a:t>( ){</a:t>
            </a:r>
          </a:p>
          <a:p>
            <a:pPr marL="0" indent="0">
              <a:buFont typeface="Arial" panose="020B0604020202020204" pitchFamily="34" charset="0"/>
              <a:buNone/>
            </a:pPr>
            <a:r>
              <a:rPr lang="en-US" dirty="0"/>
              <a:t>var name=</a:t>
            </a:r>
            <a:r>
              <a:rPr lang="en-US" dirty="0" err="1"/>
              <a:t>document.myform.name.value</a:t>
            </a:r>
            <a:r>
              <a:rPr lang="en-US" dirty="0"/>
              <a:t>;</a:t>
            </a:r>
          </a:p>
          <a:p>
            <a:pPr marL="0" indent="0">
              <a:buFont typeface="Arial" panose="020B0604020202020204" pitchFamily="34" charset="0"/>
              <a:buNone/>
            </a:pPr>
            <a:r>
              <a:rPr lang="en-US" dirty="0"/>
              <a:t>var password=</a:t>
            </a:r>
            <a:r>
              <a:rPr lang="en-US" dirty="0" err="1"/>
              <a:t>document.myform.password.value</a:t>
            </a:r>
            <a:r>
              <a:rPr lang="en-US" dirty="0"/>
              <a:t>;</a:t>
            </a:r>
          </a:p>
          <a:p>
            <a:pPr marL="0" indent="0">
              <a:buFont typeface="Arial" panose="020B0604020202020204" pitchFamily="34" charset="0"/>
              <a:buNone/>
            </a:pPr>
            <a:r>
              <a:rPr lang="en-US" dirty="0"/>
              <a:t>If(name==null|| name=“” )</a:t>
            </a:r>
          </a:p>
          <a:p>
            <a:pPr marL="0" indent="0">
              <a:buFont typeface="Arial" panose="020B0604020202020204" pitchFamily="34" charset="0"/>
              <a:buNone/>
            </a:pPr>
            <a:r>
              <a:rPr lang="en-US" dirty="0"/>
              <a:t>{alert(“name can’t be blank”);return false;}</a:t>
            </a:r>
          </a:p>
          <a:p>
            <a:pPr marL="0" indent="0">
              <a:buFont typeface="Arial" panose="020B0604020202020204" pitchFamily="34" charset="0"/>
              <a:buNone/>
            </a:pPr>
            <a:r>
              <a:rPr lang="en-US" dirty="0"/>
              <a:t>elseif(</a:t>
            </a:r>
            <a:r>
              <a:rPr lang="en-US" dirty="0" err="1"/>
              <a:t>password.length</a:t>
            </a:r>
            <a:r>
              <a:rPr lang="en-US" dirty="0"/>
              <a:t>&lt;6){alert(“Password must be at least 6 characters”);return false;}}&lt;/script&gt;</a:t>
            </a:r>
          </a:p>
          <a:p>
            <a:endParaRPr lang="en-US" dirty="0"/>
          </a:p>
        </p:txBody>
      </p:sp>
      <p:sp>
        <p:nvSpPr>
          <p:cNvPr id="5" name="Slide Number Placeholder 3">
            <a:extLst>
              <a:ext uri="{FF2B5EF4-FFF2-40B4-BE49-F238E27FC236}">
                <a16:creationId xmlns:a16="http://schemas.microsoft.com/office/drawing/2014/main" id="{515DC693-1F24-8976-F680-EE1E40D947D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819795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4A955-79B6-45E4-9539-0D6156782ECF}"/>
              </a:ext>
            </a:extLst>
          </p:cNvPr>
          <p:cNvSpPr>
            <a:spLocks noGrp="1"/>
          </p:cNvSpPr>
          <p:nvPr>
            <p:ph idx="1"/>
          </p:nvPr>
        </p:nvSpPr>
        <p:spPr>
          <a:xfrm>
            <a:off x="838200" y="1825625"/>
            <a:ext cx="4872487" cy="4351338"/>
          </a:xfrm>
        </p:spPr>
        <p:txBody>
          <a:bodyPr>
            <a:normAutofit/>
          </a:bodyPr>
          <a:lstStyle/>
          <a:p>
            <a:pPr marL="0" indent="0">
              <a:buNone/>
            </a:pPr>
            <a:r>
              <a:rPr lang="en-US" dirty="0"/>
              <a:t>&lt;html&gt; </a:t>
            </a:r>
          </a:p>
          <a:p>
            <a:pPr marL="0" indent="0">
              <a:buNone/>
            </a:pPr>
            <a:r>
              <a:rPr lang="en-US" dirty="0"/>
              <a:t>&lt;body&gt;</a:t>
            </a:r>
          </a:p>
          <a:p>
            <a:pPr marL="0" indent="0">
              <a:buNone/>
            </a:pPr>
            <a:r>
              <a:rPr lang="en-US" dirty="0"/>
              <a:t>&lt;form name=“form1“ </a:t>
            </a:r>
            <a:r>
              <a:rPr lang="en-US" dirty="0" err="1"/>
              <a:t>onsubmit</a:t>
            </a:r>
            <a:r>
              <a:rPr lang="en-US" dirty="0"/>
              <a:t>="return </a:t>
            </a:r>
            <a:r>
              <a:rPr lang="en-US" dirty="0" err="1"/>
              <a:t>matchpass</a:t>
            </a:r>
            <a:r>
              <a:rPr lang="en-US" dirty="0"/>
              <a:t>()"&gt;</a:t>
            </a:r>
          </a:p>
          <a:p>
            <a:pPr marL="0" indent="0">
              <a:buNone/>
            </a:pPr>
            <a:r>
              <a:rPr lang="en-US" dirty="0"/>
              <a:t>Password:&lt;input type=“password" name=“pass1"&gt;&lt;</a:t>
            </a:r>
            <a:r>
              <a:rPr lang="en-US" dirty="0" err="1"/>
              <a:t>br</a:t>
            </a:r>
            <a:r>
              <a:rPr lang="en-US" dirty="0"/>
              <a:t>/&gt;</a:t>
            </a:r>
          </a:p>
          <a:p>
            <a:pPr marL="0" indent="0">
              <a:buNone/>
            </a:pPr>
            <a:r>
              <a:rPr lang="en-US" dirty="0"/>
              <a:t>Re-enter Password:&lt;input type="password" name="pass2"&gt;&lt;</a:t>
            </a:r>
            <a:r>
              <a:rPr lang="en-US" dirty="0" err="1"/>
              <a:t>br</a:t>
            </a:r>
            <a:r>
              <a:rPr lang="en-US" dirty="0"/>
              <a:t>/&gt;</a:t>
            </a:r>
          </a:p>
          <a:p>
            <a:pPr marL="0" indent="0">
              <a:buNone/>
            </a:pPr>
            <a:r>
              <a:rPr lang="en-US" dirty="0"/>
              <a:t>&lt;</a:t>
            </a:r>
            <a:r>
              <a:rPr lang="en-US" dirty="0" err="1"/>
              <a:t>inputtype</a:t>
            </a:r>
            <a:r>
              <a:rPr lang="en-US" dirty="0"/>
              <a:t>="submit" value=“submit"&gt;&lt;/form&gt;</a:t>
            </a:r>
          </a:p>
        </p:txBody>
      </p:sp>
      <p:sp>
        <p:nvSpPr>
          <p:cNvPr id="3" name="Title 2">
            <a:extLst>
              <a:ext uri="{FF2B5EF4-FFF2-40B4-BE49-F238E27FC236}">
                <a16:creationId xmlns:a16="http://schemas.microsoft.com/office/drawing/2014/main" id="{92FBCEE4-4622-4D60-AEC9-F11D190FD0A6}"/>
              </a:ext>
            </a:extLst>
          </p:cNvPr>
          <p:cNvSpPr>
            <a:spLocks noGrp="1"/>
          </p:cNvSpPr>
          <p:nvPr>
            <p:ph type="title"/>
          </p:nvPr>
        </p:nvSpPr>
        <p:spPr/>
        <p:txBody>
          <a:bodyPr/>
          <a:lstStyle/>
          <a:p>
            <a:r>
              <a:rPr lang="en-US" dirty="0"/>
              <a:t>Form Validation (Retype) Example</a:t>
            </a:r>
          </a:p>
        </p:txBody>
      </p:sp>
      <p:sp>
        <p:nvSpPr>
          <p:cNvPr id="4" name="Content Placeholder 1">
            <a:extLst>
              <a:ext uri="{FF2B5EF4-FFF2-40B4-BE49-F238E27FC236}">
                <a16:creationId xmlns:a16="http://schemas.microsoft.com/office/drawing/2014/main" id="{C0AD125C-F36B-49AE-8E9F-FA0BFD80BCE5}"/>
              </a:ext>
            </a:extLst>
          </p:cNvPr>
          <p:cNvSpPr txBox="1">
            <a:spLocks/>
          </p:cNvSpPr>
          <p:nvPr/>
        </p:nvSpPr>
        <p:spPr>
          <a:xfrm>
            <a:off x="6462616" y="1825625"/>
            <a:ext cx="48552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&lt;script&gt;function </a:t>
            </a:r>
            <a:r>
              <a:rPr lang="en-US" dirty="0" err="1"/>
              <a:t>matchpass</a:t>
            </a:r>
            <a:r>
              <a:rPr lang="en-US" dirty="0"/>
              <a:t>( ){</a:t>
            </a:r>
          </a:p>
          <a:p>
            <a:pPr marL="0" indent="0">
              <a:buFont typeface="Arial" panose="020B0604020202020204" pitchFamily="34" charset="0"/>
              <a:buNone/>
            </a:pPr>
            <a:r>
              <a:rPr lang="en-US" dirty="0"/>
              <a:t>var </a:t>
            </a:r>
            <a:r>
              <a:rPr lang="en-US" dirty="0" err="1"/>
              <a:t>firstPassword</a:t>
            </a:r>
            <a:r>
              <a:rPr lang="en-US" dirty="0"/>
              <a:t>=document.form1.pass1.value;</a:t>
            </a:r>
          </a:p>
          <a:p>
            <a:pPr marL="0" indent="0">
              <a:buFont typeface="Arial" panose="020B0604020202020204" pitchFamily="34" charset="0"/>
              <a:buNone/>
            </a:pPr>
            <a:r>
              <a:rPr lang="en-US" dirty="0"/>
              <a:t>var </a:t>
            </a:r>
            <a:r>
              <a:rPr lang="en-US" dirty="0" err="1"/>
              <a:t>secondPassword</a:t>
            </a:r>
            <a:r>
              <a:rPr lang="en-US" dirty="0"/>
              <a:t>=document.form1.pass2.value;</a:t>
            </a:r>
          </a:p>
          <a:p>
            <a:pPr marL="0" indent="0">
              <a:buFont typeface="Arial" panose="020B0604020202020204" pitchFamily="34" charset="0"/>
              <a:buNone/>
            </a:pPr>
            <a:r>
              <a:rPr lang="en-US" dirty="0"/>
              <a:t>if(</a:t>
            </a:r>
            <a:r>
              <a:rPr lang="en-US" dirty="0" err="1"/>
              <a:t>firstPassword</a:t>
            </a:r>
            <a:r>
              <a:rPr lang="en-US" dirty="0"/>
              <a:t>==</a:t>
            </a:r>
            <a:r>
              <a:rPr lang="en-US" dirty="0" err="1"/>
              <a:t>secondPassword</a:t>
            </a:r>
            <a:r>
              <a:rPr lang="en-US" dirty="0"/>
              <a:t> ){return true;}</a:t>
            </a:r>
          </a:p>
          <a:p>
            <a:pPr marL="0" indent="0">
              <a:buFont typeface="Arial" panose="020B0604020202020204" pitchFamily="34" charset="0"/>
              <a:buNone/>
            </a:pPr>
            <a:r>
              <a:rPr lang="en-US" dirty="0"/>
              <a:t>else</a:t>
            </a:r>
          </a:p>
          <a:p>
            <a:pPr marL="0" indent="0">
              <a:buFont typeface="Arial" panose="020B0604020202020204" pitchFamily="34" charset="0"/>
              <a:buNone/>
            </a:pPr>
            <a:r>
              <a:rPr lang="en-US" dirty="0"/>
              <a:t>{alert(“password must be same”);return false;}</a:t>
            </a:r>
          </a:p>
          <a:p>
            <a:pPr marL="0" indent="0">
              <a:buFont typeface="Arial" panose="020B0604020202020204" pitchFamily="34" charset="0"/>
              <a:buNone/>
            </a:pPr>
            <a:r>
              <a:rPr lang="en-US" dirty="0"/>
              <a:t>;}&lt;/script&gt;</a:t>
            </a:r>
          </a:p>
          <a:p>
            <a:endParaRPr lang="en-US" dirty="0"/>
          </a:p>
        </p:txBody>
      </p:sp>
      <p:sp>
        <p:nvSpPr>
          <p:cNvPr id="5" name="Slide Number Placeholder 3">
            <a:extLst>
              <a:ext uri="{FF2B5EF4-FFF2-40B4-BE49-F238E27FC236}">
                <a16:creationId xmlns:a16="http://schemas.microsoft.com/office/drawing/2014/main" id="{91A0A8BA-9F3B-9283-C10C-F95CB89284B0}"/>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1124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74DA-5255-4966-92FE-ED653B3E1EFC}"/>
              </a:ext>
            </a:extLst>
          </p:cNvPr>
          <p:cNvSpPr>
            <a:spLocks noGrp="1"/>
          </p:cNvSpPr>
          <p:nvPr>
            <p:ph idx="1"/>
          </p:nvPr>
        </p:nvSpPr>
        <p:spPr>
          <a:xfrm>
            <a:off x="838201" y="1293962"/>
            <a:ext cx="5062268" cy="4883001"/>
          </a:xfrm>
        </p:spPr>
        <p:txBody>
          <a:bodyPr>
            <a:normAutofit lnSpcReduction="10000"/>
          </a:bodyPr>
          <a:lstStyle/>
          <a:p>
            <a:pPr marL="0" indent="0">
              <a:buNone/>
            </a:pPr>
            <a:r>
              <a:rPr lang="en-US" b="1" dirty="0"/>
              <a:t>//HTML</a:t>
            </a:r>
            <a:endParaRPr lang="en-US" dirty="0"/>
          </a:p>
          <a:p>
            <a:pPr marL="0" indent="0">
              <a:buNone/>
            </a:pPr>
            <a:r>
              <a:rPr lang="en-US" dirty="0"/>
              <a:t>&lt;form&gt;</a:t>
            </a:r>
          </a:p>
          <a:p>
            <a:pPr marL="0" indent="0">
              <a:buNone/>
            </a:pPr>
            <a:r>
              <a:rPr lang="en-US" dirty="0"/>
              <a:t>1st Number : &lt;input type="text" id="</a:t>
            </a:r>
            <a:r>
              <a:rPr lang="en-US" dirty="0" err="1"/>
              <a:t>firstNumber</a:t>
            </a:r>
            <a:r>
              <a:rPr lang="en-US" dirty="0"/>
              <a:t>" /&gt;&lt;</a:t>
            </a:r>
            <a:r>
              <a:rPr lang="en-US" dirty="0" err="1"/>
              <a:t>br</a:t>
            </a:r>
            <a:r>
              <a:rPr lang="en-US" dirty="0"/>
              <a:t>&gt;</a:t>
            </a:r>
          </a:p>
          <a:p>
            <a:pPr marL="0" indent="0">
              <a:buNone/>
            </a:pPr>
            <a:r>
              <a:rPr lang="en-US" dirty="0"/>
              <a:t>2nd Number: &lt;input type="text" id="</a:t>
            </a:r>
            <a:r>
              <a:rPr lang="en-US" dirty="0" err="1"/>
              <a:t>secondNumber</a:t>
            </a:r>
            <a:r>
              <a:rPr lang="en-US" dirty="0"/>
              <a:t>" /&gt;&lt;</a:t>
            </a:r>
            <a:r>
              <a:rPr lang="en-US" dirty="0" err="1"/>
              <a:t>br</a:t>
            </a:r>
            <a:r>
              <a:rPr lang="en-US" dirty="0"/>
              <a:t>&gt;</a:t>
            </a:r>
          </a:p>
          <a:p>
            <a:pPr marL="0" indent="0">
              <a:buNone/>
            </a:pPr>
            <a:r>
              <a:rPr lang="en-US" dirty="0"/>
              <a:t>&lt;input type="button" </a:t>
            </a:r>
            <a:r>
              <a:rPr lang="en-US" dirty="0" err="1"/>
              <a:t>onClick</a:t>
            </a:r>
            <a:r>
              <a:rPr lang="en-US" dirty="0"/>
              <a:t>="</a:t>
            </a:r>
            <a:r>
              <a:rPr lang="en-US" dirty="0" err="1"/>
              <a:t>multiplyBy</a:t>
            </a:r>
            <a:r>
              <a:rPr lang="en-US" dirty="0"/>
              <a:t>()" Value="Multiply" /&gt;</a:t>
            </a:r>
          </a:p>
          <a:p>
            <a:pPr marL="0" indent="0">
              <a:buNone/>
            </a:pPr>
            <a:r>
              <a:rPr lang="en-US" dirty="0"/>
              <a:t>&lt;input type="button" </a:t>
            </a:r>
            <a:r>
              <a:rPr lang="en-US" dirty="0" err="1"/>
              <a:t>onClick</a:t>
            </a:r>
            <a:r>
              <a:rPr lang="en-US" dirty="0"/>
              <a:t>="</a:t>
            </a:r>
            <a:r>
              <a:rPr lang="en-US" dirty="0" err="1"/>
              <a:t>divideBy</a:t>
            </a:r>
            <a:r>
              <a:rPr lang="en-US" dirty="0"/>
              <a:t>()" Value="Divide" /&gt;</a:t>
            </a:r>
          </a:p>
          <a:p>
            <a:pPr marL="0" indent="0">
              <a:buNone/>
            </a:pPr>
            <a:r>
              <a:rPr lang="en-US" dirty="0"/>
              <a:t>&lt;/form&gt;</a:t>
            </a:r>
          </a:p>
          <a:p>
            <a:pPr marL="0" indent="0">
              <a:buNone/>
            </a:pPr>
            <a:r>
              <a:rPr lang="en-US" dirty="0"/>
              <a:t>&lt;p&gt;The Result is : &lt;</a:t>
            </a:r>
            <a:r>
              <a:rPr lang="en-US" dirty="0" err="1"/>
              <a:t>br</a:t>
            </a:r>
            <a:r>
              <a:rPr lang="en-US" dirty="0"/>
              <a:t>&gt;</a:t>
            </a:r>
          </a:p>
          <a:p>
            <a:pPr marL="0" indent="0">
              <a:buNone/>
            </a:pPr>
            <a:r>
              <a:rPr lang="en-US" dirty="0"/>
              <a:t>&lt;span id = "result"&gt;&lt;/span&gt;</a:t>
            </a:r>
          </a:p>
          <a:p>
            <a:pPr marL="0" indent="0">
              <a:buNone/>
            </a:pPr>
            <a:r>
              <a:rPr lang="en-US" dirty="0"/>
              <a:t>&lt;/p&gt;</a:t>
            </a:r>
          </a:p>
          <a:p>
            <a:endParaRPr lang="en-US" dirty="0"/>
          </a:p>
        </p:txBody>
      </p:sp>
      <p:sp>
        <p:nvSpPr>
          <p:cNvPr id="3" name="Title 2">
            <a:extLst>
              <a:ext uri="{FF2B5EF4-FFF2-40B4-BE49-F238E27FC236}">
                <a16:creationId xmlns:a16="http://schemas.microsoft.com/office/drawing/2014/main" id="{E951521A-09B1-4F6B-A18F-E82B0AE8A663}"/>
              </a:ext>
            </a:extLst>
          </p:cNvPr>
          <p:cNvSpPr>
            <a:spLocks noGrp="1"/>
          </p:cNvSpPr>
          <p:nvPr>
            <p:ph type="title"/>
          </p:nvPr>
        </p:nvSpPr>
        <p:spPr/>
        <p:txBody>
          <a:bodyPr/>
          <a:lstStyle/>
          <a:p>
            <a:r>
              <a:rPr lang="en-US" dirty="0"/>
              <a:t>Calculation</a:t>
            </a:r>
          </a:p>
        </p:txBody>
      </p:sp>
      <p:sp>
        <p:nvSpPr>
          <p:cNvPr id="4" name="Content Placeholder 1">
            <a:extLst>
              <a:ext uri="{FF2B5EF4-FFF2-40B4-BE49-F238E27FC236}">
                <a16:creationId xmlns:a16="http://schemas.microsoft.com/office/drawing/2014/main" id="{DB01E63A-12D6-452E-8C6C-55068EF292DE}"/>
              </a:ext>
            </a:extLst>
          </p:cNvPr>
          <p:cNvSpPr txBox="1">
            <a:spLocks/>
          </p:cNvSpPr>
          <p:nvPr/>
        </p:nvSpPr>
        <p:spPr>
          <a:xfrm>
            <a:off x="6096000" y="1500996"/>
            <a:ext cx="5532401" cy="4675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//JS</a:t>
            </a:r>
            <a:endParaRPr lang="en-US" dirty="0"/>
          </a:p>
          <a:p>
            <a:pPr marL="0" indent="0">
              <a:buFont typeface="Arial" panose="020B0604020202020204" pitchFamily="34" charset="0"/>
              <a:buNone/>
            </a:pPr>
            <a:r>
              <a:rPr lang="en-US" dirty="0"/>
              <a:t>function </a:t>
            </a:r>
            <a:r>
              <a:rPr lang="en-US" dirty="0" err="1"/>
              <a:t>multiplyBy</a:t>
            </a:r>
            <a:r>
              <a:rPr lang="en-US" dirty="0"/>
              <a:t>()</a:t>
            </a:r>
          </a:p>
          <a:p>
            <a:pPr marL="0" indent="0">
              <a:buFont typeface="Arial" panose="020B0604020202020204" pitchFamily="34" charset="0"/>
              <a:buNone/>
            </a:pPr>
            <a:r>
              <a:rPr lang="en-US" dirty="0"/>
              <a:t>{num1 =</a:t>
            </a:r>
            <a:r>
              <a:rPr lang="en-US" dirty="0" err="1"/>
              <a:t>document.getElementById</a:t>
            </a:r>
            <a:r>
              <a:rPr lang="en-US" dirty="0"/>
              <a:t>("</a:t>
            </a:r>
            <a:r>
              <a:rPr lang="en-US" dirty="0" err="1"/>
              <a:t>firstNumber</a:t>
            </a:r>
            <a:r>
              <a:rPr lang="en-US" dirty="0"/>
              <a:t>").value;</a:t>
            </a:r>
          </a:p>
          <a:p>
            <a:pPr marL="0" indent="0">
              <a:buFont typeface="Arial" panose="020B0604020202020204" pitchFamily="34" charset="0"/>
              <a:buNone/>
            </a:pPr>
            <a:r>
              <a:rPr lang="en-US" dirty="0"/>
              <a:t>        num2 = </a:t>
            </a:r>
            <a:r>
              <a:rPr lang="en-US" dirty="0" err="1"/>
              <a:t>document.getElementById</a:t>
            </a:r>
            <a:r>
              <a:rPr lang="en-US" dirty="0"/>
              <a:t>("</a:t>
            </a:r>
            <a:r>
              <a:rPr lang="en-US" dirty="0" err="1"/>
              <a:t>secondNumber</a:t>
            </a:r>
            <a:r>
              <a:rPr lang="en-US" dirty="0"/>
              <a:t>").value;</a:t>
            </a:r>
          </a:p>
          <a:p>
            <a:pPr marL="0" indent="0">
              <a:buFont typeface="Arial" panose="020B0604020202020204" pitchFamily="34" charset="0"/>
              <a:buNone/>
            </a:pPr>
            <a:r>
              <a:rPr lang="en-US" dirty="0"/>
              <a:t>        </a:t>
            </a:r>
            <a:r>
              <a:rPr lang="en-US" dirty="0" err="1"/>
              <a:t>document.getElementById</a:t>
            </a:r>
            <a:r>
              <a:rPr lang="en-US" dirty="0"/>
              <a:t>("result").</a:t>
            </a:r>
            <a:r>
              <a:rPr lang="en-US" dirty="0" err="1"/>
              <a:t>innerHTML</a:t>
            </a:r>
            <a:r>
              <a:rPr lang="en-US" dirty="0"/>
              <a:t> = num1 * num2;</a:t>
            </a:r>
          </a:p>
          <a:p>
            <a:pPr marL="0" indent="0">
              <a:buFont typeface="Arial" panose="020B0604020202020204" pitchFamily="34" charset="0"/>
              <a:buNone/>
            </a:pPr>
            <a:r>
              <a:rPr lang="en-US" dirty="0"/>
              <a:t>}</a:t>
            </a:r>
          </a:p>
          <a:p>
            <a:endParaRPr lang="en-US" dirty="0"/>
          </a:p>
        </p:txBody>
      </p:sp>
      <p:pic>
        <p:nvPicPr>
          <p:cNvPr id="5" name="Picture 4">
            <a:extLst>
              <a:ext uri="{FF2B5EF4-FFF2-40B4-BE49-F238E27FC236}">
                <a16:creationId xmlns:a16="http://schemas.microsoft.com/office/drawing/2014/main" id="{CDDEF9B6-BA4F-4F95-8EDE-C307B943793B}"/>
              </a:ext>
            </a:extLst>
          </p:cNvPr>
          <p:cNvPicPr/>
          <p:nvPr/>
        </p:nvPicPr>
        <p:blipFill rotWithShape="1">
          <a:blip r:embed="rId2"/>
          <a:srcRect l="36831" t="24367" r="41993" b="57280"/>
          <a:stretch/>
        </p:blipFill>
        <p:spPr bwMode="auto">
          <a:xfrm>
            <a:off x="8086280" y="4593386"/>
            <a:ext cx="2886075" cy="1466850"/>
          </a:xfrm>
          <a:prstGeom prst="rect">
            <a:avLst/>
          </a:prstGeom>
          <a:ln>
            <a:noFill/>
          </a:ln>
          <a:extLst>
            <a:ext uri="{53640926-AAD7-44D8-BBD7-CCE9431645EC}">
              <a14:shadowObscured xmlns:a14="http://schemas.microsoft.com/office/drawing/2010/main"/>
            </a:ext>
          </a:extLst>
        </p:spPr>
      </p:pic>
      <p:sp>
        <p:nvSpPr>
          <p:cNvPr id="6" name="Slide Number Placeholder 3">
            <a:extLst>
              <a:ext uri="{FF2B5EF4-FFF2-40B4-BE49-F238E27FC236}">
                <a16:creationId xmlns:a16="http://schemas.microsoft.com/office/drawing/2014/main" id="{03E07451-437C-8FCB-6CB8-E31DCB49827C}"/>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298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748042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02909"/>
            <a:ext cx="12192000" cy="1821840"/>
          </a:xfrm>
        </p:spPr>
        <p:txBody>
          <a:bodyPr>
            <a:normAutofit/>
          </a:bodyPr>
          <a:lstStyle/>
          <a:p>
            <a:r>
              <a:rPr lang="en-US" sz="3600" dirty="0"/>
              <a:t> Web Technology JavaScript Programming</a:t>
            </a:r>
            <a:br>
              <a:rPr lang="en-US" sz="3600" dirty="0"/>
            </a:br>
            <a:br>
              <a:rPr lang="en-US" sz="3600" dirty="0"/>
            </a:br>
            <a:r>
              <a:rPr lang="en-US" sz="3600" dirty="0"/>
              <a:t>Graphics with Canvas</a:t>
            </a:r>
          </a:p>
        </p:txBody>
      </p:sp>
      <p:sp>
        <p:nvSpPr>
          <p:cNvPr id="3" name="Title 2">
            <a:extLst>
              <a:ext uri="{FF2B5EF4-FFF2-40B4-BE49-F238E27FC236}">
                <a16:creationId xmlns:a16="http://schemas.microsoft.com/office/drawing/2014/main" id="{16CE718F-1E5B-E8EA-9BE4-C941502BC788}"/>
              </a:ext>
            </a:extLst>
          </p:cNvPr>
          <p:cNvSpPr txBox="1">
            <a:spLocks/>
          </p:cNvSpPr>
          <p:nvPr/>
        </p:nvSpPr>
        <p:spPr>
          <a:xfrm>
            <a:off x="1350658" y="69275"/>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
        <p:nvSpPr>
          <p:cNvPr id="4" name="Subtitle 2">
            <a:extLst>
              <a:ext uri="{FF2B5EF4-FFF2-40B4-BE49-F238E27FC236}">
                <a16:creationId xmlns:a16="http://schemas.microsoft.com/office/drawing/2014/main" id="{A02F4115-32EB-CF4D-23D5-D7A81845955C}"/>
              </a:ext>
            </a:extLst>
          </p:cNvPr>
          <p:cNvSpPr>
            <a:spLocks noGrp="1"/>
          </p:cNvSpPr>
          <p:nvPr>
            <p:ph type="subTitle" idx="1"/>
          </p:nvPr>
        </p:nvSpPr>
        <p:spPr>
          <a:xfrm>
            <a:off x="3390070" y="5099304"/>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393346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198552"/>
            <a:ext cx="10515600" cy="3262611"/>
          </a:xfrm>
        </p:spPr>
        <p:txBody>
          <a:bodyPr/>
          <a:lstStyle/>
          <a:p>
            <a:pPr marL="0" indent="0">
              <a:buNone/>
            </a:pPr>
            <a:r>
              <a:rPr lang="en-US" sz="2000" b="1" i="1" dirty="0">
                <a:latin typeface="Times New Roman" panose="02020603050405020304" pitchFamily="18" charset="0"/>
                <a:cs typeface="Times New Roman" panose="02020603050405020304" pitchFamily="18" charset="0"/>
              </a:rPr>
              <a:t>What is JavaScript?</a:t>
            </a:r>
          </a:p>
          <a:p>
            <a:r>
              <a:rPr lang="en-US" sz="1800" dirty="0">
                <a:latin typeface="Times New Roman" panose="02020603050405020304" pitchFamily="18" charset="0"/>
                <a:cs typeface="Times New Roman" panose="02020603050405020304" pitchFamily="18" charset="0"/>
              </a:rPr>
              <a:t>JavaScript is a scripting language designed to </a:t>
            </a:r>
            <a:r>
              <a:rPr lang="en-US" sz="1800" b="1" dirty="0">
                <a:latin typeface="Times New Roman" panose="02020603050405020304" pitchFamily="18" charset="0"/>
                <a:cs typeface="Times New Roman" panose="02020603050405020304" pitchFamily="18" charset="0"/>
              </a:rPr>
              <a:t>interact</a:t>
            </a:r>
            <a:r>
              <a:rPr lang="en-US" sz="1800" dirty="0">
                <a:latin typeface="Times New Roman" panose="02020603050405020304" pitchFamily="18" charset="0"/>
                <a:cs typeface="Times New Roman" panose="02020603050405020304" pitchFamily="18" charset="0"/>
              </a:rPr>
              <a:t> with web pages</a:t>
            </a:r>
            <a:endParaRPr lang="my-MM" sz="1800"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JavaScript purpose was to </a:t>
            </a:r>
            <a:r>
              <a:rPr lang="en-US" sz="1800" b="1" dirty="0">
                <a:latin typeface="Times New Roman" panose="02020603050405020304" pitchFamily="18" charset="0"/>
                <a:cs typeface="Times New Roman" panose="02020603050405020304" pitchFamily="18" charset="0"/>
              </a:rPr>
              <a:t>handle</a:t>
            </a:r>
            <a:r>
              <a:rPr lang="en-US" sz="1800" dirty="0">
                <a:latin typeface="Times New Roman" panose="02020603050405020304" pitchFamily="18" charset="0"/>
                <a:cs typeface="Times New Roman" panose="02020603050405020304" pitchFamily="18" charset="0"/>
              </a:rPr>
              <a:t> some of the input validation</a:t>
            </a:r>
          </a:p>
          <a:p>
            <a:r>
              <a:rPr lang="en-US" sz="1800" dirty="0">
                <a:latin typeface="Times New Roman" panose="02020603050405020304" pitchFamily="18" charset="0"/>
                <a:cs typeface="Times New Roman" panose="02020603050405020304" pitchFamily="18" charset="0"/>
              </a:rPr>
              <a:t>JavaScript has grown into an important feature of every major web browser on the market.</a:t>
            </a:r>
          </a:p>
          <a:p>
            <a:r>
              <a:rPr lang="en-US" sz="1800" dirty="0">
                <a:latin typeface="Times New Roman" panose="02020603050405020304" pitchFamily="18" charset="0"/>
                <a:cs typeface="Times New Roman" panose="02020603050405020304" pitchFamily="18" charset="0"/>
              </a:rPr>
              <a:t>JavaScript is recognized as a full programming language</a:t>
            </a:r>
          </a:p>
          <a:p>
            <a:r>
              <a:rPr lang="en-US" sz="1800" dirty="0">
                <a:latin typeface="Times New Roman" panose="02020603050405020304" pitchFamily="18" charset="0"/>
                <a:cs typeface="Times New Roman" panose="02020603050405020304" pitchFamily="18" charset="0"/>
              </a:rPr>
              <a:t>JavaScript is very </a:t>
            </a:r>
            <a:r>
              <a:rPr lang="en-US" sz="1800" b="1" dirty="0">
                <a:latin typeface="Times New Roman" panose="02020603050405020304" pitchFamily="18" charset="0"/>
                <a:cs typeface="Times New Roman" panose="02020603050405020304" pitchFamily="18" charset="0"/>
              </a:rPr>
              <a:t>loosely based </a:t>
            </a:r>
            <a:r>
              <a:rPr lang="en-US" sz="1800" dirty="0">
                <a:latin typeface="Times New Roman" panose="02020603050405020304" pitchFamily="18" charset="0"/>
                <a:cs typeface="Times New Roman" panose="02020603050405020304" pitchFamily="18" charset="0"/>
              </a:rPr>
              <a:t>on Java</a:t>
            </a:r>
          </a:p>
          <a:p>
            <a:r>
              <a:rPr lang="en-US" sz="1800" dirty="0">
                <a:solidFill>
                  <a:srgbClr val="000000"/>
                </a:solidFill>
                <a:ea typeface="Calibri" panose="020F0502020204030204" pitchFamily="34" charset="0"/>
              </a:rPr>
              <a:t>JavaScript (</a:t>
            </a:r>
            <a:r>
              <a:rPr lang="en-US" sz="1800" dirty="0" err="1">
                <a:solidFill>
                  <a:srgbClr val="000000"/>
                </a:solidFill>
                <a:ea typeface="Calibri" panose="020F0502020204030204" pitchFamily="34" charset="0"/>
              </a:rPr>
              <a:t>js</a:t>
            </a:r>
            <a:r>
              <a:rPr lang="en-US" sz="1800" dirty="0">
                <a:solidFill>
                  <a:srgbClr val="000000"/>
                </a:solidFill>
                <a:ea typeface="Calibri" panose="020F0502020204030204" pitchFamily="34" charset="0"/>
              </a:rPr>
              <a:t>) is a light-weight object-oriented programming language which is used by several websites for scripting the webpages. </a:t>
            </a:r>
            <a:r>
              <a:rPr lang="en-US" sz="1800" dirty="0"/>
              <a:t> </a:t>
            </a:r>
          </a:p>
          <a:p>
            <a:r>
              <a:rPr lang="en-US" sz="1800" dirty="0">
                <a:ea typeface="Calibri" panose="020F0502020204030204" pitchFamily="34" charset="0"/>
              </a:rPr>
              <a:t>It</a:t>
            </a:r>
            <a:r>
              <a:rPr lang="en-US" sz="1800" dirty="0">
                <a:solidFill>
                  <a:srgbClr val="000000"/>
                </a:solidFill>
                <a:ea typeface="Calibri" panose="020F0502020204030204" pitchFamily="34" charset="0"/>
              </a:rPr>
              <a:t> enables dynamic interactivity on websites when applied to an HTML document. </a:t>
            </a:r>
            <a:endParaRPr lang="en-US" sz="1800" dirty="0"/>
          </a:p>
          <a:p>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a:xfrm>
            <a:off x="1295238" y="18661"/>
            <a:ext cx="9820572" cy="1152183"/>
          </a:xfrm>
        </p:spPr>
        <p:txBody>
          <a:bodyPr/>
          <a:lstStyle/>
          <a:p>
            <a:r>
              <a:rPr lang="en-US" dirty="0">
                <a:latin typeface="Times New Roman" panose="02020603050405020304" pitchFamily="18" charset="0"/>
                <a:cs typeface="Times New Roman" panose="02020603050405020304" pitchFamily="18" charset="0"/>
              </a:rPr>
              <a:t>What is JavaScript? /</a:t>
            </a:r>
            <a:r>
              <a:rPr lang="en-US" dirty="0"/>
              <a:t> </a:t>
            </a:r>
            <a:r>
              <a:rPr lang="en-US" dirty="0">
                <a:latin typeface="Times New Roman" panose="02020603050405020304" pitchFamily="18" charset="0"/>
                <a:cs typeface="Times New Roman" panose="02020603050405020304" pitchFamily="18" charset="0"/>
              </a:rPr>
              <a:t>JavaScript’s History</a:t>
            </a:r>
            <a:endParaRPr lang="en-US" dirty="0"/>
          </a:p>
        </p:txBody>
      </p:sp>
      <p:sp>
        <p:nvSpPr>
          <p:cNvPr id="4" name="Content Placeholder 1">
            <a:extLst>
              <a:ext uri="{FF2B5EF4-FFF2-40B4-BE49-F238E27FC236}">
                <a16:creationId xmlns:a16="http://schemas.microsoft.com/office/drawing/2014/main" id="{FD9E23C6-91BB-C5F6-7E0A-D2FD435F8B2B}"/>
              </a:ext>
            </a:extLst>
          </p:cNvPr>
          <p:cNvSpPr txBox="1">
            <a:spLocks/>
          </p:cNvSpPr>
          <p:nvPr/>
        </p:nvSpPr>
        <p:spPr>
          <a:xfrm>
            <a:off x="838200" y="4475018"/>
            <a:ext cx="10515600" cy="2364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JavaScript’s History</a:t>
            </a:r>
          </a:p>
          <a:p>
            <a:r>
              <a:rPr lang="en-US" sz="1800" dirty="0"/>
              <a:t>JavaScript was created in 10 days by Brendan </a:t>
            </a:r>
            <a:r>
              <a:rPr lang="en-US" sz="1800" dirty="0" err="1"/>
              <a:t>Eich</a:t>
            </a:r>
            <a:endParaRPr lang="en-US" sz="1800" dirty="0"/>
          </a:p>
          <a:p>
            <a:r>
              <a:rPr lang="en-US" sz="1800" dirty="0"/>
              <a:t>JavaScript original name is Mocha</a:t>
            </a:r>
            <a:endParaRPr lang="my-MM" sz="1800" dirty="0"/>
          </a:p>
          <a:p>
            <a:r>
              <a:rPr lang="en-US" sz="1800" dirty="0"/>
              <a:t>Java was famous at that time, </a:t>
            </a:r>
            <a:r>
              <a:rPr lang="en-US" sz="1800"/>
              <a:t>hence the </a:t>
            </a:r>
            <a:r>
              <a:rPr lang="en-US" sz="1800" dirty="0"/>
              <a:t>name “JavaScript” was changed to ride on Java’s success</a:t>
            </a:r>
          </a:p>
          <a:p>
            <a:r>
              <a:rPr lang="en-US" sz="1800" dirty="0"/>
              <a:t>JavaScript has nothing to do with Java</a:t>
            </a:r>
          </a:p>
          <a:p>
            <a:r>
              <a:rPr lang="en-US" sz="1800" dirty="0"/>
              <a:t>Microsoft created a reverse engineered version of JavaScript, known as Jscript</a:t>
            </a:r>
          </a:p>
          <a:p>
            <a:endParaRPr lang="en-US" dirty="0"/>
          </a:p>
        </p:txBody>
      </p:sp>
    </p:spTree>
    <p:extLst>
      <p:ext uri="{BB962C8B-B14F-4D97-AF65-F5344CB8AC3E}">
        <p14:creationId xmlns:p14="http://schemas.microsoft.com/office/powerpoint/2010/main" val="391836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1" y="1302327"/>
            <a:ext cx="10238508" cy="5430981"/>
          </a:xfrm>
        </p:spPr>
        <p:txBody>
          <a:bodyPr>
            <a:normAutofit fontScale="92500" lnSpcReduction="10000"/>
          </a:bodyPr>
          <a:lstStyle/>
          <a:p>
            <a:r>
              <a:rPr lang="en-US" dirty="0"/>
              <a:t>Each of these operators returns a Boolean value.</a:t>
            </a:r>
          </a:p>
          <a:p>
            <a:pPr marL="457200" lvl="1" indent="0">
              <a:buNone/>
            </a:pPr>
            <a:r>
              <a:rPr lang="en-US" sz="2000" b="1" dirty="0"/>
              <a:t>less-than (&lt;), greater-than (&gt;)</a:t>
            </a:r>
          </a:p>
          <a:p>
            <a:pPr marL="457200" lvl="1" indent="0">
              <a:buNone/>
            </a:pPr>
            <a:r>
              <a:rPr lang="en-US" sz="2000" dirty="0"/>
              <a:t>	</a:t>
            </a:r>
            <a:r>
              <a:rPr lang="en-US" sz="2000" dirty="0" err="1"/>
              <a:t>eg</a:t>
            </a:r>
            <a:r>
              <a:rPr lang="en-US" sz="2000" dirty="0"/>
              <a:t>:	var result1 = 5 &gt; 3;	 //true</a:t>
            </a:r>
          </a:p>
          <a:p>
            <a:pPr marL="457200" lvl="1" indent="0">
              <a:buNone/>
            </a:pPr>
            <a:r>
              <a:rPr lang="en-US" sz="2000" dirty="0"/>
              <a:t>		var result2 = 5 &lt; 3; 	//false</a:t>
            </a:r>
          </a:p>
          <a:p>
            <a:pPr marL="857250" lvl="2" indent="0">
              <a:buNone/>
            </a:pPr>
            <a:r>
              <a:rPr lang="en-US" sz="2000" dirty="0" err="1"/>
              <a:t>eg</a:t>
            </a:r>
            <a:r>
              <a:rPr lang="en-US" sz="2000" dirty="0"/>
              <a:t>:. 	 if (i &gt; 25) </a:t>
            </a:r>
          </a:p>
          <a:p>
            <a:pPr marL="857250" lvl="2" indent="0">
              <a:buNone/>
            </a:pPr>
            <a:r>
              <a:rPr lang="en-US" sz="2000" dirty="0"/>
              <a:t>       	for (var i=1; i &lt; 10; i++) </a:t>
            </a:r>
          </a:p>
          <a:p>
            <a:pPr marL="857250" lvl="2" indent="0">
              <a:buNone/>
            </a:pPr>
            <a:r>
              <a:rPr lang="en-US" sz="2000" dirty="0" err="1"/>
              <a:t>eg</a:t>
            </a:r>
            <a:r>
              <a:rPr lang="en-US" sz="2000" dirty="0"/>
              <a:t>: 	var result = “23”  &lt;  “3”; 	//true</a:t>
            </a:r>
          </a:p>
          <a:p>
            <a:pPr marL="857250" lvl="2" indent="0">
              <a:buNone/>
            </a:pPr>
            <a:r>
              <a:rPr lang="en-US" sz="2000" dirty="0"/>
              <a:t>		var result= “23”   &lt;   3 ; 	//false</a:t>
            </a:r>
          </a:p>
          <a:p>
            <a:pPr marL="857250" lvl="2" indent="0">
              <a:buNone/>
            </a:pPr>
            <a:endParaRPr lang="en-US" sz="2000" dirty="0"/>
          </a:p>
          <a:p>
            <a:pPr marL="457200" lvl="1" indent="0">
              <a:buNone/>
            </a:pPr>
            <a:r>
              <a:rPr lang="en-US" sz="2000" b="1" dirty="0"/>
              <a:t>less-than-or-equal-to (&lt;=) </a:t>
            </a:r>
          </a:p>
          <a:p>
            <a:pPr marL="457200" lvl="1" indent="0">
              <a:buNone/>
            </a:pPr>
            <a:r>
              <a:rPr lang="en-US" sz="2000" dirty="0"/>
              <a:t>	</a:t>
            </a:r>
            <a:r>
              <a:rPr lang="en-US" sz="2000" dirty="0" err="1"/>
              <a:t>eg.</a:t>
            </a:r>
            <a:r>
              <a:rPr lang="en-US" sz="2000" dirty="0"/>
              <a:t>	 if (i &lt;= 25) </a:t>
            </a:r>
          </a:p>
          <a:p>
            <a:pPr marL="457200" lvl="1" indent="0">
              <a:buNone/>
            </a:pPr>
            <a:endParaRPr lang="en-US" sz="2000" dirty="0"/>
          </a:p>
          <a:p>
            <a:pPr marL="457200" lvl="1" indent="0">
              <a:buNone/>
            </a:pPr>
            <a:r>
              <a:rPr lang="en-US" sz="2000" b="1" dirty="0"/>
              <a:t>greater-than-or-equal-to (&gt;=)</a:t>
            </a:r>
            <a:r>
              <a:rPr lang="en-US" sz="2000" dirty="0"/>
              <a:t> </a:t>
            </a:r>
          </a:p>
          <a:p>
            <a:pPr marL="457200" lvl="1" indent="0">
              <a:buNone/>
            </a:pPr>
            <a:r>
              <a:rPr lang="en-US" sz="2000" dirty="0"/>
              <a:t>	</a:t>
            </a:r>
            <a:r>
              <a:rPr lang="en-US" sz="2000" dirty="0" err="1"/>
              <a:t>eg.</a:t>
            </a:r>
            <a:r>
              <a:rPr lang="en-US" sz="2000" dirty="0"/>
              <a:t> 	if (i &gt;= 25) </a:t>
            </a:r>
          </a:p>
          <a:p>
            <a:pPr marL="457200" lvl="1" indent="0">
              <a:buNone/>
            </a:pPr>
            <a:endParaRPr lang="en-US" sz="2000" dirty="0"/>
          </a:p>
          <a:p>
            <a:pPr marL="234950" lvl="1" indent="-234950"/>
            <a:r>
              <a:rPr lang="en-US" sz="2000" b="1" dirty="0"/>
              <a:t>Equality Operators : </a:t>
            </a:r>
            <a:r>
              <a:rPr lang="en-US" sz="2000" dirty="0"/>
              <a:t>=, !=  </a:t>
            </a:r>
          </a:p>
          <a:p>
            <a:pPr marL="457200" lvl="1" indent="0">
              <a:buNone/>
            </a:pPr>
            <a:r>
              <a:rPr lang="en-US" sz="2000" dirty="0"/>
              <a:t>	</a:t>
            </a:r>
            <a:r>
              <a:rPr lang="en-US" sz="2000" dirty="0" err="1"/>
              <a:t>eg.</a:t>
            </a:r>
            <a:r>
              <a:rPr lang="en-US" sz="2000" dirty="0"/>
              <a:t>	 if(a==25)/ if (a !=25)</a:t>
            </a:r>
          </a:p>
        </p:txBody>
      </p:sp>
      <p:sp>
        <p:nvSpPr>
          <p:cNvPr id="3" name="Title 2"/>
          <p:cNvSpPr>
            <a:spLocks noGrp="1"/>
          </p:cNvSpPr>
          <p:nvPr>
            <p:ph type="title"/>
          </p:nvPr>
        </p:nvSpPr>
        <p:spPr/>
        <p:txBody>
          <a:bodyPr/>
          <a:lstStyle/>
          <a:p>
            <a:r>
              <a:rPr lang="en-US" dirty="0"/>
              <a:t>Relational Operators, Equality Operators</a:t>
            </a:r>
          </a:p>
        </p:txBody>
      </p:sp>
    </p:spTree>
    <p:extLst>
      <p:ext uri="{BB962C8B-B14F-4D97-AF65-F5344CB8AC3E}">
        <p14:creationId xmlns:p14="http://schemas.microsoft.com/office/powerpoint/2010/main" val="25067318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97711-4F9C-4591-BF3B-9B2308441D5E}"/>
              </a:ext>
            </a:extLst>
          </p:cNvPr>
          <p:cNvSpPr>
            <a:spLocks noGrp="1"/>
          </p:cNvSpPr>
          <p:nvPr>
            <p:ph idx="1"/>
          </p:nvPr>
        </p:nvSpPr>
        <p:spPr>
          <a:xfrm>
            <a:off x="838200" y="1470781"/>
            <a:ext cx="10515600" cy="5029200"/>
          </a:xfrm>
        </p:spPr>
        <p:txBody>
          <a:bodyPr>
            <a:normAutofit/>
          </a:bodyPr>
          <a:lstStyle/>
          <a:p>
            <a:pPr algn="just"/>
            <a:r>
              <a:rPr lang="en-US" b="0" i="0" u="none" strike="noStrike" baseline="0" dirty="0">
                <a:latin typeface="+mn-lt"/>
              </a:rPr>
              <a:t>HTML5’s most popular addition is the &lt;canvas&gt; element.</a:t>
            </a:r>
            <a:endParaRPr lang="en-US" dirty="0">
              <a:latin typeface="+mn-lt"/>
            </a:endParaRPr>
          </a:p>
          <a:p>
            <a:pPr algn="just"/>
            <a:r>
              <a:rPr lang="en-US" dirty="0">
                <a:latin typeface="+mn-lt"/>
              </a:rPr>
              <a:t>The &lt;canvas&gt; element is used to dynamically draw graphics on web pages using JavaScript.</a:t>
            </a:r>
          </a:p>
          <a:p>
            <a:pPr algn="just"/>
            <a:r>
              <a:rPr lang="en-US" b="0" i="0" u="none" strike="noStrike" baseline="0" dirty="0">
                <a:latin typeface="+mn-lt"/>
              </a:rPr>
              <a:t>There is a 2D context with basic drawing capabilities and a proposed 3D context called WebGL.</a:t>
            </a:r>
          </a:p>
          <a:p>
            <a:pPr algn="just"/>
            <a:r>
              <a:rPr lang="en-US" b="0" i="0" u="none" strike="noStrike" baseline="0" dirty="0">
                <a:latin typeface="+mn-lt"/>
              </a:rPr>
              <a:t>The &lt;canvas&gt; element requires its width and height attributes to indicate the size of the drawing to be created. </a:t>
            </a:r>
          </a:p>
          <a:p>
            <a:pPr algn="just">
              <a:spcAft>
                <a:spcPts val="1200"/>
              </a:spcAft>
            </a:pPr>
            <a:r>
              <a:rPr lang="en-US" b="0" i="0" u="none" strike="noStrike" baseline="0" dirty="0">
                <a:latin typeface="+mn-lt"/>
              </a:rPr>
              <a:t>Any content appearing between the opening and closing tags is fallback data that is displayed only if the &lt;canvas&gt; element isn’t supported.</a:t>
            </a:r>
          </a:p>
          <a:p>
            <a:pPr marL="457200" lvl="1" indent="0" algn="just">
              <a:spcAft>
                <a:spcPts val="1200"/>
              </a:spcAft>
              <a:buNone/>
            </a:pPr>
            <a:r>
              <a:rPr lang="en-US" b="0" i="0" u="none" strike="noStrike" baseline="0" dirty="0">
                <a:latin typeface="+mn-lt"/>
              </a:rPr>
              <a:t>&lt;canvas id=“drawing” width=“200” height=“200”&gt;A drawing of something.&lt;/canvas&gt;</a:t>
            </a:r>
            <a:endParaRPr lang="en-US" dirty="0">
              <a:latin typeface="+mn-lt"/>
            </a:endParaRPr>
          </a:p>
          <a:p>
            <a:pPr algn="just"/>
            <a:r>
              <a:rPr lang="en-US" b="0" i="0" u="none" strike="noStrike" baseline="0" dirty="0">
                <a:latin typeface="+mn-lt"/>
              </a:rPr>
              <a:t>The element has several methods for </a:t>
            </a:r>
            <a:r>
              <a:rPr lang="en-US" dirty="0">
                <a:latin typeface="+mn-lt"/>
              </a:rPr>
              <a:t>drawing paths, circles, rectangles, and adding images.</a:t>
            </a:r>
          </a:p>
          <a:p>
            <a:pPr algn="just"/>
            <a:r>
              <a:rPr lang="en-US" dirty="0">
                <a:latin typeface="+mn-lt"/>
              </a:rPr>
              <a:t>Possible to create browser games and highly interactive pages without the use of additional components or pre-existing images.</a:t>
            </a:r>
          </a:p>
        </p:txBody>
      </p:sp>
      <p:sp>
        <p:nvSpPr>
          <p:cNvPr id="3" name="Title 2">
            <a:extLst>
              <a:ext uri="{FF2B5EF4-FFF2-40B4-BE49-F238E27FC236}">
                <a16:creationId xmlns:a16="http://schemas.microsoft.com/office/drawing/2014/main" id="{58B629D4-25D6-47DE-9F76-8B504B9D14DC}"/>
              </a:ext>
            </a:extLst>
          </p:cNvPr>
          <p:cNvSpPr>
            <a:spLocks noGrp="1"/>
          </p:cNvSpPr>
          <p:nvPr>
            <p:ph type="title"/>
          </p:nvPr>
        </p:nvSpPr>
        <p:spPr>
          <a:xfrm>
            <a:off x="1295238" y="0"/>
            <a:ext cx="9820572" cy="1133856"/>
          </a:xfrm>
        </p:spPr>
        <p:txBody>
          <a:bodyPr/>
          <a:lstStyle/>
          <a:p>
            <a:r>
              <a:rPr lang="en-CA" altLang="en-US" dirty="0"/>
              <a:t>The &lt;canvas&gt; Element</a:t>
            </a:r>
            <a:endParaRPr lang="en-US" dirty="0"/>
          </a:p>
        </p:txBody>
      </p:sp>
      <p:sp>
        <p:nvSpPr>
          <p:cNvPr id="6" name="Slide Number Placeholder 3">
            <a:extLst>
              <a:ext uri="{FF2B5EF4-FFF2-40B4-BE49-F238E27FC236}">
                <a16:creationId xmlns:a16="http://schemas.microsoft.com/office/drawing/2014/main" id="{442D2A95-AD8F-C216-65A7-A08527DF2D66}"/>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40521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DF7EB-14B3-3055-95C0-BDCCE5EB7021}"/>
              </a:ext>
            </a:extLst>
          </p:cNvPr>
          <p:cNvSpPr>
            <a:spLocks noGrp="1"/>
          </p:cNvSpPr>
          <p:nvPr>
            <p:ph idx="1"/>
          </p:nvPr>
        </p:nvSpPr>
        <p:spPr/>
        <p:txBody>
          <a:bodyPr>
            <a:normAutofit/>
          </a:bodyPr>
          <a:lstStyle/>
          <a:p>
            <a:pPr algn="just"/>
            <a:r>
              <a:rPr lang="en-US" b="0" i="0" u="none" strike="noStrike" baseline="0" dirty="0">
                <a:latin typeface="+mn-lt"/>
              </a:rPr>
              <a:t>To begin drawing on a canvas, you need to retrieve a drawing context. </a:t>
            </a:r>
          </a:p>
          <a:p>
            <a:pPr algn="just"/>
            <a:r>
              <a:rPr lang="en-US" b="0" i="0" u="none" strike="noStrike" baseline="0" dirty="0">
                <a:latin typeface="+mn-lt"/>
              </a:rPr>
              <a:t>A reference to a drawing context is retrieved using the </a:t>
            </a:r>
            <a:r>
              <a:rPr lang="en-US" b="0" i="0" u="none" strike="noStrike" baseline="0" dirty="0" err="1">
                <a:latin typeface="+mn-lt"/>
              </a:rPr>
              <a:t>getContext</a:t>
            </a:r>
            <a:r>
              <a:rPr lang="en-US" b="0" i="0" u="none" strike="noStrike" baseline="0" dirty="0">
                <a:latin typeface="+mn-lt"/>
              </a:rPr>
              <a:t>() method and passing in the name of the context. </a:t>
            </a:r>
          </a:p>
          <a:p>
            <a:pPr algn="just"/>
            <a:r>
              <a:rPr lang="en-US" b="0" i="0" u="none" strike="noStrike" baseline="0" dirty="0">
                <a:latin typeface="+mn-lt"/>
              </a:rPr>
              <a:t>For example, passing “2d” retrieves a 2D context object:</a:t>
            </a:r>
          </a:p>
          <a:p>
            <a:pPr marL="457200" lvl="1" indent="0" algn="just">
              <a:spcAft>
                <a:spcPts val="0"/>
              </a:spcAft>
              <a:buNone/>
            </a:pPr>
            <a:r>
              <a:rPr lang="en-US" b="0" i="0" u="none" strike="noStrike" baseline="0" dirty="0">
                <a:latin typeface="+mn-lt"/>
              </a:rPr>
              <a:t>var drawing = </a:t>
            </a:r>
            <a:r>
              <a:rPr lang="en-US" b="0" i="0" u="none" strike="noStrike" baseline="0" dirty="0" err="1">
                <a:latin typeface="+mn-lt"/>
              </a:rPr>
              <a:t>document.getElementById</a:t>
            </a:r>
            <a:r>
              <a:rPr lang="en-US" b="0" i="0" u="none" strike="noStrike" baseline="0" dirty="0">
                <a:latin typeface="+mn-lt"/>
              </a:rPr>
              <a:t>(“drawing”);</a:t>
            </a:r>
          </a:p>
          <a:p>
            <a:pPr marL="457200" lvl="1" indent="0" algn="just">
              <a:spcAft>
                <a:spcPts val="0"/>
              </a:spcAft>
              <a:buNone/>
            </a:pPr>
            <a:r>
              <a:rPr lang="en-US" b="0" i="0" u="none" strike="noStrike" baseline="0" dirty="0">
                <a:latin typeface="+mn-lt"/>
              </a:rPr>
              <a:t>if (</a:t>
            </a:r>
            <a:r>
              <a:rPr lang="en-US" b="0" i="0" u="none" strike="noStrike" baseline="0" dirty="0" err="1">
                <a:latin typeface="+mn-lt"/>
              </a:rPr>
              <a:t>drawing.getContext</a:t>
            </a:r>
            <a:r>
              <a:rPr lang="en-US" b="0" i="0" u="none" strike="noStrike" baseline="0" dirty="0">
                <a:latin typeface="+mn-lt"/>
              </a:rPr>
              <a:t>){</a:t>
            </a:r>
          </a:p>
          <a:p>
            <a:pPr marL="914400" lvl="2" indent="0" algn="just">
              <a:spcAft>
                <a:spcPts val="0"/>
              </a:spcAft>
              <a:buNone/>
            </a:pPr>
            <a:r>
              <a:rPr lang="en-US" b="0" i="0" u="none" strike="noStrike" baseline="0" dirty="0">
                <a:latin typeface="+mn-lt"/>
              </a:rPr>
              <a:t>var context = </a:t>
            </a:r>
            <a:r>
              <a:rPr lang="en-US" b="0" i="0" u="none" strike="noStrike" baseline="0" dirty="0" err="1">
                <a:latin typeface="+mn-lt"/>
              </a:rPr>
              <a:t>drawing.getContext</a:t>
            </a:r>
            <a:r>
              <a:rPr lang="en-US" b="0" i="0" u="none" strike="noStrike" baseline="0" dirty="0">
                <a:latin typeface="+mn-lt"/>
              </a:rPr>
              <a:t>(“2d”);</a:t>
            </a:r>
          </a:p>
          <a:p>
            <a:pPr marL="914400" lvl="2" indent="0" algn="just">
              <a:spcAft>
                <a:spcPts val="0"/>
              </a:spcAft>
              <a:buNone/>
            </a:pPr>
            <a:r>
              <a:rPr lang="en-US" b="0" i="0" u="none" strike="noStrike" baseline="0" dirty="0">
                <a:latin typeface="+mn-lt"/>
              </a:rPr>
              <a:t>//more code here</a:t>
            </a:r>
          </a:p>
          <a:p>
            <a:pPr marL="457200" lvl="1" indent="0" algn="just">
              <a:spcAft>
                <a:spcPts val="1200"/>
              </a:spcAft>
              <a:buNone/>
            </a:pPr>
            <a:r>
              <a:rPr lang="en-US" b="0" i="0" u="none" strike="noStrike" baseline="0" dirty="0">
                <a:latin typeface="+mn-lt"/>
              </a:rPr>
              <a:t>}</a:t>
            </a:r>
          </a:p>
          <a:p>
            <a:pPr algn="just"/>
            <a:r>
              <a:rPr lang="en-US" b="0" i="0" u="none" strike="noStrike" baseline="0" dirty="0">
                <a:latin typeface="+mn-lt"/>
              </a:rPr>
              <a:t>When using the &lt;canvas&gt; element, it’s important to test for the presence of the </a:t>
            </a:r>
            <a:r>
              <a:rPr lang="en-US" b="0" i="0" u="none" strike="noStrike" baseline="0" dirty="0" err="1">
                <a:latin typeface="+mn-lt"/>
              </a:rPr>
              <a:t>getContext</a:t>
            </a:r>
            <a:r>
              <a:rPr lang="en-US" b="0" i="0" u="none" strike="noStrike" baseline="0" dirty="0">
                <a:latin typeface="+mn-lt"/>
              </a:rPr>
              <a:t>() method.</a:t>
            </a:r>
            <a:endParaRPr lang="en-US" dirty="0">
              <a:latin typeface="+mn-lt"/>
            </a:endParaRPr>
          </a:p>
        </p:txBody>
      </p:sp>
      <p:sp>
        <p:nvSpPr>
          <p:cNvPr id="3" name="Title 2">
            <a:extLst>
              <a:ext uri="{FF2B5EF4-FFF2-40B4-BE49-F238E27FC236}">
                <a16:creationId xmlns:a16="http://schemas.microsoft.com/office/drawing/2014/main" id="{FC782677-B36A-DBAB-519F-C54AC00BD1CD}"/>
              </a:ext>
            </a:extLst>
          </p:cNvPr>
          <p:cNvSpPr>
            <a:spLocks noGrp="1"/>
          </p:cNvSpPr>
          <p:nvPr>
            <p:ph type="title"/>
          </p:nvPr>
        </p:nvSpPr>
        <p:spPr/>
        <p:txBody>
          <a:bodyPr/>
          <a:lstStyle/>
          <a:p>
            <a:r>
              <a:rPr lang="en-US" dirty="0"/>
              <a:t>Basic Usage</a:t>
            </a:r>
          </a:p>
        </p:txBody>
      </p:sp>
      <p:sp>
        <p:nvSpPr>
          <p:cNvPr id="4" name="Slide Number Placeholder 3">
            <a:extLst>
              <a:ext uri="{FF2B5EF4-FFF2-40B4-BE49-F238E27FC236}">
                <a16:creationId xmlns:a16="http://schemas.microsoft.com/office/drawing/2014/main" id="{EA095CE8-3D12-39AB-60C0-8DE20BFBB01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67677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B1C8C2-222F-2CFD-8952-2D7092808B5A}"/>
              </a:ext>
            </a:extLst>
          </p:cNvPr>
          <p:cNvSpPr>
            <a:spLocks noGrp="1"/>
          </p:cNvSpPr>
          <p:nvPr>
            <p:ph idx="1"/>
          </p:nvPr>
        </p:nvSpPr>
        <p:spPr>
          <a:xfrm>
            <a:off x="838200" y="1286206"/>
            <a:ext cx="10515600" cy="5029200"/>
          </a:xfrm>
        </p:spPr>
        <p:txBody>
          <a:bodyPr>
            <a:noAutofit/>
          </a:bodyPr>
          <a:lstStyle/>
          <a:p>
            <a:pPr marL="0" indent="0">
              <a:spcAft>
                <a:spcPts val="0"/>
              </a:spcAft>
              <a:buNone/>
            </a:pPr>
            <a:r>
              <a:rPr lang="en-US" dirty="0"/>
              <a:t>&lt;!DOCTYPE html&gt;</a:t>
            </a:r>
          </a:p>
          <a:p>
            <a:pPr marL="0" indent="0">
              <a:spcAft>
                <a:spcPts val="0"/>
              </a:spcAft>
              <a:buNone/>
            </a:pPr>
            <a:r>
              <a:rPr lang="en-US" dirty="0"/>
              <a:t>&lt;html&gt;</a:t>
            </a:r>
          </a:p>
          <a:p>
            <a:pPr marL="0" indent="0">
              <a:spcAft>
                <a:spcPts val="0"/>
              </a:spcAft>
              <a:buNone/>
            </a:pPr>
            <a:r>
              <a:rPr lang="en-US" dirty="0"/>
              <a:t>&lt;head&gt;&lt;title&gt;Canvas Example&lt;/title&gt;&lt;/head&gt;</a:t>
            </a:r>
          </a:p>
          <a:p>
            <a:pPr marL="0" indent="0">
              <a:spcAft>
                <a:spcPts val="0"/>
              </a:spcAft>
              <a:buNone/>
            </a:pPr>
            <a:r>
              <a:rPr lang="en-US" dirty="0"/>
              <a:t>&lt;body&gt;</a:t>
            </a:r>
          </a:p>
          <a:p>
            <a:pPr marL="457200" lvl="1" indent="0">
              <a:spcAft>
                <a:spcPts val="0"/>
              </a:spcAft>
              <a:buNone/>
            </a:pPr>
            <a:r>
              <a:rPr lang="en-US" dirty="0"/>
              <a:t>&lt;canvas id="drawing" width="200" height="200"&gt;Not supported.&lt;/canvas&gt;</a:t>
            </a:r>
          </a:p>
          <a:p>
            <a:pPr marL="457200" lvl="1" indent="0">
              <a:spcAft>
                <a:spcPts val="0"/>
              </a:spcAft>
              <a:buNone/>
            </a:pPr>
            <a:r>
              <a:rPr lang="en-US" dirty="0"/>
              <a:t>&lt;script type="text/</a:t>
            </a:r>
            <a:r>
              <a:rPr lang="en-US" dirty="0" err="1"/>
              <a:t>javascript</a:t>
            </a:r>
            <a:r>
              <a:rPr lang="en-US" dirty="0"/>
              <a:t>"&gt;</a:t>
            </a:r>
          </a:p>
          <a:p>
            <a:pPr marL="0" indent="0">
              <a:spcAft>
                <a:spcPts val="0"/>
              </a:spcAft>
              <a:buNone/>
            </a:pPr>
            <a:r>
              <a:rPr lang="en-US" dirty="0"/>
              <a:t>	var drawing = </a:t>
            </a:r>
            <a:r>
              <a:rPr lang="en-US" dirty="0" err="1"/>
              <a:t>document.getElementById</a:t>
            </a:r>
            <a:r>
              <a:rPr lang="en-US" dirty="0"/>
              <a:t>("drawing");</a:t>
            </a:r>
          </a:p>
          <a:p>
            <a:pPr marL="0" indent="0">
              <a:spcAft>
                <a:spcPts val="0"/>
              </a:spcAft>
              <a:buNone/>
            </a:pPr>
            <a:r>
              <a:rPr lang="en-US" dirty="0"/>
              <a:t>	if (</a:t>
            </a:r>
            <a:r>
              <a:rPr lang="en-US" dirty="0" err="1"/>
              <a:t>drawing.getContext</a:t>
            </a:r>
            <a:r>
              <a:rPr lang="en-US" dirty="0"/>
              <a:t>){</a:t>
            </a:r>
          </a:p>
          <a:p>
            <a:pPr marL="457200" lvl="1" indent="0">
              <a:spcAft>
                <a:spcPts val="0"/>
              </a:spcAft>
              <a:buNone/>
            </a:pPr>
            <a:r>
              <a:rPr lang="en-US" dirty="0"/>
              <a:t>              var context = </a:t>
            </a:r>
            <a:r>
              <a:rPr lang="en-US" dirty="0" err="1"/>
              <a:t>drawing.getContext</a:t>
            </a:r>
            <a:r>
              <a:rPr lang="en-US" dirty="0"/>
              <a:t>("2d");     </a:t>
            </a:r>
          </a:p>
          <a:p>
            <a:pPr marL="457200" lvl="1" indent="0">
              <a:spcAft>
                <a:spcPts val="0"/>
              </a:spcAft>
              <a:buNone/>
            </a:pPr>
            <a:r>
              <a:rPr lang="en-US" dirty="0"/>
              <a:t>              //draw a green rectangle</a:t>
            </a:r>
          </a:p>
          <a:p>
            <a:pPr marL="457200" lvl="1" indent="0">
              <a:spcAft>
                <a:spcPts val="0"/>
              </a:spcAft>
              <a:buNone/>
            </a:pPr>
            <a:r>
              <a:rPr lang="en-US" dirty="0"/>
              <a:t>              </a:t>
            </a:r>
            <a:r>
              <a:rPr lang="en-US" dirty="0" err="1"/>
              <a:t>context.fillStyle</a:t>
            </a:r>
            <a:r>
              <a:rPr lang="en-US" dirty="0"/>
              <a:t> = "#00ff00";</a:t>
            </a:r>
          </a:p>
          <a:p>
            <a:pPr marL="457200" lvl="1" indent="0">
              <a:spcAft>
                <a:spcPts val="0"/>
              </a:spcAft>
              <a:buNone/>
            </a:pPr>
            <a:r>
              <a:rPr lang="en-US" dirty="0"/>
              <a:t>              </a:t>
            </a:r>
            <a:r>
              <a:rPr lang="en-US" dirty="0" err="1"/>
              <a:t>context.fillRect</a:t>
            </a:r>
            <a:r>
              <a:rPr lang="en-US" dirty="0"/>
              <a:t>(0, 0, 100, 100);         </a:t>
            </a:r>
          </a:p>
          <a:p>
            <a:pPr marL="914400" lvl="2" indent="0">
              <a:spcAft>
                <a:spcPts val="0"/>
              </a:spcAft>
              <a:buNone/>
            </a:pPr>
            <a:r>
              <a:rPr lang="en-US" dirty="0"/>
              <a:t>}</a:t>
            </a:r>
          </a:p>
          <a:p>
            <a:pPr marL="457200" lvl="1" indent="0">
              <a:spcAft>
                <a:spcPts val="0"/>
              </a:spcAft>
              <a:buNone/>
            </a:pPr>
            <a:r>
              <a:rPr lang="en-US" dirty="0"/>
              <a:t>&lt;/script&gt;</a:t>
            </a:r>
          </a:p>
          <a:p>
            <a:pPr marL="0" indent="0">
              <a:spcAft>
                <a:spcPts val="0"/>
              </a:spcAft>
              <a:buNone/>
            </a:pPr>
            <a:r>
              <a:rPr lang="en-US" dirty="0"/>
              <a:t>&lt;/body&gt;</a:t>
            </a:r>
          </a:p>
          <a:p>
            <a:pPr marL="0" indent="0">
              <a:spcAft>
                <a:spcPts val="0"/>
              </a:spcAft>
              <a:buNone/>
            </a:pPr>
            <a:r>
              <a:rPr lang="en-US" dirty="0"/>
              <a:t>&lt;/html&gt;</a:t>
            </a:r>
          </a:p>
        </p:txBody>
      </p:sp>
      <p:sp>
        <p:nvSpPr>
          <p:cNvPr id="3" name="Title 2">
            <a:extLst>
              <a:ext uri="{FF2B5EF4-FFF2-40B4-BE49-F238E27FC236}">
                <a16:creationId xmlns:a16="http://schemas.microsoft.com/office/drawing/2014/main" id="{4C143B23-D3F9-5A61-99B3-1944E757B9B2}"/>
              </a:ext>
            </a:extLst>
          </p:cNvPr>
          <p:cNvSpPr>
            <a:spLocks noGrp="1"/>
          </p:cNvSpPr>
          <p:nvPr>
            <p:ph type="title"/>
          </p:nvPr>
        </p:nvSpPr>
        <p:spPr/>
        <p:txBody>
          <a:bodyPr/>
          <a:lstStyle/>
          <a:p>
            <a:r>
              <a:rPr lang="en-US" dirty="0"/>
              <a:t>Canvas Example 1</a:t>
            </a:r>
          </a:p>
        </p:txBody>
      </p:sp>
      <p:sp>
        <p:nvSpPr>
          <p:cNvPr id="6" name="Slide Number Placeholder 3">
            <a:extLst>
              <a:ext uri="{FF2B5EF4-FFF2-40B4-BE49-F238E27FC236}">
                <a16:creationId xmlns:a16="http://schemas.microsoft.com/office/drawing/2014/main" id="{5930AFD1-292E-0AB6-3FD8-283315D6BB48}"/>
              </a:ext>
            </a:extLst>
          </p:cNvPr>
          <p:cNvSpPr txBox="1">
            <a:spLocks/>
          </p:cNvSpPr>
          <p:nvPr/>
        </p:nvSpPr>
        <p:spPr>
          <a:xfrm>
            <a:off x="9347580" y="640748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0DAB0766-BBAC-0DEA-DD96-E15EB3B00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16" y="3219278"/>
            <a:ext cx="3467584" cy="3248478"/>
          </a:xfrm>
          <a:prstGeom prst="rect">
            <a:avLst/>
          </a:prstGeom>
          <a:ln>
            <a:solidFill>
              <a:schemeClr val="tx1"/>
            </a:solidFill>
          </a:ln>
        </p:spPr>
      </p:pic>
    </p:spTree>
    <p:extLst>
      <p:ext uri="{BB962C8B-B14F-4D97-AF65-F5344CB8AC3E}">
        <p14:creationId xmlns:p14="http://schemas.microsoft.com/office/powerpoint/2010/main" val="34346080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B1C8C2-222F-2CFD-8952-2D7092808B5A}"/>
              </a:ext>
            </a:extLst>
          </p:cNvPr>
          <p:cNvSpPr>
            <a:spLocks noGrp="1"/>
          </p:cNvSpPr>
          <p:nvPr>
            <p:ph idx="1"/>
          </p:nvPr>
        </p:nvSpPr>
        <p:spPr>
          <a:xfrm>
            <a:off x="838200" y="1156879"/>
            <a:ext cx="10515600" cy="5577840"/>
          </a:xfrm>
        </p:spPr>
        <p:txBody>
          <a:bodyPr>
            <a:noAutofit/>
          </a:bodyPr>
          <a:lstStyle/>
          <a:p>
            <a:pPr marL="0" indent="0">
              <a:spcAft>
                <a:spcPts val="0"/>
              </a:spcAft>
              <a:buNone/>
            </a:pPr>
            <a:r>
              <a:rPr lang="en-US" dirty="0"/>
              <a:t>&lt;!DOCTYPE html&gt;</a:t>
            </a:r>
          </a:p>
          <a:p>
            <a:pPr marL="0" indent="0">
              <a:spcAft>
                <a:spcPts val="0"/>
              </a:spcAft>
              <a:buNone/>
            </a:pPr>
            <a:r>
              <a:rPr lang="en-US" dirty="0"/>
              <a:t>&lt;html&gt;</a:t>
            </a:r>
          </a:p>
          <a:p>
            <a:pPr marL="0" indent="0">
              <a:spcAft>
                <a:spcPts val="0"/>
              </a:spcAft>
              <a:buNone/>
            </a:pPr>
            <a:r>
              <a:rPr lang="en-US" dirty="0"/>
              <a:t>&lt;head&gt;&lt;title&gt;Canvas Example&lt;/title&gt;&lt;/head&gt;</a:t>
            </a:r>
          </a:p>
          <a:p>
            <a:pPr marL="0" indent="0">
              <a:spcAft>
                <a:spcPts val="0"/>
              </a:spcAft>
              <a:buNone/>
            </a:pPr>
            <a:r>
              <a:rPr lang="en-US" dirty="0"/>
              <a:t>&lt;body&gt;</a:t>
            </a:r>
          </a:p>
          <a:p>
            <a:pPr marL="457200" lvl="1" indent="0">
              <a:spcAft>
                <a:spcPts val="0"/>
              </a:spcAft>
              <a:buNone/>
            </a:pPr>
            <a:r>
              <a:rPr lang="en-US" dirty="0"/>
              <a:t>&lt;canvas id="drawing" width="200" height="200"&gt;Not supported.&lt;/canvas&gt;</a:t>
            </a:r>
          </a:p>
          <a:p>
            <a:pPr marL="457200" lvl="1" indent="0">
              <a:spcAft>
                <a:spcPts val="0"/>
              </a:spcAft>
              <a:buNone/>
            </a:pPr>
            <a:r>
              <a:rPr lang="en-US" dirty="0"/>
              <a:t>&lt;script type="text/</a:t>
            </a:r>
            <a:r>
              <a:rPr lang="en-US" dirty="0" err="1"/>
              <a:t>javascript</a:t>
            </a:r>
            <a:r>
              <a:rPr lang="en-US" dirty="0"/>
              <a:t>"&gt;</a:t>
            </a:r>
          </a:p>
          <a:p>
            <a:pPr marL="0" indent="0">
              <a:spcAft>
                <a:spcPts val="0"/>
              </a:spcAft>
              <a:buNone/>
            </a:pPr>
            <a:r>
              <a:rPr lang="en-US" dirty="0"/>
              <a:t>	var drawing = </a:t>
            </a:r>
            <a:r>
              <a:rPr lang="en-US" dirty="0" err="1"/>
              <a:t>document.getElementById</a:t>
            </a:r>
            <a:r>
              <a:rPr lang="en-US" dirty="0"/>
              <a:t>("drawing");</a:t>
            </a:r>
          </a:p>
          <a:p>
            <a:pPr marL="0" indent="0">
              <a:spcAft>
                <a:spcPts val="0"/>
              </a:spcAft>
              <a:buNone/>
            </a:pPr>
            <a:r>
              <a:rPr lang="en-US" dirty="0"/>
              <a:t>	if (</a:t>
            </a:r>
            <a:r>
              <a:rPr lang="en-US" dirty="0" err="1"/>
              <a:t>drawing.getContext</a:t>
            </a:r>
            <a:r>
              <a:rPr lang="en-US" dirty="0"/>
              <a:t>){</a:t>
            </a:r>
          </a:p>
          <a:p>
            <a:pPr marL="457200" lvl="1" indent="0">
              <a:spcAft>
                <a:spcPts val="0"/>
              </a:spcAft>
              <a:buNone/>
            </a:pPr>
            <a:r>
              <a:rPr lang="en-US" dirty="0"/>
              <a:t>              var context = </a:t>
            </a:r>
            <a:r>
              <a:rPr lang="en-US" dirty="0" err="1"/>
              <a:t>drawing.getContext</a:t>
            </a:r>
            <a:r>
              <a:rPr lang="en-US" dirty="0"/>
              <a:t>("2d");     </a:t>
            </a:r>
          </a:p>
          <a:p>
            <a:pPr marL="457200" lvl="1" indent="0">
              <a:spcAft>
                <a:spcPts val="0"/>
              </a:spcAft>
              <a:buNone/>
            </a:pPr>
            <a:r>
              <a:rPr lang="en-US" dirty="0"/>
              <a:t>              </a:t>
            </a:r>
            <a:r>
              <a:rPr lang="en-US" dirty="0" err="1"/>
              <a:t>context.fillStyle</a:t>
            </a:r>
            <a:r>
              <a:rPr lang="en-US" dirty="0"/>
              <a:t> = "#00ff00";</a:t>
            </a:r>
          </a:p>
          <a:p>
            <a:pPr marL="457200" lvl="1" indent="0">
              <a:spcAft>
                <a:spcPts val="0"/>
              </a:spcAft>
              <a:buNone/>
            </a:pPr>
            <a:r>
              <a:rPr lang="en-US" dirty="0"/>
              <a:t>              </a:t>
            </a:r>
            <a:r>
              <a:rPr lang="en-US" dirty="0" err="1"/>
              <a:t>context.fillRect</a:t>
            </a:r>
            <a:r>
              <a:rPr lang="en-US" dirty="0"/>
              <a:t>(0, 0, 100, 100);         </a:t>
            </a:r>
          </a:p>
          <a:p>
            <a:pPr marL="914400" lvl="2" indent="0">
              <a:spcAft>
                <a:spcPts val="0"/>
              </a:spcAft>
              <a:buNone/>
            </a:pPr>
            <a:r>
              <a:rPr lang="en-US" dirty="0"/>
              <a:t>}</a:t>
            </a:r>
          </a:p>
          <a:p>
            <a:pPr marL="457200" lvl="1" indent="0">
              <a:spcAft>
                <a:spcPts val="0"/>
              </a:spcAft>
              <a:buNone/>
            </a:pPr>
            <a:r>
              <a:rPr lang="en-US" dirty="0"/>
              <a:t>&lt;/script&gt;</a:t>
            </a:r>
          </a:p>
          <a:p>
            <a:pPr marL="457200" lvl="1" indent="0">
              <a:spcAft>
                <a:spcPts val="0"/>
              </a:spcAft>
              <a:buNone/>
            </a:pPr>
            <a:r>
              <a:rPr lang="en-US" dirty="0"/>
              <a:t>&lt;style type="text/</a:t>
            </a:r>
            <a:r>
              <a:rPr lang="en-US" dirty="0" err="1"/>
              <a:t>css</a:t>
            </a:r>
            <a:r>
              <a:rPr lang="en-US" dirty="0"/>
              <a:t>"&gt;</a:t>
            </a:r>
          </a:p>
          <a:p>
            <a:pPr marL="914400" lvl="2" indent="0">
              <a:spcAft>
                <a:spcPts val="0"/>
              </a:spcAft>
              <a:buNone/>
            </a:pPr>
            <a:r>
              <a:rPr lang="en-US" dirty="0"/>
              <a:t>canvas { border: 1px solid black; }</a:t>
            </a:r>
          </a:p>
          <a:p>
            <a:pPr marL="457200" lvl="1" indent="0">
              <a:spcAft>
                <a:spcPts val="0"/>
              </a:spcAft>
              <a:buNone/>
            </a:pPr>
            <a:r>
              <a:rPr lang="en-US" dirty="0"/>
              <a:t>&lt;/style&gt;</a:t>
            </a:r>
          </a:p>
          <a:p>
            <a:pPr marL="0" indent="0">
              <a:spcAft>
                <a:spcPts val="0"/>
              </a:spcAft>
              <a:buNone/>
            </a:pPr>
            <a:r>
              <a:rPr lang="en-US" dirty="0"/>
              <a:t>&lt;/body&gt;</a:t>
            </a:r>
          </a:p>
          <a:p>
            <a:pPr marL="0" indent="0">
              <a:spcAft>
                <a:spcPts val="0"/>
              </a:spcAft>
              <a:buNone/>
            </a:pPr>
            <a:r>
              <a:rPr lang="en-US" dirty="0"/>
              <a:t>&lt;/html&gt;</a:t>
            </a:r>
          </a:p>
        </p:txBody>
      </p:sp>
      <p:sp>
        <p:nvSpPr>
          <p:cNvPr id="3" name="Title 2">
            <a:extLst>
              <a:ext uri="{FF2B5EF4-FFF2-40B4-BE49-F238E27FC236}">
                <a16:creationId xmlns:a16="http://schemas.microsoft.com/office/drawing/2014/main" id="{4C143B23-D3F9-5A61-99B3-1944E757B9B2}"/>
              </a:ext>
            </a:extLst>
          </p:cNvPr>
          <p:cNvSpPr>
            <a:spLocks noGrp="1"/>
          </p:cNvSpPr>
          <p:nvPr>
            <p:ph type="title"/>
          </p:nvPr>
        </p:nvSpPr>
        <p:spPr/>
        <p:txBody>
          <a:bodyPr/>
          <a:lstStyle/>
          <a:p>
            <a:r>
              <a:rPr lang="en-US" dirty="0"/>
              <a:t>Canvas Example 2</a:t>
            </a:r>
          </a:p>
        </p:txBody>
      </p:sp>
      <p:sp>
        <p:nvSpPr>
          <p:cNvPr id="6" name="Slide Number Placeholder 3">
            <a:extLst>
              <a:ext uri="{FF2B5EF4-FFF2-40B4-BE49-F238E27FC236}">
                <a16:creationId xmlns:a16="http://schemas.microsoft.com/office/drawing/2014/main" id="{5930AFD1-292E-0AB6-3FD8-283315D6BB48}"/>
              </a:ext>
            </a:extLst>
          </p:cNvPr>
          <p:cNvSpPr txBox="1">
            <a:spLocks/>
          </p:cNvSpPr>
          <p:nvPr/>
        </p:nvSpPr>
        <p:spPr>
          <a:xfrm>
            <a:off x="9350872" y="640191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C6E6349-7050-D9C7-E3D7-AD9EEF393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690" y="3188821"/>
            <a:ext cx="3477110" cy="3248478"/>
          </a:xfrm>
          <a:prstGeom prst="rect">
            <a:avLst/>
          </a:prstGeom>
          <a:ln>
            <a:solidFill>
              <a:schemeClr val="tx1"/>
            </a:solidFill>
          </a:ln>
        </p:spPr>
      </p:pic>
    </p:spTree>
    <p:extLst>
      <p:ext uri="{BB962C8B-B14F-4D97-AF65-F5344CB8AC3E}">
        <p14:creationId xmlns:p14="http://schemas.microsoft.com/office/powerpoint/2010/main" val="29562880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97B0D-8738-4866-A847-78DAE2E34FEF}"/>
              </a:ext>
            </a:extLst>
          </p:cNvPr>
          <p:cNvSpPr>
            <a:spLocks noGrp="1"/>
          </p:cNvSpPr>
          <p:nvPr>
            <p:ph idx="1"/>
          </p:nvPr>
        </p:nvSpPr>
        <p:spPr>
          <a:xfrm>
            <a:off x="838200" y="1361598"/>
            <a:ext cx="10515600" cy="5212080"/>
          </a:xfrm>
        </p:spPr>
        <p:txBody>
          <a:bodyPr>
            <a:noAutofit/>
          </a:bodyPr>
          <a:lstStyle/>
          <a:p>
            <a:pPr algn="just" defTabSz="457200">
              <a:spcAft>
                <a:spcPts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Ease of use </a:t>
            </a:r>
          </a:p>
          <a:p>
            <a:pPr marL="795528" lvl="1" indent="-341313"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 markup tag that is embedded in html, and uses the same attributes as the image tag (with the exception of the </a:t>
            </a:r>
            <a:r>
              <a:rPr lang="en-GB" altLang="en-US" dirty="0" err="1"/>
              <a:t>src</a:t>
            </a:r>
            <a:r>
              <a:rPr lang="en-GB" altLang="en-US" dirty="0"/>
              <a:t> attribute).</a:t>
            </a:r>
          </a:p>
          <a:p>
            <a:pPr algn="just" defTabSz="457200">
              <a:spcAft>
                <a:spcPts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Small learning curve</a:t>
            </a:r>
          </a:p>
          <a:p>
            <a:pPr marL="741363" lvl="1" indent="-284163" algn="just" defTabSz="457200">
              <a:spcAft>
                <a:spcPts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Little to no cost for training.</a:t>
            </a:r>
          </a:p>
          <a:p>
            <a:pPr marL="741363" lvl="1" indent="-284163"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Implementable immediately.</a:t>
            </a:r>
          </a:p>
          <a:p>
            <a:pPr algn="just">
              <a:spcAft>
                <a:spcPts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Low cost</a:t>
            </a:r>
          </a:p>
          <a:p>
            <a:pPr marL="741363" lvl="1" indent="-284163" algn="just" defTabSz="457200">
              <a:spcAft>
                <a:spcPts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Open-source.</a:t>
            </a:r>
          </a:p>
          <a:p>
            <a:pPr marL="741363" lvl="1" indent="-284163"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No need to purchase expensive packages.</a:t>
            </a:r>
          </a:p>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Implements both static displays (graphs) and dynamic displays (animations, visualizations, and games).  </a:t>
            </a:r>
          </a:p>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Comes with a context (rotation, location, transformation), and a number of built-in methods.</a:t>
            </a:r>
          </a:p>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Has both 2D and 3D rendering capabilities. </a:t>
            </a:r>
          </a:p>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Offers the opportunity for developers not familiar with higher-end graphics tools to add graphical texture to their pages.</a:t>
            </a:r>
          </a:p>
          <a:p>
            <a:pPr algn="just"/>
            <a:endParaRPr lang="en-US" dirty="0"/>
          </a:p>
        </p:txBody>
      </p:sp>
      <p:sp>
        <p:nvSpPr>
          <p:cNvPr id="3" name="Title 2">
            <a:extLst>
              <a:ext uri="{FF2B5EF4-FFF2-40B4-BE49-F238E27FC236}">
                <a16:creationId xmlns:a16="http://schemas.microsoft.com/office/drawing/2014/main" id="{947BEB68-13E6-4E7A-93AF-B926BC0D77C2}"/>
              </a:ext>
            </a:extLst>
          </p:cNvPr>
          <p:cNvSpPr>
            <a:spLocks noGrp="1"/>
          </p:cNvSpPr>
          <p:nvPr>
            <p:ph type="title"/>
          </p:nvPr>
        </p:nvSpPr>
        <p:spPr>
          <a:xfrm>
            <a:off x="1295238" y="0"/>
            <a:ext cx="9820572" cy="1133856"/>
          </a:xfrm>
        </p:spPr>
        <p:txBody>
          <a:bodyPr/>
          <a:lstStyle/>
          <a:p>
            <a:r>
              <a:rPr lang="en-GB" altLang="en-US" dirty="0"/>
              <a:t>Advantages</a:t>
            </a:r>
            <a:endParaRPr lang="en-US" dirty="0"/>
          </a:p>
        </p:txBody>
      </p:sp>
      <p:sp>
        <p:nvSpPr>
          <p:cNvPr id="4" name="Slide Number Placeholder 3">
            <a:extLst>
              <a:ext uri="{FF2B5EF4-FFF2-40B4-BE49-F238E27FC236}">
                <a16:creationId xmlns:a16="http://schemas.microsoft.com/office/drawing/2014/main" id="{557BEFC5-612C-502E-75BE-3DFB0A152116}"/>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8040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93853-145B-4982-816F-9D0084EF3D0B}"/>
              </a:ext>
            </a:extLst>
          </p:cNvPr>
          <p:cNvSpPr>
            <a:spLocks noGrp="1"/>
          </p:cNvSpPr>
          <p:nvPr>
            <p:ph idx="1"/>
          </p:nvPr>
        </p:nvSpPr>
        <p:spPr/>
        <p:txBody>
          <a:bodyPr>
            <a:normAutofit/>
          </a:bodyPr>
          <a:lstStyle/>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entire page must be redrawn when a change is made.  </a:t>
            </a:r>
          </a:p>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Code can be quite extensive without the use of libraries.</a:t>
            </a:r>
          </a:p>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Canvas context lacks support for text rendering.</a:t>
            </a:r>
          </a:p>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Limited browser support (currently Firefox 1.5 and Safari)</a:t>
            </a:r>
          </a:p>
          <a:p>
            <a:pPr algn="just"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Unlike SVG (Scalable Vector Graphics), canvas supports only one primitive shape, which is the rectangle.  All other shapes must be created by combining one or more path.</a:t>
            </a:r>
          </a:p>
        </p:txBody>
      </p:sp>
      <p:sp>
        <p:nvSpPr>
          <p:cNvPr id="3" name="Title 2">
            <a:extLst>
              <a:ext uri="{FF2B5EF4-FFF2-40B4-BE49-F238E27FC236}">
                <a16:creationId xmlns:a16="http://schemas.microsoft.com/office/drawing/2014/main" id="{EDB1C6B9-CDD9-421E-A691-666EEBC1F2A0}"/>
              </a:ext>
            </a:extLst>
          </p:cNvPr>
          <p:cNvSpPr>
            <a:spLocks noGrp="1"/>
          </p:cNvSpPr>
          <p:nvPr>
            <p:ph type="title"/>
          </p:nvPr>
        </p:nvSpPr>
        <p:spPr>
          <a:xfrm>
            <a:off x="1295238" y="0"/>
            <a:ext cx="9820572" cy="1133856"/>
          </a:xfrm>
        </p:spPr>
        <p:txBody>
          <a:bodyPr/>
          <a:lstStyle/>
          <a:p>
            <a:r>
              <a:rPr lang="en-GB" altLang="en-US" dirty="0"/>
              <a:t>Disadvantages</a:t>
            </a:r>
            <a:endParaRPr lang="en-US" dirty="0"/>
          </a:p>
        </p:txBody>
      </p:sp>
      <p:sp>
        <p:nvSpPr>
          <p:cNvPr id="4" name="Slide Number Placeholder 3">
            <a:extLst>
              <a:ext uri="{FF2B5EF4-FFF2-40B4-BE49-F238E27FC236}">
                <a16:creationId xmlns:a16="http://schemas.microsoft.com/office/drawing/2014/main" id="{E2A36A32-C3D2-C0BE-F12C-7C02458DB780}"/>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7650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09D1B-EB71-6364-DFF5-58ED7F74C2DB}"/>
              </a:ext>
            </a:extLst>
          </p:cNvPr>
          <p:cNvSpPr>
            <a:spLocks noGrp="1"/>
          </p:cNvSpPr>
          <p:nvPr>
            <p:ph idx="1"/>
          </p:nvPr>
        </p:nvSpPr>
        <p:spPr/>
        <p:txBody>
          <a:bodyPr>
            <a:normAutofit/>
          </a:bodyPr>
          <a:lstStyle/>
          <a:p>
            <a:pPr algn="just"/>
            <a:r>
              <a:rPr lang="en-US" b="0" i="0" u="none" strike="noStrike" baseline="0" dirty="0">
                <a:latin typeface="+mn-lt"/>
              </a:rPr>
              <a:t>The 2D drawing context provides methods for drawing simple 2D shapes such as rectangles, arcs, and paths. </a:t>
            </a:r>
          </a:p>
          <a:p>
            <a:pPr algn="just"/>
            <a:r>
              <a:rPr lang="en-US" b="0" i="0" u="none" strike="noStrike" baseline="0" dirty="0">
                <a:latin typeface="+mn-lt"/>
              </a:rPr>
              <a:t>The coordinates in a 2D context begin at the upper-left of the &lt;canvas&gt; element, which is considered point (0,0). </a:t>
            </a:r>
          </a:p>
          <a:p>
            <a:pPr algn="just"/>
            <a:r>
              <a:rPr lang="en-US" b="0" i="0" u="none" strike="noStrike" baseline="0" dirty="0">
                <a:latin typeface="+mn-lt"/>
              </a:rPr>
              <a:t>All coordinate values are calculated in relation to that point, with x increasing to the right and y increasing toward the bottom.</a:t>
            </a:r>
          </a:p>
          <a:p>
            <a:pPr algn="just"/>
            <a:r>
              <a:rPr lang="en-US" b="0" i="0" u="none" strike="noStrike" baseline="0" dirty="0">
                <a:latin typeface="+mn-lt"/>
              </a:rPr>
              <a:t>By default, the width and height indicate how many pixels are available in each direction.</a:t>
            </a:r>
            <a:endParaRPr lang="en-US" sz="2400" dirty="0">
              <a:latin typeface="+mn-lt"/>
            </a:endParaRPr>
          </a:p>
        </p:txBody>
      </p:sp>
      <p:sp>
        <p:nvSpPr>
          <p:cNvPr id="3" name="Title 2">
            <a:extLst>
              <a:ext uri="{FF2B5EF4-FFF2-40B4-BE49-F238E27FC236}">
                <a16:creationId xmlns:a16="http://schemas.microsoft.com/office/drawing/2014/main" id="{D58CCFEC-A810-8E2D-5695-4EBCF586AFC3}"/>
              </a:ext>
            </a:extLst>
          </p:cNvPr>
          <p:cNvSpPr>
            <a:spLocks noGrp="1"/>
          </p:cNvSpPr>
          <p:nvPr>
            <p:ph type="title"/>
          </p:nvPr>
        </p:nvSpPr>
        <p:spPr/>
        <p:txBody>
          <a:bodyPr/>
          <a:lstStyle/>
          <a:p>
            <a:r>
              <a:rPr lang="en-US" dirty="0"/>
              <a:t>The 2D Context</a:t>
            </a:r>
          </a:p>
        </p:txBody>
      </p:sp>
      <p:sp>
        <p:nvSpPr>
          <p:cNvPr id="4" name="Slide Number Placeholder 3">
            <a:extLst>
              <a:ext uri="{FF2B5EF4-FFF2-40B4-BE49-F238E27FC236}">
                <a16:creationId xmlns:a16="http://schemas.microsoft.com/office/drawing/2014/main" id="{A28FD1CD-CCEB-436B-DE3A-B25F1A6983E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47253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271F8D-1995-7E28-F0B5-A5DA38C16D77}"/>
              </a:ext>
            </a:extLst>
          </p:cNvPr>
          <p:cNvSpPr>
            <a:spLocks noGrp="1"/>
          </p:cNvSpPr>
          <p:nvPr>
            <p:ph idx="1"/>
          </p:nvPr>
        </p:nvSpPr>
        <p:spPr/>
        <p:txBody>
          <a:bodyPr>
            <a:normAutofit/>
          </a:bodyPr>
          <a:lstStyle/>
          <a:p>
            <a:pPr algn="just"/>
            <a:r>
              <a:rPr lang="en-US" dirty="0">
                <a:latin typeface="+mn-lt"/>
              </a:rPr>
              <a:t>T</a:t>
            </a:r>
            <a:r>
              <a:rPr lang="en-US" b="0" i="0" u="none" strike="noStrike" baseline="0" dirty="0">
                <a:latin typeface="+mn-lt"/>
              </a:rPr>
              <a:t>wo basic drawing operations on the 2D context: fill and stroke. </a:t>
            </a:r>
          </a:p>
          <a:p>
            <a:pPr lvl="1" algn="just"/>
            <a:r>
              <a:rPr lang="en-US" b="0" i="0" u="none" strike="noStrike" baseline="0" dirty="0">
                <a:latin typeface="+mn-lt"/>
              </a:rPr>
              <a:t>Fill automatically fills in the shape with a specific style (color, gradient, or image).</a:t>
            </a:r>
          </a:p>
          <a:p>
            <a:pPr lvl="1" algn="just"/>
            <a:r>
              <a:rPr lang="en-US" dirty="0">
                <a:latin typeface="+mn-lt"/>
              </a:rPr>
              <a:t>S</a:t>
            </a:r>
            <a:r>
              <a:rPr lang="en-US" b="0" i="0" u="none" strike="noStrike" baseline="0" dirty="0">
                <a:latin typeface="+mn-lt"/>
              </a:rPr>
              <a:t>troke colors only the edges. </a:t>
            </a:r>
          </a:p>
          <a:p>
            <a:pPr algn="just"/>
            <a:r>
              <a:rPr lang="en-US" b="0" i="0" u="none" strike="noStrike" baseline="0" dirty="0">
                <a:latin typeface="+mn-lt"/>
              </a:rPr>
              <a:t>Most of the 2D context operations have both fill and stroke variants, and how they are displayed is based on a couple of properties: </a:t>
            </a:r>
            <a:r>
              <a:rPr lang="en-US" b="0" i="0" u="none" strike="noStrike" baseline="0" dirty="0" err="1">
                <a:latin typeface="+mn-lt"/>
              </a:rPr>
              <a:t>fillStyle</a:t>
            </a:r>
            <a:r>
              <a:rPr lang="en-US" b="0" i="0" u="none" strike="noStrike" baseline="0" dirty="0">
                <a:latin typeface="+mn-lt"/>
              </a:rPr>
              <a:t> and </a:t>
            </a:r>
            <a:r>
              <a:rPr lang="en-US" b="0" i="0" u="none" strike="noStrike" baseline="0" dirty="0" err="1">
                <a:latin typeface="+mn-lt"/>
              </a:rPr>
              <a:t>strokeStyle</a:t>
            </a:r>
            <a:r>
              <a:rPr lang="en-US" b="0" i="0" u="none" strike="noStrike" baseline="0" dirty="0">
                <a:latin typeface="+mn-lt"/>
              </a:rPr>
              <a:t>.</a:t>
            </a:r>
          </a:p>
          <a:p>
            <a:pPr algn="just">
              <a:spcAft>
                <a:spcPts val="1200"/>
              </a:spcAft>
            </a:pPr>
            <a:r>
              <a:rPr lang="en-US" dirty="0">
                <a:latin typeface="+mn-lt"/>
              </a:rPr>
              <a:t>To </a:t>
            </a:r>
            <a:r>
              <a:rPr lang="en-US" b="0" i="0" u="none" strike="noStrike" baseline="0" dirty="0">
                <a:latin typeface="+mn-lt"/>
              </a:rPr>
              <a:t>set the </a:t>
            </a:r>
            <a:r>
              <a:rPr lang="en-US" b="0" i="0" u="none" strike="noStrike" baseline="0" dirty="0" err="1">
                <a:latin typeface="+mn-lt"/>
              </a:rPr>
              <a:t>strokeStyle</a:t>
            </a:r>
            <a:r>
              <a:rPr lang="en-US" b="0" i="0" u="none" strike="noStrike" baseline="0" dirty="0">
                <a:latin typeface="+mn-lt"/>
              </a:rPr>
              <a:t> to “red” and </a:t>
            </a:r>
            <a:r>
              <a:rPr lang="en-US" b="0" i="0" u="none" strike="noStrike" baseline="0" dirty="0" err="1">
                <a:latin typeface="+mn-lt"/>
              </a:rPr>
              <a:t>fillStyle</a:t>
            </a:r>
            <a:r>
              <a:rPr lang="en-US" b="0" i="0" u="none" strike="noStrike" baseline="0" dirty="0">
                <a:latin typeface="+mn-lt"/>
              </a:rPr>
              <a:t> to “#0000ff”</a:t>
            </a:r>
            <a:r>
              <a:rPr lang="en-US" dirty="0">
                <a:latin typeface="+mn-lt"/>
              </a:rPr>
              <a:t>:</a:t>
            </a:r>
            <a:endParaRPr lang="en-US" b="0" i="0" u="none" strike="noStrike" baseline="0" dirty="0">
              <a:latin typeface="+mn-lt"/>
            </a:endParaRPr>
          </a:p>
          <a:p>
            <a:pPr marL="457200" lvl="1" indent="0" algn="just">
              <a:spcAft>
                <a:spcPts val="0"/>
              </a:spcAft>
              <a:buNone/>
            </a:pPr>
            <a:r>
              <a:rPr lang="en-US" b="0" i="0" u="none" strike="noStrike" baseline="0" dirty="0">
                <a:latin typeface="+mn-lt"/>
              </a:rPr>
              <a:t>var drawing = </a:t>
            </a:r>
            <a:r>
              <a:rPr lang="en-US" b="0" i="0" u="none" strike="noStrike" baseline="0" dirty="0" err="1">
                <a:latin typeface="+mn-lt"/>
              </a:rPr>
              <a:t>document.getElementById</a:t>
            </a:r>
            <a:r>
              <a:rPr lang="en-US" b="0" i="0" u="none" strike="noStrike" baseline="0" dirty="0">
                <a:latin typeface="+mn-lt"/>
              </a:rPr>
              <a:t>(“drawing”);</a:t>
            </a:r>
          </a:p>
          <a:p>
            <a:pPr marL="457200" lvl="1" indent="0" algn="just">
              <a:spcAft>
                <a:spcPts val="0"/>
              </a:spcAft>
              <a:buNone/>
            </a:pPr>
            <a:r>
              <a:rPr lang="en-US" b="0" i="0" u="none" strike="noStrike" baseline="0" dirty="0">
                <a:latin typeface="+mn-lt"/>
              </a:rPr>
              <a:t>if (</a:t>
            </a:r>
            <a:r>
              <a:rPr lang="en-US" b="0" i="0" u="none" strike="noStrike" baseline="0" dirty="0" err="1">
                <a:latin typeface="+mn-lt"/>
              </a:rPr>
              <a:t>drawing.getContext</a:t>
            </a:r>
            <a:r>
              <a:rPr lang="en-US" b="0" i="0" u="none" strike="noStrike" baseline="0" dirty="0">
                <a:latin typeface="+mn-lt"/>
              </a:rPr>
              <a:t>){</a:t>
            </a:r>
          </a:p>
          <a:p>
            <a:pPr marL="914400" lvl="2" indent="0" algn="just">
              <a:spcAft>
                <a:spcPts val="0"/>
              </a:spcAft>
              <a:buNone/>
            </a:pPr>
            <a:r>
              <a:rPr lang="en-US" b="0" i="0" u="none" strike="noStrike" baseline="0" dirty="0">
                <a:latin typeface="+mn-lt"/>
              </a:rPr>
              <a:t>var context = </a:t>
            </a:r>
            <a:r>
              <a:rPr lang="en-US" b="0" i="0" u="none" strike="noStrike" baseline="0" dirty="0" err="1">
                <a:latin typeface="+mn-lt"/>
              </a:rPr>
              <a:t>drawing.getContext</a:t>
            </a:r>
            <a:r>
              <a:rPr lang="en-US" b="0" i="0" u="none" strike="noStrike" baseline="0" dirty="0">
                <a:latin typeface="+mn-lt"/>
              </a:rPr>
              <a:t>(“2d”);</a:t>
            </a:r>
          </a:p>
          <a:p>
            <a:pPr marL="914400" lvl="2" indent="0" algn="just">
              <a:spcAft>
                <a:spcPts val="0"/>
              </a:spcAft>
              <a:buNone/>
            </a:pPr>
            <a:r>
              <a:rPr lang="en-US" b="0" i="0" u="none" strike="noStrike" baseline="0" dirty="0" err="1">
                <a:latin typeface="+mn-lt"/>
              </a:rPr>
              <a:t>context.strokeStyle</a:t>
            </a:r>
            <a:r>
              <a:rPr lang="en-US" b="0" i="0" u="none" strike="noStrike" baseline="0" dirty="0">
                <a:latin typeface="+mn-lt"/>
              </a:rPr>
              <a:t> = “red”;</a:t>
            </a:r>
          </a:p>
          <a:p>
            <a:pPr marL="914400" lvl="2" indent="0" algn="just">
              <a:spcAft>
                <a:spcPts val="0"/>
              </a:spcAft>
              <a:buNone/>
            </a:pPr>
            <a:r>
              <a:rPr lang="en-US" b="0" i="0" u="none" strike="noStrike" baseline="0" dirty="0" err="1">
                <a:latin typeface="+mn-lt"/>
              </a:rPr>
              <a:t>context.fillStyle</a:t>
            </a:r>
            <a:r>
              <a:rPr lang="en-US" b="0" i="0" u="none" strike="noStrike" baseline="0" dirty="0">
                <a:latin typeface="+mn-lt"/>
              </a:rPr>
              <a:t> = “#0000ff”;</a:t>
            </a:r>
          </a:p>
          <a:p>
            <a:pPr marL="457200" lvl="1" indent="0" algn="just">
              <a:spcAft>
                <a:spcPts val="0"/>
              </a:spcAft>
              <a:buNone/>
            </a:pPr>
            <a:r>
              <a:rPr lang="en-US" b="0" i="0" u="none" strike="noStrike" baseline="0" dirty="0">
                <a:latin typeface="+mn-lt"/>
              </a:rPr>
              <a:t>}</a:t>
            </a:r>
            <a:endParaRPr lang="en-US" sz="2400" dirty="0">
              <a:latin typeface="+mn-lt"/>
            </a:endParaRPr>
          </a:p>
        </p:txBody>
      </p:sp>
      <p:sp>
        <p:nvSpPr>
          <p:cNvPr id="3" name="Title 2">
            <a:extLst>
              <a:ext uri="{FF2B5EF4-FFF2-40B4-BE49-F238E27FC236}">
                <a16:creationId xmlns:a16="http://schemas.microsoft.com/office/drawing/2014/main" id="{8A6AA93A-0603-A5E8-AE85-BDFFCC87927D}"/>
              </a:ext>
            </a:extLst>
          </p:cNvPr>
          <p:cNvSpPr>
            <a:spLocks noGrp="1"/>
          </p:cNvSpPr>
          <p:nvPr>
            <p:ph type="title"/>
          </p:nvPr>
        </p:nvSpPr>
        <p:spPr/>
        <p:txBody>
          <a:bodyPr/>
          <a:lstStyle/>
          <a:p>
            <a:r>
              <a:rPr lang="en-US" dirty="0"/>
              <a:t>Fills and Strokes</a:t>
            </a:r>
          </a:p>
        </p:txBody>
      </p:sp>
      <p:sp>
        <p:nvSpPr>
          <p:cNvPr id="6" name="Slide Number Placeholder 3">
            <a:extLst>
              <a:ext uri="{FF2B5EF4-FFF2-40B4-BE49-F238E27FC236}">
                <a16:creationId xmlns:a16="http://schemas.microsoft.com/office/drawing/2014/main" id="{3E4A9E9D-CEF9-2DC9-B67C-B0BCAAF2FC52}"/>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79959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D69C06-9563-4403-A7FB-3E4F95321E2D}"/>
              </a:ext>
            </a:extLst>
          </p:cNvPr>
          <p:cNvSpPr>
            <a:spLocks noGrp="1"/>
          </p:cNvSpPr>
          <p:nvPr>
            <p:ph idx="1"/>
          </p:nvPr>
        </p:nvSpPr>
        <p:spPr/>
        <p:txBody>
          <a:bodyPr>
            <a:normAutofit/>
          </a:bodyPr>
          <a:lstStyle/>
          <a:p>
            <a:pPr algn="just"/>
            <a:r>
              <a:rPr lang="en-US" dirty="0">
                <a:latin typeface="+mn-lt"/>
              </a:rPr>
              <a:t>T</a:t>
            </a:r>
            <a:r>
              <a:rPr lang="en-US" b="0" i="0" u="none" strike="noStrike" baseline="0" dirty="0">
                <a:latin typeface="+mn-lt"/>
              </a:rPr>
              <a:t>hree methods for working with rectangles: </a:t>
            </a:r>
            <a:r>
              <a:rPr lang="en-US" b="0" i="0" u="none" strike="noStrike" baseline="0" dirty="0" err="1">
                <a:latin typeface="+mn-lt"/>
              </a:rPr>
              <a:t>fillRect</a:t>
            </a:r>
            <a:r>
              <a:rPr lang="en-US" b="0" i="0" u="none" strike="noStrike" baseline="0" dirty="0">
                <a:latin typeface="+mn-lt"/>
              </a:rPr>
              <a:t>(), </a:t>
            </a:r>
            <a:r>
              <a:rPr lang="en-US" b="0" i="0" u="none" strike="noStrike" baseline="0" dirty="0" err="1">
                <a:latin typeface="+mn-lt"/>
              </a:rPr>
              <a:t>strokeRect</a:t>
            </a:r>
            <a:r>
              <a:rPr lang="en-US" b="0" i="0" u="none" strike="noStrike" baseline="0" dirty="0">
                <a:latin typeface="+mn-lt"/>
              </a:rPr>
              <a:t>(), and </a:t>
            </a:r>
            <a:r>
              <a:rPr lang="en-US" b="0" i="0" u="none" strike="noStrike" baseline="0" dirty="0" err="1">
                <a:latin typeface="+mn-lt"/>
              </a:rPr>
              <a:t>clearRect</a:t>
            </a:r>
            <a:r>
              <a:rPr lang="en-US" b="0" i="0" u="none" strike="noStrike" baseline="0" dirty="0">
                <a:latin typeface="+mn-lt"/>
              </a:rPr>
              <a:t>(). </a:t>
            </a:r>
          </a:p>
          <a:p>
            <a:pPr algn="just"/>
            <a:r>
              <a:rPr lang="en-US" b="0" i="0" u="none" strike="noStrike" baseline="0" dirty="0">
                <a:latin typeface="+mn-lt"/>
              </a:rPr>
              <a:t>Each method accepts four arguments: the x-coordinate, the y-coordinate, the width, and the height of the rectangle in pixels.</a:t>
            </a:r>
          </a:p>
          <a:p>
            <a:pPr algn="just"/>
            <a:r>
              <a:rPr lang="en-US" b="0" i="0" u="none" strike="noStrike" baseline="0" dirty="0">
                <a:latin typeface="+mn-lt"/>
              </a:rPr>
              <a:t>The </a:t>
            </a:r>
            <a:r>
              <a:rPr lang="en-US" b="1" i="0" u="none" strike="noStrike" baseline="0" dirty="0" err="1">
                <a:latin typeface="+mn-lt"/>
              </a:rPr>
              <a:t>fillRect</a:t>
            </a:r>
            <a:r>
              <a:rPr lang="en-US" b="1" i="0" u="none" strike="noStrike" baseline="0" dirty="0">
                <a:latin typeface="+mn-lt"/>
              </a:rPr>
              <a:t>() </a:t>
            </a:r>
            <a:r>
              <a:rPr lang="en-US" b="0" i="0" u="none" strike="noStrike" baseline="0" dirty="0">
                <a:latin typeface="+mn-lt"/>
              </a:rPr>
              <a:t>method draws a rectangle that is filled with a specific color onto the canvas.</a:t>
            </a:r>
          </a:p>
          <a:p>
            <a:pPr algn="just"/>
            <a:r>
              <a:rPr lang="en-US" b="0" i="0" u="none" strike="noStrike" baseline="0" dirty="0">
                <a:latin typeface="+mn-lt"/>
              </a:rPr>
              <a:t>The </a:t>
            </a:r>
            <a:r>
              <a:rPr lang="en-US" b="1" i="0" u="none" strike="noStrike" baseline="0" dirty="0" err="1">
                <a:latin typeface="+mn-lt"/>
              </a:rPr>
              <a:t>strokeRect</a:t>
            </a:r>
            <a:r>
              <a:rPr lang="en-US" b="1" i="0" u="none" strike="noStrike" baseline="0" dirty="0">
                <a:latin typeface="+mn-lt"/>
              </a:rPr>
              <a:t>() </a:t>
            </a:r>
            <a:r>
              <a:rPr lang="en-US" b="0" i="0" u="none" strike="noStrike" baseline="0" dirty="0">
                <a:latin typeface="+mn-lt"/>
              </a:rPr>
              <a:t>method draws a rectangle outline using the color specified with the </a:t>
            </a:r>
            <a:r>
              <a:rPr lang="en-US" b="0" i="0" u="none" strike="noStrike" baseline="0" dirty="0" err="1">
                <a:latin typeface="+mn-lt"/>
              </a:rPr>
              <a:t>strokeStyle</a:t>
            </a:r>
            <a:r>
              <a:rPr lang="en-US" b="0" i="0" u="none" strike="noStrike" baseline="0" dirty="0">
                <a:latin typeface="+mn-lt"/>
              </a:rPr>
              <a:t> property.</a:t>
            </a:r>
          </a:p>
          <a:p>
            <a:pPr algn="just"/>
            <a:r>
              <a:rPr lang="en-US" b="0" i="0" u="none" strike="noStrike" baseline="0" dirty="0">
                <a:latin typeface="+mn-lt"/>
              </a:rPr>
              <a:t>The </a:t>
            </a:r>
            <a:r>
              <a:rPr lang="en-US" b="1" i="0" u="none" strike="noStrike" baseline="0" dirty="0" err="1">
                <a:latin typeface="+mn-lt"/>
              </a:rPr>
              <a:t>clearRect</a:t>
            </a:r>
            <a:r>
              <a:rPr lang="en-US" b="1" i="0" u="none" strike="noStrike" baseline="0" dirty="0">
                <a:latin typeface="+mn-lt"/>
              </a:rPr>
              <a:t>()</a:t>
            </a:r>
            <a:r>
              <a:rPr lang="en-US" b="0" i="0" u="none" strike="noStrike" baseline="0" dirty="0">
                <a:latin typeface="+mn-lt"/>
              </a:rPr>
              <a:t> method erases an area of the canvas (makes an area of the drawing context transparent).</a:t>
            </a:r>
            <a:endParaRPr lang="en-US" sz="2400" dirty="0">
              <a:latin typeface="+mn-lt"/>
            </a:endParaRPr>
          </a:p>
        </p:txBody>
      </p:sp>
      <p:sp>
        <p:nvSpPr>
          <p:cNvPr id="3" name="Title 2">
            <a:extLst>
              <a:ext uri="{FF2B5EF4-FFF2-40B4-BE49-F238E27FC236}">
                <a16:creationId xmlns:a16="http://schemas.microsoft.com/office/drawing/2014/main" id="{159DE259-664D-4D65-B995-FCFD6EE64EA2}"/>
              </a:ext>
            </a:extLst>
          </p:cNvPr>
          <p:cNvSpPr>
            <a:spLocks noGrp="1"/>
          </p:cNvSpPr>
          <p:nvPr>
            <p:ph type="title"/>
          </p:nvPr>
        </p:nvSpPr>
        <p:spPr>
          <a:xfrm>
            <a:off x="1295238" y="0"/>
            <a:ext cx="9820572" cy="1133856"/>
          </a:xfrm>
        </p:spPr>
        <p:txBody>
          <a:bodyPr/>
          <a:lstStyle/>
          <a:p>
            <a:r>
              <a:rPr lang="en-US" dirty="0"/>
              <a:t>Drawing Rectangles</a:t>
            </a:r>
          </a:p>
        </p:txBody>
      </p:sp>
      <p:sp>
        <p:nvSpPr>
          <p:cNvPr id="4" name="Slide Number Placeholder 3">
            <a:extLst>
              <a:ext uri="{FF2B5EF4-FFF2-40B4-BE49-F238E27FC236}">
                <a16:creationId xmlns:a16="http://schemas.microsoft.com/office/drawing/2014/main" id="{8A242ACD-B152-B1DE-20D1-2DA7C28D8FB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616527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12CBF-82E1-5251-AF93-9491FE5DAAB3}"/>
              </a:ext>
            </a:extLst>
          </p:cNvPr>
          <p:cNvSpPr>
            <a:spLocks noGrp="1"/>
          </p:cNvSpPr>
          <p:nvPr>
            <p:ph idx="1"/>
          </p:nvPr>
        </p:nvSpPr>
        <p:spPr>
          <a:xfrm>
            <a:off x="838200" y="1238765"/>
            <a:ext cx="10515600" cy="5303520"/>
          </a:xfrm>
        </p:spPr>
        <p:txBody>
          <a:bodyPr>
            <a:noAutofit/>
          </a:bodyPr>
          <a:lstStyle/>
          <a:p>
            <a:pPr marL="0" indent="0">
              <a:spcAft>
                <a:spcPts val="0"/>
              </a:spcAft>
              <a:buNone/>
            </a:pPr>
            <a:r>
              <a:rPr lang="en-US" dirty="0"/>
              <a:t>&lt;body&gt;</a:t>
            </a:r>
          </a:p>
          <a:p>
            <a:pPr marL="0" indent="0">
              <a:spcAft>
                <a:spcPts val="0"/>
              </a:spcAft>
              <a:buNone/>
            </a:pPr>
            <a:r>
              <a:rPr lang="en-US" dirty="0"/>
              <a:t>    &lt;canvas id="drawing" width="200" height="200"&gt;&lt;/canvas&gt;</a:t>
            </a:r>
          </a:p>
          <a:p>
            <a:pPr marL="0" indent="0">
              <a:spcAft>
                <a:spcPts val="0"/>
              </a:spcAft>
              <a:buNone/>
            </a:pPr>
            <a:r>
              <a:rPr lang="en-US" dirty="0"/>
              <a:t>    &lt;script type="text/</a:t>
            </a:r>
            <a:r>
              <a:rPr lang="en-US" dirty="0" err="1"/>
              <a:t>javascript</a:t>
            </a:r>
            <a:r>
              <a:rPr lang="en-US" dirty="0"/>
              <a:t>"&gt;</a:t>
            </a:r>
          </a:p>
          <a:p>
            <a:pPr marL="0" indent="0">
              <a:spcAft>
                <a:spcPts val="0"/>
              </a:spcAft>
              <a:buNone/>
            </a:pPr>
            <a:r>
              <a:rPr lang="en-US" dirty="0"/>
              <a:t>        </a:t>
            </a:r>
            <a:r>
              <a:rPr lang="en-US" dirty="0" err="1"/>
              <a:t>window.onload</a:t>
            </a:r>
            <a:r>
              <a:rPr lang="en-US" dirty="0"/>
              <a:t> = function(){</a:t>
            </a:r>
          </a:p>
          <a:p>
            <a:pPr marL="0" indent="0">
              <a:spcAft>
                <a:spcPts val="0"/>
              </a:spcAft>
              <a:buNone/>
            </a:pPr>
            <a:r>
              <a:rPr lang="en-US" dirty="0"/>
              <a:t>            var drawing = </a:t>
            </a:r>
            <a:r>
              <a:rPr lang="en-US" dirty="0" err="1"/>
              <a:t>document.getElementById</a:t>
            </a:r>
            <a:r>
              <a:rPr lang="en-US" dirty="0"/>
              <a:t>("drawing"); </a:t>
            </a:r>
          </a:p>
          <a:p>
            <a:pPr marL="0" indent="0">
              <a:spcAft>
                <a:spcPts val="0"/>
              </a:spcAft>
              <a:buNone/>
            </a:pPr>
            <a:r>
              <a:rPr lang="en-US" dirty="0"/>
              <a:t>            if (</a:t>
            </a:r>
            <a:r>
              <a:rPr lang="en-US" dirty="0" err="1"/>
              <a:t>drawing.getContext</a:t>
            </a:r>
            <a:r>
              <a:rPr lang="en-US" dirty="0"/>
              <a:t>){</a:t>
            </a:r>
          </a:p>
          <a:p>
            <a:pPr marL="0" indent="0">
              <a:spcAft>
                <a:spcPts val="0"/>
              </a:spcAft>
              <a:buNone/>
            </a:pPr>
            <a:r>
              <a:rPr lang="en-US" dirty="0"/>
              <a:t>                var context = </a:t>
            </a:r>
            <a:r>
              <a:rPr lang="en-US" dirty="0" err="1"/>
              <a:t>drawing.getContext</a:t>
            </a:r>
            <a:r>
              <a:rPr lang="en-US" dirty="0"/>
              <a:t>("2d");</a:t>
            </a:r>
          </a:p>
          <a:p>
            <a:pPr marL="0" indent="0">
              <a:spcAft>
                <a:spcPts val="0"/>
              </a:spcAft>
              <a:buNone/>
            </a:pPr>
            <a:r>
              <a:rPr lang="en-US" dirty="0"/>
              <a:t>                //draw a red rectangle</a:t>
            </a:r>
          </a:p>
          <a:p>
            <a:pPr marL="0" indent="0">
              <a:spcAft>
                <a:spcPts val="0"/>
              </a:spcAft>
              <a:buNone/>
            </a:pPr>
            <a:r>
              <a:rPr lang="en-US" dirty="0"/>
              <a:t>                </a:t>
            </a:r>
            <a:r>
              <a:rPr lang="en-US" dirty="0" err="1"/>
              <a:t>context.fillStyle</a:t>
            </a:r>
            <a:r>
              <a:rPr lang="en-US" dirty="0"/>
              <a:t> = "#ff0000";</a:t>
            </a:r>
          </a:p>
          <a:p>
            <a:pPr marL="0" indent="0">
              <a:spcAft>
                <a:spcPts val="0"/>
              </a:spcAft>
              <a:buNone/>
            </a:pPr>
            <a:r>
              <a:rPr lang="en-US" dirty="0"/>
              <a:t>                </a:t>
            </a:r>
            <a:r>
              <a:rPr lang="en-US" dirty="0" err="1"/>
              <a:t>context.fillRect</a:t>
            </a:r>
            <a:r>
              <a:rPr lang="en-US" dirty="0"/>
              <a:t>(10, 10, 50, 50);</a:t>
            </a:r>
          </a:p>
          <a:p>
            <a:pPr marL="0" indent="0">
              <a:spcAft>
                <a:spcPts val="0"/>
              </a:spcAft>
              <a:buNone/>
            </a:pPr>
            <a:r>
              <a:rPr lang="en-US" dirty="0"/>
              <a:t>                //draw a blue rectangle that's semi-transparent</a:t>
            </a:r>
          </a:p>
          <a:p>
            <a:pPr marL="0" indent="0">
              <a:spcAft>
                <a:spcPts val="0"/>
              </a:spcAft>
              <a:buNone/>
            </a:pPr>
            <a:r>
              <a:rPr lang="en-US" dirty="0"/>
              <a:t>                </a:t>
            </a:r>
            <a:r>
              <a:rPr lang="en-US" dirty="0" err="1"/>
              <a:t>context.fillStyle</a:t>
            </a:r>
            <a:r>
              <a:rPr lang="en-US" dirty="0"/>
              <a:t> = "</a:t>
            </a:r>
            <a:r>
              <a:rPr lang="en-US" dirty="0" err="1"/>
              <a:t>rgba</a:t>
            </a:r>
            <a:r>
              <a:rPr lang="en-US" dirty="0"/>
              <a:t>(0,0,255,0.5)";</a:t>
            </a:r>
          </a:p>
          <a:p>
            <a:pPr marL="0" indent="0">
              <a:spcAft>
                <a:spcPts val="0"/>
              </a:spcAft>
              <a:buNone/>
            </a:pPr>
            <a:r>
              <a:rPr lang="en-US" dirty="0"/>
              <a:t>                </a:t>
            </a:r>
            <a:r>
              <a:rPr lang="en-US" dirty="0" err="1"/>
              <a:t>context.fillRect</a:t>
            </a:r>
            <a:r>
              <a:rPr lang="en-US" dirty="0"/>
              <a:t>(30, 30, 50, 50);</a:t>
            </a:r>
          </a:p>
          <a:p>
            <a:pPr marL="0" indent="0">
              <a:spcAft>
                <a:spcPts val="0"/>
              </a:spcAft>
              <a:buNone/>
            </a:pPr>
            <a:r>
              <a:rPr lang="en-US" dirty="0"/>
              <a:t>            }                </a:t>
            </a:r>
          </a:p>
          <a:p>
            <a:pPr marL="0" indent="0">
              <a:spcAft>
                <a:spcPts val="0"/>
              </a:spcAft>
              <a:buNone/>
            </a:pPr>
            <a:r>
              <a:rPr lang="en-US" dirty="0"/>
              <a:t>        };</a:t>
            </a:r>
          </a:p>
          <a:p>
            <a:pPr marL="0" indent="0">
              <a:spcAft>
                <a:spcPts val="0"/>
              </a:spcAft>
              <a:buNone/>
            </a:pPr>
            <a:r>
              <a:rPr lang="en-US" dirty="0"/>
              <a:t>    &lt;/script&gt;</a:t>
            </a:r>
          </a:p>
          <a:p>
            <a:pPr marL="0" indent="0">
              <a:spcAft>
                <a:spcPts val="0"/>
              </a:spcAft>
              <a:buNone/>
            </a:pPr>
            <a:r>
              <a:rPr lang="en-US" dirty="0"/>
              <a:t>&lt;/body&gt;</a:t>
            </a:r>
          </a:p>
        </p:txBody>
      </p:sp>
      <p:sp>
        <p:nvSpPr>
          <p:cNvPr id="3" name="Title 2">
            <a:extLst>
              <a:ext uri="{FF2B5EF4-FFF2-40B4-BE49-F238E27FC236}">
                <a16:creationId xmlns:a16="http://schemas.microsoft.com/office/drawing/2014/main" id="{E73FF61B-9735-BC1A-F99A-C87C0A810FAF}"/>
              </a:ext>
            </a:extLst>
          </p:cNvPr>
          <p:cNvSpPr>
            <a:spLocks noGrp="1"/>
          </p:cNvSpPr>
          <p:nvPr>
            <p:ph type="title"/>
          </p:nvPr>
        </p:nvSpPr>
        <p:spPr/>
        <p:txBody>
          <a:bodyPr/>
          <a:lstStyle/>
          <a:p>
            <a:r>
              <a:rPr lang="en-US" dirty="0"/>
              <a:t>The </a:t>
            </a:r>
            <a:r>
              <a:rPr lang="en-US" dirty="0" err="1"/>
              <a:t>fillRect</a:t>
            </a:r>
            <a:r>
              <a:rPr lang="en-US" dirty="0"/>
              <a:t>() Method Example</a:t>
            </a:r>
          </a:p>
        </p:txBody>
      </p:sp>
      <p:pic>
        <p:nvPicPr>
          <p:cNvPr id="5" name="Picture 4">
            <a:extLst>
              <a:ext uri="{FF2B5EF4-FFF2-40B4-BE49-F238E27FC236}">
                <a16:creationId xmlns:a16="http://schemas.microsoft.com/office/drawing/2014/main" id="{E43B511E-6277-48F9-9A67-51422B4C9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9201" y="2610365"/>
            <a:ext cx="3657600" cy="2560320"/>
          </a:xfrm>
          <a:prstGeom prst="rect">
            <a:avLst/>
          </a:prstGeom>
          <a:ln>
            <a:solidFill>
              <a:schemeClr val="tx1"/>
            </a:solidFill>
          </a:ln>
        </p:spPr>
      </p:pic>
      <p:sp>
        <p:nvSpPr>
          <p:cNvPr id="6" name="Slide Number Placeholder 3">
            <a:extLst>
              <a:ext uri="{FF2B5EF4-FFF2-40B4-BE49-F238E27FC236}">
                <a16:creationId xmlns:a16="http://schemas.microsoft.com/office/drawing/2014/main" id="{C2EDDB0A-2E6C-F319-661D-50D2E8904A61}"/>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309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8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5855" y="1288475"/>
            <a:ext cx="10515599" cy="2632362"/>
          </a:xfrm>
        </p:spPr>
        <p:txBody>
          <a:bodyPr>
            <a:normAutofit/>
          </a:bodyPr>
          <a:lstStyle/>
          <a:p>
            <a:pPr marL="0" indent="0" algn="just">
              <a:lnSpc>
                <a:spcPct val="110000"/>
              </a:lnSpc>
              <a:spcBef>
                <a:spcPts val="600"/>
              </a:spcBef>
              <a:spcAft>
                <a:spcPts val="600"/>
              </a:spcAft>
              <a:buNone/>
            </a:pPr>
            <a:r>
              <a:rPr lang="en-US" b="1" dirty="0"/>
              <a:t>Identically Equal Operator</a:t>
            </a:r>
          </a:p>
          <a:p>
            <a:pPr algn="just">
              <a:lnSpc>
                <a:spcPct val="110000"/>
              </a:lnSpc>
              <a:spcBef>
                <a:spcPts val="600"/>
              </a:spcBef>
              <a:spcAft>
                <a:spcPts val="600"/>
              </a:spcAft>
            </a:pPr>
            <a:r>
              <a:rPr lang="en-US" dirty="0"/>
              <a:t>is represented by three </a:t>
            </a:r>
            <a:r>
              <a:rPr lang="en-US" b="1" dirty="0"/>
              <a:t>equal signs (===) </a:t>
            </a:r>
            <a:r>
              <a:rPr lang="en-US" dirty="0"/>
              <a:t>as in this example:</a:t>
            </a:r>
          </a:p>
          <a:p>
            <a:pPr marL="457200" lvl="1" indent="0" algn="just">
              <a:lnSpc>
                <a:spcPct val="110000"/>
              </a:lnSpc>
              <a:spcBef>
                <a:spcPts val="600"/>
              </a:spcBef>
              <a:buNone/>
            </a:pPr>
            <a:r>
              <a:rPr lang="en-US" dirty="0"/>
              <a:t>if(“55” === 55)            // false - because a string is not equal a number without conversion</a:t>
            </a:r>
          </a:p>
          <a:p>
            <a:pPr marL="457200" lvl="1" indent="0" algn="just">
              <a:lnSpc>
                <a:spcPct val="110000"/>
              </a:lnSpc>
              <a:spcBef>
                <a:spcPts val="600"/>
              </a:spcBef>
              <a:buNone/>
            </a:pPr>
            <a:r>
              <a:rPr lang="en-US" dirty="0"/>
              <a:t>if(“55” == 55)	            // true - equal because of conversion (the string “55” is converted to the number 55)</a:t>
            </a:r>
          </a:p>
          <a:p>
            <a:pPr marL="457200" lvl="1" indent="0" algn="just">
              <a:lnSpc>
                <a:spcPct val="110000"/>
              </a:lnSpc>
              <a:spcBef>
                <a:spcPts val="600"/>
              </a:spcBef>
              <a:buNone/>
            </a:pPr>
            <a:r>
              <a:rPr lang="en-US" dirty="0"/>
              <a:t>null == undefined       // true because they are same value  </a:t>
            </a:r>
          </a:p>
          <a:p>
            <a:pPr marL="457200" lvl="1" indent="0" algn="just">
              <a:lnSpc>
                <a:spcPct val="110000"/>
              </a:lnSpc>
              <a:spcBef>
                <a:spcPts val="600"/>
              </a:spcBef>
              <a:buNone/>
            </a:pPr>
            <a:r>
              <a:rPr lang="en-US" dirty="0"/>
              <a:t>null === undefined    // false because they are not same type</a:t>
            </a:r>
          </a:p>
        </p:txBody>
      </p:sp>
      <p:sp>
        <p:nvSpPr>
          <p:cNvPr id="3" name="Title 2"/>
          <p:cNvSpPr>
            <a:spLocks noGrp="1"/>
          </p:cNvSpPr>
          <p:nvPr>
            <p:ph type="title"/>
          </p:nvPr>
        </p:nvSpPr>
        <p:spPr/>
        <p:txBody>
          <a:bodyPr/>
          <a:lstStyle/>
          <a:p>
            <a:r>
              <a:rPr lang="en-US" dirty="0"/>
              <a:t>Equal Operator</a:t>
            </a:r>
          </a:p>
        </p:txBody>
      </p:sp>
      <p:sp>
        <p:nvSpPr>
          <p:cNvPr id="4" name="Content Placeholder 1">
            <a:extLst>
              <a:ext uri="{FF2B5EF4-FFF2-40B4-BE49-F238E27FC236}">
                <a16:creationId xmlns:a16="http://schemas.microsoft.com/office/drawing/2014/main" id="{1102888F-5EA5-73C2-EE25-EA6A7C13B258}"/>
              </a:ext>
            </a:extLst>
          </p:cNvPr>
          <p:cNvSpPr txBox="1">
            <a:spLocks/>
          </p:cNvSpPr>
          <p:nvPr/>
        </p:nvSpPr>
        <p:spPr>
          <a:xfrm>
            <a:off x="775854" y="3920837"/>
            <a:ext cx="10515600" cy="290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dirty="0"/>
              <a:t>Not Identically Equal Operator</a:t>
            </a:r>
            <a:endParaRPr lang="en-US" dirty="0"/>
          </a:p>
          <a:p>
            <a:pPr>
              <a:spcBef>
                <a:spcPts val="600"/>
              </a:spcBef>
            </a:pPr>
            <a:r>
              <a:rPr lang="en-US" dirty="0"/>
              <a:t>is represented by an exclamation point followed by </a:t>
            </a:r>
            <a:r>
              <a:rPr lang="en-US" b="1" dirty="0"/>
              <a:t>two equal signs (!==) </a:t>
            </a:r>
            <a:r>
              <a:rPr lang="en-US" dirty="0"/>
              <a:t>and returns true only if the operands are not equal without conversion, as in this  example: </a:t>
            </a:r>
          </a:p>
          <a:p>
            <a:pPr marL="457200" lvl="1" indent="0">
              <a:spcBef>
                <a:spcPts val="0"/>
              </a:spcBef>
              <a:buFont typeface="Arial" panose="020B0604020202020204" pitchFamily="34" charset="0"/>
              <a:buNone/>
            </a:pPr>
            <a:endParaRPr lang="en-US" sz="2000" dirty="0"/>
          </a:p>
          <a:p>
            <a:pPr marL="457200" lvl="1" indent="0">
              <a:spcBef>
                <a:spcPts val="0"/>
              </a:spcBef>
              <a:buFont typeface="Arial" panose="020B0604020202020204" pitchFamily="34" charset="0"/>
              <a:buNone/>
            </a:pPr>
            <a:r>
              <a:rPr lang="en-US" sz="2000" dirty="0"/>
              <a:t>if(“55” !== 55) 	//true - they are not equal because different data type</a:t>
            </a:r>
          </a:p>
          <a:p>
            <a:pPr marL="457200" lvl="1" indent="0">
              <a:lnSpc>
                <a:spcPct val="150000"/>
              </a:lnSpc>
              <a:spcBef>
                <a:spcPts val="0"/>
              </a:spcBef>
              <a:buFont typeface="Arial" panose="020B0604020202020204" pitchFamily="34" charset="0"/>
              <a:buNone/>
            </a:pPr>
            <a:r>
              <a:rPr lang="en-US" sz="2000" dirty="0"/>
              <a:t>if(“55” != 55)            //false - equal because of conversion </a:t>
            </a:r>
          </a:p>
        </p:txBody>
      </p:sp>
    </p:spTree>
    <p:extLst>
      <p:ext uri="{BB962C8B-B14F-4D97-AF65-F5344CB8AC3E}">
        <p14:creationId xmlns:p14="http://schemas.microsoft.com/office/powerpoint/2010/main" val="235939953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12CBF-82E1-5251-AF93-9491FE5DAAB3}"/>
              </a:ext>
            </a:extLst>
          </p:cNvPr>
          <p:cNvSpPr>
            <a:spLocks noGrp="1"/>
          </p:cNvSpPr>
          <p:nvPr>
            <p:ph idx="1"/>
          </p:nvPr>
        </p:nvSpPr>
        <p:spPr>
          <a:xfrm>
            <a:off x="838200" y="1238765"/>
            <a:ext cx="10515600" cy="5303520"/>
          </a:xfrm>
        </p:spPr>
        <p:txBody>
          <a:bodyPr>
            <a:noAutofit/>
          </a:bodyPr>
          <a:lstStyle/>
          <a:p>
            <a:pPr marL="0" indent="0">
              <a:spcAft>
                <a:spcPts val="0"/>
              </a:spcAft>
              <a:buNone/>
            </a:pPr>
            <a:r>
              <a:rPr lang="en-US" dirty="0"/>
              <a:t>&lt;body&gt;</a:t>
            </a:r>
          </a:p>
          <a:p>
            <a:pPr marL="0" indent="0">
              <a:spcAft>
                <a:spcPts val="0"/>
              </a:spcAft>
              <a:buNone/>
            </a:pPr>
            <a:r>
              <a:rPr lang="en-US" dirty="0"/>
              <a:t>    &lt;canvas id="drawing" width="200" height="200"&gt;&lt;/canvas&gt;</a:t>
            </a:r>
          </a:p>
          <a:p>
            <a:pPr marL="0" indent="0">
              <a:spcAft>
                <a:spcPts val="0"/>
              </a:spcAft>
              <a:buNone/>
            </a:pPr>
            <a:r>
              <a:rPr lang="en-US" dirty="0"/>
              <a:t>    &lt;script type="text/</a:t>
            </a:r>
            <a:r>
              <a:rPr lang="en-US" dirty="0" err="1"/>
              <a:t>javascript</a:t>
            </a:r>
            <a:r>
              <a:rPr lang="en-US" dirty="0"/>
              <a:t>"&gt;</a:t>
            </a:r>
          </a:p>
          <a:p>
            <a:pPr marL="0" indent="0">
              <a:spcAft>
                <a:spcPts val="0"/>
              </a:spcAft>
              <a:buNone/>
            </a:pPr>
            <a:r>
              <a:rPr lang="en-US" dirty="0"/>
              <a:t>        </a:t>
            </a:r>
            <a:r>
              <a:rPr lang="en-US" dirty="0" err="1"/>
              <a:t>window.onload</a:t>
            </a:r>
            <a:r>
              <a:rPr lang="en-US" dirty="0"/>
              <a:t> = function(){</a:t>
            </a:r>
          </a:p>
          <a:p>
            <a:pPr marL="0" indent="0">
              <a:spcAft>
                <a:spcPts val="0"/>
              </a:spcAft>
              <a:buNone/>
            </a:pPr>
            <a:r>
              <a:rPr lang="en-US" dirty="0"/>
              <a:t>            var drawing = </a:t>
            </a:r>
            <a:r>
              <a:rPr lang="en-US" dirty="0" err="1"/>
              <a:t>document.getElementById</a:t>
            </a:r>
            <a:r>
              <a:rPr lang="en-US" dirty="0"/>
              <a:t>("drawing"); </a:t>
            </a:r>
          </a:p>
          <a:p>
            <a:pPr marL="0" indent="0">
              <a:spcAft>
                <a:spcPts val="0"/>
              </a:spcAft>
              <a:buNone/>
            </a:pPr>
            <a:r>
              <a:rPr lang="en-US" dirty="0"/>
              <a:t>            if (</a:t>
            </a:r>
            <a:r>
              <a:rPr lang="en-US" dirty="0" err="1"/>
              <a:t>drawing.getContext</a:t>
            </a:r>
            <a:r>
              <a:rPr lang="en-US" dirty="0"/>
              <a:t>){</a:t>
            </a:r>
          </a:p>
          <a:p>
            <a:pPr marL="0" indent="0">
              <a:spcAft>
                <a:spcPts val="0"/>
              </a:spcAft>
              <a:buNone/>
            </a:pPr>
            <a:r>
              <a:rPr lang="en-US" dirty="0"/>
              <a:t>                var context = </a:t>
            </a:r>
            <a:r>
              <a:rPr lang="en-US" dirty="0" err="1"/>
              <a:t>drawing.getContext</a:t>
            </a:r>
            <a:r>
              <a:rPr lang="en-US" dirty="0"/>
              <a:t>("2d");</a:t>
            </a:r>
          </a:p>
          <a:p>
            <a:pPr marL="0" indent="0">
              <a:spcAft>
                <a:spcPts val="0"/>
              </a:spcAft>
              <a:buNone/>
            </a:pPr>
            <a:r>
              <a:rPr lang="en-US" dirty="0"/>
              <a:t>                //draw a red rectangle</a:t>
            </a:r>
          </a:p>
          <a:p>
            <a:pPr marL="0" indent="0">
              <a:spcAft>
                <a:spcPts val="0"/>
              </a:spcAft>
              <a:buNone/>
            </a:pPr>
            <a:r>
              <a:rPr lang="en-US" dirty="0"/>
              <a:t>                </a:t>
            </a:r>
            <a:r>
              <a:rPr lang="en-US" dirty="0" err="1"/>
              <a:t>context.strokeStyle</a:t>
            </a:r>
            <a:r>
              <a:rPr lang="en-US" dirty="0"/>
              <a:t> = "#ff0000";</a:t>
            </a:r>
          </a:p>
          <a:p>
            <a:pPr marL="0" indent="0">
              <a:spcAft>
                <a:spcPts val="0"/>
              </a:spcAft>
              <a:buNone/>
            </a:pPr>
            <a:r>
              <a:rPr lang="en-US" dirty="0"/>
              <a:t>                </a:t>
            </a:r>
            <a:r>
              <a:rPr lang="en-US" dirty="0" err="1"/>
              <a:t>context.strokeRect</a:t>
            </a:r>
            <a:r>
              <a:rPr lang="en-US" dirty="0"/>
              <a:t>(10, 10, 50, 50);</a:t>
            </a:r>
          </a:p>
          <a:p>
            <a:pPr marL="0" indent="0">
              <a:spcAft>
                <a:spcPts val="0"/>
              </a:spcAft>
              <a:buNone/>
            </a:pPr>
            <a:r>
              <a:rPr lang="en-US" dirty="0"/>
              <a:t>                //draw a blue rectangle that's semi-transparent</a:t>
            </a:r>
          </a:p>
          <a:p>
            <a:pPr marL="0" indent="0">
              <a:spcAft>
                <a:spcPts val="0"/>
              </a:spcAft>
              <a:buNone/>
            </a:pPr>
            <a:r>
              <a:rPr lang="en-US" dirty="0"/>
              <a:t>                </a:t>
            </a:r>
            <a:r>
              <a:rPr lang="en-US" dirty="0" err="1"/>
              <a:t>context.strokeStyle</a:t>
            </a:r>
            <a:r>
              <a:rPr lang="en-US" dirty="0"/>
              <a:t> = "</a:t>
            </a:r>
            <a:r>
              <a:rPr lang="en-US" dirty="0" err="1"/>
              <a:t>rgba</a:t>
            </a:r>
            <a:r>
              <a:rPr lang="en-US" dirty="0"/>
              <a:t>(0,0,255,0.5)";</a:t>
            </a:r>
          </a:p>
          <a:p>
            <a:pPr marL="0" indent="0">
              <a:spcAft>
                <a:spcPts val="0"/>
              </a:spcAft>
              <a:buNone/>
            </a:pPr>
            <a:r>
              <a:rPr lang="en-US" dirty="0"/>
              <a:t>                </a:t>
            </a:r>
            <a:r>
              <a:rPr lang="en-US" dirty="0" err="1"/>
              <a:t>context.strokeRect</a:t>
            </a:r>
            <a:r>
              <a:rPr lang="en-US" dirty="0"/>
              <a:t>(30, 30, 50, 50);            </a:t>
            </a:r>
          </a:p>
          <a:p>
            <a:pPr marL="0" indent="0">
              <a:spcAft>
                <a:spcPts val="0"/>
              </a:spcAft>
              <a:buNone/>
            </a:pPr>
            <a:r>
              <a:rPr lang="en-US" dirty="0"/>
              <a:t>           }             </a:t>
            </a:r>
          </a:p>
          <a:p>
            <a:pPr marL="0" indent="0">
              <a:spcAft>
                <a:spcPts val="0"/>
              </a:spcAft>
              <a:buNone/>
            </a:pPr>
            <a:r>
              <a:rPr lang="en-US" dirty="0"/>
              <a:t>        };</a:t>
            </a:r>
          </a:p>
          <a:p>
            <a:pPr marL="0" indent="0">
              <a:spcAft>
                <a:spcPts val="0"/>
              </a:spcAft>
              <a:buNone/>
            </a:pPr>
            <a:r>
              <a:rPr lang="en-US" dirty="0"/>
              <a:t>    &lt;/script&gt;</a:t>
            </a:r>
          </a:p>
          <a:p>
            <a:pPr marL="0" indent="0">
              <a:spcAft>
                <a:spcPts val="0"/>
              </a:spcAft>
              <a:buNone/>
            </a:pPr>
            <a:r>
              <a:rPr lang="en-US" dirty="0"/>
              <a:t>&lt;/body&gt;</a:t>
            </a:r>
          </a:p>
        </p:txBody>
      </p:sp>
      <p:sp>
        <p:nvSpPr>
          <p:cNvPr id="3" name="Title 2">
            <a:extLst>
              <a:ext uri="{FF2B5EF4-FFF2-40B4-BE49-F238E27FC236}">
                <a16:creationId xmlns:a16="http://schemas.microsoft.com/office/drawing/2014/main" id="{E73FF61B-9735-BC1A-F99A-C87C0A810FAF}"/>
              </a:ext>
            </a:extLst>
          </p:cNvPr>
          <p:cNvSpPr>
            <a:spLocks noGrp="1"/>
          </p:cNvSpPr>
          <p:nvPr>
            <p:ph type="title"/>
          </p:nvPr>
        </p:nvSpPr>
        <p:spPr/>
        <p:txBody>
          <a:bodyPr/>
          <a:lstStyle/>
          <a:p>
            <a:r>
              <a:rPr lang="en-US" dirty="0"/>
              <a:t>The </a:t>
            </a:r>
            <a:r>
              <a:rPr lang="en-US" dirty="0" err="1"/>
              <a:t>strokeRect</a:t>
            </a:r>
            <a:r>
              <a:rPr lang="en-US" dirty="0"/>
              <a:t>() Method Example</a:t>
            </a:r>
          </a:p>
        </p:txBody>
      </p:sp>
      <p:pic>
        <p:nvPicPr>
          <p:cNvPr id="6" name="Picture 5">
            <a:extLst>
              <a:ext uri="{FF2B5EF4-FFF2-40B4-BE49-F238E27FC236}">
                <a16:creationId xmlns:a16="http://schemas.microsoft.com/office/drawing/2014/main" id="{12D41335-4F2D-F8A0-6316-C115513F7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860" y="2585141"/>
            <a:ext cx="3657600" cy="2610767"/>
          </a:xfrm>
          <a:prstGeom prst="rect">
            <a:avLst/>
          </a:prstGeom>
          <a:ln>
            <a:solidFill>
              <a:schemeClr val="tx1"/>
            </a:solidFill>
          </a:ln>
        </p:spPr>
      </p:pic>
      <p:sp>
        <p:nvSpPr>
          <p:cNvPr id="7" name="Slide Number Placeholder 3">
            <a:extLst>
              <a:ext uri="{FF2B5EF4-FFF2-40B4-BE49-F238E27FC236}">
                <a16:creationId xmlns:a16="http://schemas.microsoft.com/office/drawing/2014/main" id="{8E883C7C-35E7-39D8-DEF0-6EE036D96A6C}"/>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97417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12CBF-82E1-5251-AF93-9491FE5DAAB3}"/>
              </a:ext>
            </a:extLst>
          </p:cNvPr>
          <p:cNvSpPr>
            <a:spLocks noGrp="1"/>
          </p:cNvSpPr>
          <p:nvPr>
            <p:ph idx="1"/>
          </p:nvPr>
        </p:nvSpPr>
        <p:spPr>
          <a:xfrm>
            <a:off x="614036" y="1189540"/>
            <a:ext cx="11155680" cy="5577840"/>
          </a:xfrm>
        </p:spPr>
        <p:txBody>
          <a:bodyPr>
            <a:noAutofit/>
          </a:bodyPr>
          <a:lstStyle/>
          <a:p>
            <a:pPr marL="0" indent="0">
              <a:spcAft>
                <a:spcPts val="0"/>
              </a:spcAft>
              <a:buNone/>
            </a:pPr>
            <a:r>
              <a:rPr lang="en-US" dirty="0"/>
              <a:t>&lt;body&gt;</a:t>
            </a:r>
          </a:p>
          <a:p>
            <a:pPr marL="0" indent="0">
              <a:spcAft>
                <a:spcPts val="0"/>
              </a:spcAft>
              <a:buNone/>
            </a:pPr>
            <a:r>
              <a:rPr lang="en-US" dirty="0"/>
              <a:t>    &lt;canvas id="drawing" width="200" height="200"&gt;&lt;/canvas&gt;</a:t>
            </a:r>
          </a:p>
          <a:p>
            <a:pPr marL="0" indent="0">
              <a:spcAft>
                <a:spcPts val="0"/>
              </a:spcAft>
              <a:buNone/>
            </a:pPr>
            <a:r>
              <a:rPr lang="en-US" dirty="0"/>
              <a:t>    &lt;script type="text/</a:t>
            </a:r>
            <a:r>
              <a:rPr lang="en-US" dirty="0" err="1"/>
              <a:t>javascript</a:t>
            </a:r>
            <a:r>
              <a:rPr lang="en-US" dirty="0"/>
              <a:t>"&gt;</a:t>
            </a:r>
          </a:p>
          <a:p>
            <a:pPr marL="0" indent="0">
              <a:spcAft>
                <a:spcPts val="0"/>
              </a:spcAft>
              <a:buNone/>
            </a:pPr>
            <a:r>
              <a:rPr lang="en-US" dirty="0"/>
              <a:t>        </a:t>
            </a:r>
            <a:r>
              <a:rPr lang="en-US" dirty="0" err="1"/>
              <a:t>window.onload</a:t>
            </a:r>
            <a:r>
              <a:rPr lang="en-US" dirty="0"/>
              <a:t> = function(){</a:t>
            </a:r>
          </a:p>
          <a:p>
            <a:pPr marL="0" indent="0">
              <a:spcAft>
                <a:spcPts val="0"/>
              </a:spcAft>
              <a:buNone/>
            </a:pPr>
            <a:r>
              <a:rPr lang="en-US" dirty="0"/>
              <a:t>            var drawing = </a:t>
            </a:r>
            <a:r>
              <a:rPr lang="en-US" dirty="0" err="1"/>
              <a:t>document.getElementById</a:t>
            </a:r>
            <a:r>
              <a:rPr lang="en-US" dirty="0"/>
              <a:t>("drawing"); </a:t>
            </a:r>
          </a:p>
          <a:p>
            <a:pPr marL="0" indent="0">
              <a:spcAft>
                <a:spcPts val="0"/>
              </a:spcAft>
              <a:buNone/>
            </a:pPr>
            <a:r>
              <a:rPr lang="en-US" dirty="0"/>
              <a:t>            if (</a:t>
            </a:r>
            <a:r>
              <a:rPr lang="en-US" dirty="0" err="1"/>
              <a:t>drawing.getContext</a:t>
            </a:r>
            <a:r>
              <a:rPr lang="en-US" dirty="0"/>
              <a:t>){</a:t>
            </a:r>
          </a:p>
          <a:p>
            <a:pPr marL="0" indent="0">
              <a:spcAft>
                <a:spcPts val="0"/>
              </a:spcAft>
              <a:buNone/>
            </a:pPr>
            <a:r>
              <a:rPr lang="en-US" dirty="0"/>
              <a:t>                var context = </a:t>
            </a:r>
            <a:r>
              <a:rPr lang="en-US" dirty="0" err="1"/>
              <a:t>drawing.getContext</a:t>
            </a:r>
            <a:r>
              <a:rPr lang="en-US" dirty="0"/>
              <a:t>("2d");</a:t>
            </a:r>
          </a:p>
          <a:p>
            <a:pPr marL="0" indent="0">
              <a:spcAft>
                <a:spcPts val="0"/>
              </a:spcAft>
              <a:buNone/>
            </a:pPr>
            <a:r>
              <a:rPr lang="en-US" dirty="0"/>
              <a:t>                //draw a red rectangle</a:t>
            </a:r>
          </a:p>
          <a:p>
            <a:pPr marL="0" indent="0">
              <a:spcAft>
                <a:spcPts val="0"/>
              </a:spcAft>
              <a:buNone/>
            </a:pPr>
            <a:r>
              <a:rPr lang="en-US" dirty="0"/>
              <a:t>                </a:t>
            </a:r>
            <a:r>
              <a:rPr lang="en-US" dirty="0" err="1"/>
              <a:t>context.fillStyle</a:t>
            </a:r>
            <a:r>
              <a:rPr lang="en-US" dirty="0"/>
              <a:t> = "#ff0000";</a:t>
            </a:r>
          </a:p>
          <a:p>
            <a:pPr marL="0" indent="0">
              <a:spcAft>
                <a:spcPts val="0"/>
              </a:spcAft>
              <a:buNone/>
            </a:pPr>
            <a:r>
              <a:rPr lang="en-US" dirty="0"/>
              <a:t>                </a:t>
            </a:r>
            <a:r>
              <a:rPr lang="en-US" dirty="0" err="1"/>
              <a:t>context.fillRect</a:t>
            </a:r>
            <a:r>
              <a:rPr lang="en-US" dirty="0"/>
              <a:t>(10, 10, 50, 50);</a:t>
            </a:r>
          </a:p>
          <a:p>
            <a:pPr marL="0" indent="0">
              <a:spcAft>
                <a:spcPts val="0"/>
              </a:spcAft>
              <a:buNone/>
            </a:pPr>
            <a:r>
              <a:rPr lang="en-US" dirty="0"/>
              <a:t>                //draw a blue rectangle that's semi-transparent</a:t>
            </a:r>
          </a:p>
          <a:p>
            <a:pPr marL="0" indent="0">
              <a:spcAft>
                <a:spcPts val="0"/>
              </a:spcAft>
              <a:buNone/>
            </a:pPr>
            <a:r>
              <a:rPr lang="en-US" dirty="0"/>
              <a:t>                </a:t>
            </a:r>
            <a:r>
              <a:rPr lang="en-US" dirty="0" err="1"/>
              <a:t>context.fillStyle</a:t>
            </a:r>
            <a:r>
              <a:rPr lang="en-US" dirty="0"/>
              <a:t> = "</a:t>
            </a:r>
            <a:r>
              <a:rPr lang="en-US" dirty="0" err="1"/>
              <a:t>rgba</a:t>
            </a:r>
            <a:r>
              <a:rPr lang="en-US" dirty="0"/>
              <a:t>(0,0,255,0.5)";</a:t>
            </a:r>
          </a:p>
          <a:p>
            <a:pPr marL="0" indent="0">
              <a:spcAft>
                <a:spcPts val="0"/>
              </a:spcAft>
              <a:buNone/>
            </a:pPr>
            <a:r>
              <a:rPr lang="en-US" dirty="0"/>
              <a:t>                </a:t>
            </a:r>
            <a:r>
              <a:rPr lang="en-US" dirty="0" err="1"/>
              <a:t>context.fillRect</a:t>
            </a:r>
            <a:r>
              <a:rPr lang="en-US" dirty="0"/>
              <a:t>(30, 30, 50, 50);</a:t>
            </a:r>
            <a:endParaRPr lang="en-US" i="0" u="none" strike="noStrike" baseline="0" dirty="0">
              <a:latin typeface="+mn-lt"/>
            </a:endParaRPr>
          </a:p>
          <a:p>
            <a:pPr marL="0" indent="0" algn="l">
              <a:spcAft>
                <a:spcPts val="0"/>
              </a:spcAft>
              <a:buNone/>
            </a:pPr>
            <a:r>
              <a:rPr lang="en-US" i="0" u="none" strike="noStrike" baseline="0" dirty="0">
                <a:latin typeface="+mn-lt"/>
              </a:rPr>
              <a:t>	 </a:t>
            </a:r>
            <a:r>
              <a:rPr lang="en-US" i="0" u="none" strike="noStrike" baseline="0" dirty="0" err="1">
                <a:latin typeface="+mn-lt"/>
              </a:rPr>
              <a:t>context.clearRect</a:t>
            </a:r>
            <a:r>
              <a:rPr lang="en-US" i="0" u="none" strike="noStrike" baseline="0" dirty="0">
                <a:latin typeface="+mn-lt"/>
              </a:rPr>
              <a:t>(40, 40, 10, 10); 	//clear a rectangle that overlaps both of the previous rectangles</a:t>
            </a:r>
            <a:endParaRPr lang="en-US" dirty="0">
              <a:latin typeface="+mn-lt"/>
            </a:endParaRPr>
          </a:p>
          <a:p>
            <a:pPr marL="0" indent="0">
              <a:spcAft>
                <a:spcPts val="0"/>
              </a:spcAft>
              <a:buNone/>
            </a:pPr>
            <a:r>
              <a:rPr lang="en-US" dirty="0"/>
              <a:t>            }                </a:t>
            </a:r>
          </a:p>
          <a:p>
            <a:pPr marL="0" indent="0">
              <a:spcAft>
                <a:spcPts val="0"/>
              </a:spcAft>
              <a:buNone/>
            </a:pPr>
            <a:r>
              <a:rPr lang="en-US" dirty="0"/>
              <a:t>        };</a:t>
            </a:r>
          </a:p>
          <a:p>
            <a:pPr marL="0" indent="0">
              <a:spcAft>
                <a:spcPts val="0"/>
              </a:spcAft>
              <a:buNone/>
            </a:pPr>
            <a:r>
              <a:rPr lang="en-US" dirty="0"/>
              <a:t>    &lt;/script&gt;</a:t>
            </a:r>
          </a:p>
          <a:p>
            <a:pPr marL="0" indent="0">
              <a:spcAft>
                <a:spcPts val="0"/>
              </a:spcAft>
              <a:buNone/>
            </a:pPr>
            <a:r>
              <a:rPr lang="en-US" dirty="0"/>
              <a:t>&lt;/body&gt;</a:t>
            </a:r>
          </a:p>
        </p:txBody>
      </p:sp>
      <p:sp>
        <p:nvSpPr>
          <p:cNvPr id="3" name="Title 2">
            <a:extLst>
              <a:ext uri="{FF2B5EF4-FFF2-40B4-BE49-F238E27FC236}">
                <a16:creationId xmlns:a16="http://schemas.microsoft.com/office/drawing/2014/main" id="{E73FF61B-9735-BC1A-F99A-C87C0A810FAF}"/>
              </a:ext>
            </a:extLst>
          </p:cNvPr>
          <p:cNvSpPr>
            <a:spLocks noGrp="1"/>
          </p:cNvSpPr>
          <p:nvPr>
            <p:ph type="title"/>
          </p:nvPr>
        </p:nvSpPr>
        <p:spPr/>
        <p:txBody>
          <a:bodyPr/>
          <a:lstStyle/>
          <a:p>
            <a:r>
              <a:rPr lang="en-US" dirty="0"/>
              <a:t>The </a:t>
            </a:r>
            <a:r>
              <a:rPr lang="en-US" dirty="0" err="1"/>
              <a:t>clearRect</a:t>
            </a:r>
            <a:r>
              <a:rPr lang="en-US" dirty="0"/>
              <a:t>() Method Example</a:t>
            </a:r>
          </a:p>
        </p:txBody>
      </p:sp>
      <p:pic>
        <p:nvPicPr>
          <p:cNvPr id="6" name="Picture 5">
            <a:extLst>
              <a:ext uri="{FF2B5EF4-FFF2-40B4-BE49-F238E27FC236}">
                <a16:creationId xmlns:a16="http://schemas.microsoft.com/office/drawing/2014/main" id="{98641A42-ADF6-17BF-8C8F-FFF60AF19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364" y="2084107"/>
            <a:ext cx="3657600" cy="2689786"/>
          </a:xfrm>
          <a:prstGeom prst="rect">
            <a:avLst/>
          </a:prstGeom>
          <a:ln>
            <a:solidFill>
              <a:schemeClr val="tx1"/>
            </a:solidFill>
          </a:ln>
        </p:spPr>
      </p:pic>
      <p:sp>
        <p:nvSpPr>
          <p:cNvPr id="7" name="Slide Number Placeholder 3">
            <a:extLst>
              <a:ext uri="{FF2B5EF4-FFF2-40B4-BE49-F238E27FC236}">
                <a16:creationId xmlns:a16="http://schemas.microsoft.com/office/drawing/2014/main" id="{98BCDD7E-8BDA-3969-0019-8522C673736F}"/>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940949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133716-CFF4-4501-8B50-7D3977A99DB5}"/>
              </a:ext>
            </a:extLst>
          </p:cNvPr>
          <p:cNvSpPr>
            <a:spLocks noGrp="1"/>
          </p:cNvSpPr>
          <p:nvPr>
            <p:ph idx="1"/>
          </p:nvPr>
        </p:nvSpPr>
        <p:spPr>
          <a:xfrm>
            <a:off x="838200" y="1466760"/>
            <a:ext cx="10515600" cy="4846320"/>
          </a:xfrm>
        </p:spPr>
        <p:txBody>
          <a:bodyPr>
            <a:noAutofit/>
          </a:bodyPr>
          <a:lstStyle/>
          <a:p>
            <a:pPr algn="just"/>
            <a:r>
              <a:rPr lang="en-US" b="0" u="none" strike="noStrike" baseline="0" dirty="0">
                <a:latin typeface="+mn-lt"/>
              </a:rPr>
              <a:t>Paths allow you to create complex shapes and lines. </a:t>
            </a:r>
          </a:p>
          <a:p>
            <a:pPr algn="just"/>
            <a:r>
              <a:rPr lang="en-US" b="0" u="none" strike="noStrike" baseline="0" dirty="0">
                <a:latin typeface="+mn-lt"/>
              </a:rPr>
              <a:t>To start creating a path, you must first call </a:t>
            </a:r>
            <a:r>
              <a:rPr lang="en-US" b="1" u="none" strike="noStrike" baseline="0" dirty="0" err="1">
                <a:latin typeface="+mn-lt"/>
              </a:rPr>
              <a:t>beginPath</a:t>
            </a:r>
            <a:r>
              <a:rPr lang="en-US" b="1" u="none" strike="noStrike" baseline="0" dirty="0">
                <a:latin typeface="+mn-lt"/>
              </a:rPr>
              <a:t>() </a:t>
            </a:r>
            <a:r>
              <a:rPr lang="en-US" b="0" u="none" strike="noStrike" baseline="0" dirty="0">
                <a:latin typeface="+mn-lt"/>
              </a:rPr>
              <a:t>to indicate that a new path has begun. </a:t>
            </a:r>
          </a:p>
          <a:p>
            <a:pPr algn="just"/>
            <a:r>
              <a:rPr lang="en-US" b="0" u="none" strike="noStrike" baseline="0" dirty="0">
                <a:latin typeface="+mn-lt"/>
              </a:rPr>
              <a:t>After that, the following methods can be called to create the path:</a:t>
            </a:r>
          </a:p>
          <a:p>
            <a:pPr marL="742950" lvl="1" indent="-285750" algn="just"/>
            <a:r>
              <a:rPr lang="en-US" b="0" u="none" strike="noStrike" baseline="0" dirty="0">
                <a:latin typeface="+mn-lt"/>
              </a:rPr>
              <a:t>arc(x, y, radius, </a:t>
            </a:r>
            <a:r>
              <a:rPr lang="en-US" b="0" u="none" strike="noStrike" baseline="0" dirty="0" err="1">
                <a:latin typeface="+mn-lt"/>
              </a:rPr>
              <a:t>startAngle</a:t>
            </a:r>
            <a:r>
              <a:rPr lang="en-US" b="0" u="none" strike="noStrike" baseline="0" dirty="0">
                <a:latin typeface="+mn-lt"/>
              </a:rPr>
              <a:t>, </a:t>
            </a:r>
            <a:r>
              <a:rPr lang="en-US" b="0" u="none" strike="noStrike" baseline="0" dirty="0" err="1">
                <a:latin typeface="+mn-lt"/>
              </a:rPr>
              <a:t>endAngle</a:t>
            </a:r>
            <a:r>
              <a:rPr lang="en-US" b="0" u="none" strike="noStrike" baseline="0" dirty="0">
                <a:latin typeface="+mn-lt"/>
              </a:rPr>
              <a:t>, counterclockwise) — Draws an arc centered at point (</a:t>
            </a:r>
            <a:r>
              <a:rPr lang="en-US" b="0" u="none" strike="noStrike" baseline="0" dirty="0" err="1">
                <a:latin typeface="+mn-lt"/>
              </a:rPr>
              <a:t>x,y</a:t>
            </a:r>
            <a:r>
              <a:rPr lang="en-US" b="0" u="none" strike="noStrike" baseline="0" dirty="0">
                <a:latin typeface="+mn-lt"/>
              </a:rPr>
              <a:t>) with a given radius and between </a:t>
            </a:r>
            <a:r>
              <a:rPr lang="en-US" b="0" u="none" strike="noStrike" baseline="0" dirty="0" err="1">
                <a:latin typeface="+mn-lt"/>
              </a:rPr>
              <a:t>startAngle</a:t>
            </a:r>
            <a:r>
              <a:rPr lang="en-US" b="0" u="none" strike="noStrike" baseline="0" dirty="0">
                <a:latin typeface="+mn-lt"/>
              </a:rPr>
              <a:t> and </a:t>
            </a:r>
            <a:r>
              <a:rPr lang="en-US" b="0" u="none" strike="noStrike" baseline="0" dirty="0" err="1">
                <a:latin typeface="+mn-lt"/>
              </a:rPr>
              <a:t>endAngle</a:t>
            </a:r>
            <a:r>
              <a:rPr lang="en-US" b="0" u="none" strike="noStrike" baseline="0" dirty="0">
                <a:latin typeface="+mn-lt"/>
              </a:rPr>
              <a:t>. The last argument is a Boolean indicating if the </a:t>
            </a:r>
            <a:r>
              <a:rPr lang="en-US" b="0" u="none" strike="noStrike" baseline="0" dirty="0" err="1">
                <a:latin typeface="+mn-lt"/>
              </a:rPr>
              <a:t>startAngle</a:t>
            </a:r>
            <a:r>
              <a:rPr lang="en-US" b="0" u="none" strike="noStrike" baseline="0" dirty="0">
                <a:latin typeface="+mn-lt"/>
              </a:rPr>
              <a:t> and </a:t>
            </a:r>
            <a:r>
              <a:rPr lang="en-US" b="0" u="none" strike="noStrike" baseline="0" dirty="0" err="1">
                <a:latin typeface="+mn-lt"/>
              </a:rPr>
              <a:t>endAngle</a:t>
            </a:r>
            <a:r>
              <a:rPr lang="en-US" b="0" u="none" strike="noStrike" baseline="0" dirty="0">
                <a:latin typeface="+mn-lt"/>
              </a:rPr>
              <a:t> should be calculated counterclockwise instead of clockwise.</a:t>
            </a:r>
          </a:p>
          <a:p>
            <a:pPr marL="742950" lvl="1" indent="-285750" algn="just"/>
            <a:r>
              <a:rPr lang="en-US" b="0" u="none" strike="noStrike" baseline="0" dirty="0" err="1">
                <a:latin typeface="+mn-lt"/>
              </a:rPr>
              <a:t>arcTo</a:t>
            </a:r>
            <a:r>
              <a:rPr lang="en-US" b="0" u="none" strike="noStrike" baseline="0" dirty="0">
                <a:latin typeface="+mn-lt"/>
              </a:rPr>
              <a:t>(x1, y1, x2, y2, radius) — Draws an arc from the last point to (x2,y2), passing through (x1,y1) with the given radius.</a:t>
            </a:r>
          </a:p>
          <a:p>
            <a:pPr marL="742950" lvl="1" indent="-285750" algn="just"/>
            <a:r>
              <a:rPr lang="en-US" b="0" u="none" strike="noStrike" baseline="0" dirty="0" err="1">
                <a:latin typeface="+mn-lt"/>
              </a:rPr>
              <a:t>bezierCurveTo</a:t>
            </a:r>
            <a:r>
              <a:rPr lang="en-US" b="0" u="none" strike="noStrike" baseline="0" dirty="0">
                <a:latin typeface="+mn-lt"/>
              </a:rPr>
              <a:t>(c1x, c1y, c2x, c2y, x, y) — Draws a curve from the last point to the point (</a:t>
            </a:r>
            <a:r>
              <a:rPr lang="en-US" b="0" u="none" strike="noStrike" baseline="0" dirty="0" err="1">
                <a:latin typeface="+mn-lt"/>
              </a:rPr>
              <a:t>x,y</a:t>
            </a:r>
            <a:r>
              <a:rPr lang="en-US" b="0" u="none" strike="noStrike" baseline="0" dirty="0">
                <a:latin typeface="+mn-lt"/>
              </a:rPr>
              <a:t>) using the control points (c1x,c1y) and (c2x,c2y).</a:t>
            </a:r>
          </a:p>
          <a:p>
            <a:pPr marL="742950" lvl="1" indent="-285750" algn="just"/>
            <a:r>
              <a:rPr lang="en-US" b="0" u="none" strike="noStrike" baseline="0" dirty="0" err="1">
                <a:latin typeface="+mn-lt"/>
              </a:rPr>
              <a:t>lineTo</a:t>
            </a:r>
            <a:r>
              <a:rPr lang="en-US" b="0" u="none" strike="noStrike" baseline="0" dirty="0">
                <a:latin typeface="+mn-lt"/>
              </a:rPr>
              <a:t>(x, y) — Draws a line from the last point to the point (</a:t>
            </a:r>
            <a:r>
              <a:rPr lang="en-US" b="0" u="none" strike="noStrike" baseline="0" dirty="0" err="1">
                <a:latin typeface="+mn-lt"/>
              </a:rPr>
              <a:t>x,y</a:t>
            </a:r>
            <a:r>
              <a:rPr lang="en-US" b="0" u="none" strike="noStrike" baseline="0" dirty="0">
                <a:latin typeface="+mn-lt"/>
              </a:rPr>
              <a:t>).</a:t>
            </a:r>
          </a:p>
          <a:p>
            <a:pPr marL="742950" lvl="1" indent="-285750" algn="just"/>
            <a:r>
              <a:rPr lang="en-US" b="0" u="none" strike="noStrike" baseline="0" dirty="0" err="1">
                <a:latin typeface="+mn-lt"/>
              </a:rPr>
              <a:t>moveTo</a:t>
            </a:r>
            <a:r>
              <a:rPr lang="en-US" b="0" u="none" strike="noStrike" baseline="0" dirty="0">
                <a:latin typeface="+mn-lt"/>
              </a:rPr>
              <a:t>(x, y) — Moves the drawing cursor to the point (</a:t>
            </a:r>
            <a:r>
              <a:rPr lang="en-US" b="0" u="none" strike="noStrike" baseline="0" dirty="0" err="1">
                <a:latin typeface="+mn-lt"/>
              </a:rPr>
              <a:t>x,y</a:t>
            </a:r>
            <a:r>
              <a:rPr lang="en-US" b="0" u="none" strike="noStrike" baseline="0" dirty="0">
                <a:latin typeface="+mn-lt"/>
              </a:rPr>
              <a:t>) without drawing a line.</a:t>
            </a:r>
          </a:p>
        </p:txBody>
      </p:sp>
      <p:sp>
        <p:nvSpPr>
          <p:cNvPr id="3" name="Title 2">
            <a:extLst>
              <a:ext uri="{FF2B5EF4-FFF2-40B4-BE49-F238E27FC236}">
                <a16:creationId xmlns:a16="http://schemas.microsoft.com/office/drawing/2014/main" id="{5081110F-E77C-4ECB-B80C-B004D7361344}"/>
              </a:ext>
            </a:extLst>
          </p:cNvPr>
          <p:cNvSpPr>
            <a:spLocks noGrp="1"/>
          </p:cNvSpPr>
          <p:nvPr>
            <p:ph type="title"/>
          </p:nvPr>
        </p:nvSpPr>
        <p:spPr>
          <a:xfrm>
            <a:off x="1295238" y="0"/>
            <a:ext cx="9820572" cy="1133856"/>
          </a:xfrm>
        </p:spPr>
        <p:txBody>
          <a:bodyPr/>
          <a:lstStyle/>
          <a:p>
            <a:r>
              <a:rPr lang="en-US" dirty="0"/>
              <a:t>Drawing Paths</a:t>
            </a:r>
          </a:p>
        </p:txBody>
      </p:sp>
      <p:sp>
        <p:nvSpPr>
          <p:cNvPr id="4" name="Slide Number Placeholder 3">
            <a:extLst>
              <a:ext uri="{FF2B5EF4-FFF2-40B4-BE49-F238E27FC236}">
                <a16:creationId xmlns:a16="http://schemas.microsoft.com/office/drawing/2014/main" id="{A621FD49-7A9B-6D3F-F407-54EC5F7DA931}"/>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7799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133716-CFF4-4501-8B50-7D3977A99DB5}"/>
              </a:ext>
            </a:extLst>
          </p:cNvPr>
          <p:cNvSpPr>
            <a:spLocks noGrp="1"/>
          </p:cNvSpPr>
          <p:nvPr>
            <p:ph idx="1"/>
          </p:nvPr>
        </p:nvSpPr>
        <p:spPr>
          <a:xfrm>
            <a:off x="838200" y="1466760"/>
            <a:ext cx="10515600" cy="4846320"/>
          </a:xfrm>
        </p:spPr>
        <p:txBody>
          <a:bodyPr>
            <a:noAutofit/>
          </a:bodyPr>
          <a:lstStyle/>
          <a:p>
            <a:pPr marL="742950" lvl="1" indent="-285750" algn="just"/>
            <a:r>
              <a:rPr lang="en-US" b="0" u="none" strike="noStrike" baseline="0" dirty="0" err="1">
                <a:latin typeface="+mn-lt"/>
              </a:rPr>
              <a:t>quadraticCurveTo</a:t>
            </a:r>
            <a:r>
              <a:rPr lang="en-US" b="0" u="none" strike="noStrike" baseline="0" dirty="0">
                <a:latin typeface="+mn-lt"/>
              </a:rPr>
              <a:t>(cx, cy, x, y) — Draws a quadratic curve from the last point to the point (</a:t>
            </a:r>
            <a:r>
              <a:rPr lang="en-US" b="0" u="none" strike="noStrike" baseline="0" dirty="0" err="1">
                <a:latin typeface="+mn-lt"/>
              </a:rPr>
              <a:t>x,y</a:t>
            </a:r>
            <a:r>
              <a:rPr lang="en-US" b="0" u="none" strike="noStrike" baseline="0" dirty="0">
                <a:latin typeface="+mn-lt"/>
              </a:rPr>
              <a:t>) using a control point of (</a:t>
            </a:r>
            <a:r>
              <a:rPr lang="en-US" b="0" u="none" strike="noStrike" baseline="0" dirty="0" err="1">
                <a:latin typeface="+mn-lt"/>
              </a:rPr>
              <a:t>cx,cy</a:t>
            </a:r>
            <a:r>
              <a:rPr lang="en-US" b="0" u="none" strike="noStrike" baseline="0" dirty="0">
                <a:latin typeface="+mn-lt"/>
              </a:rPr>
              <a:t>).</a:t>
            </a:r>
          </a:p>
          <a:p>
            <a:pPr marL="742950" lvl="1" indent="-285750" algn="just"/>
            <a:r>
              <a:rPr lang="en-US" b="0" u="none" strike="noStrike" baseline="0" dirty="0" err="1">
                <a:latin typeface="+mn-lt"/>
              </a:rPr>
              <a:t>rect</a:t>
            </a:r>
            <a:r>
              <a:rPr lang="en-US" b="0" u="none" strike="noStrike" baseline="0" dirty="0">
                <a:latin typeface="+mn-lt"/>
              </a:rPr>
              <a:t>(x, y, width, height) — Draws a rectangle at point (</a:t>
            </a:r>
            <a:r>
              <a:rPr lang="en-US" b="0" u="none" strike="noStrike" baseline="0" dirty="0" err="1">
                <a:latin typeface="+mn-lt"/>
              </a:rPr>
              <a:t>x,y</a:t>
            </a:r>
            <a:r>
              <a:rPr lang="en-US" b="0" u="none" strike="noStrike" baseline="0" dirty="0">
                <a:latin typeface="+mn-lt"/>
              </a:rPr>
              <a:t>) with the given width and height. This is different from </a:t>
            </a:r>
            <a:r>
              <a:rPr lang="en-US" b="0" u="none" strike="noStrike" baseline="0" dirty="0" err="1">
                <a:latin typeface="+mn-lt"/>
              </a:rPr>
              <a:t>strokeRect</a:t>
            </a:r>
            <a:r>
              <a:rPr lang="en-US" b="0" u="none" strike="noStrike" baseline="0" dirty="0">
                <a:latin typeface="+mn-lt"/>
              </a:rPr>
              <a:t>() and </a:t>
            </a:r>
            <a:r>
              <a:rPr lang="en-US" b="0" u="none" strike="noStrike" baseline="0" dirty="0" err="1">
                <a:latin typeface="+mn-lt"/>
              </a:rPr>
              <a:t>fillRect</a:t>
            </a:r>
            <a:r>
              <a:rPr lang="en-US" b="0" u="none" strike="noStrike" baseline="0" dirty="0">
                <a:latin typeface="+mn-lt"/>
              </a:rPr>
              <a:t>() in that it creates a path rather than a separate shape.</a:t>
            </a:r>
            <a:endParaRPr lang="en-US" dirty="0">
              <a:latin typeface="+mn-lt"/>
            </a:endParaRPr>
          </a:p>
          <a:p>
            <a:pPr indent="-338328" algn="just"/>
            <a:r>
              <a:rPr lang="en-US" dirty="0">
                <a:latin typeface="+mn-lt"/>
              </a:rPr>
              <a:t>The </a:t>
            </a:r>
            <a:r>
              <a:rPr lang="en-US" b="1" dirty="0" err="1">
                <a:latin typeface="+mn-lt"/>
              </a:rPr>
              <a:t>closePath</a:t>
            </a:r>
            <a:r>
              <a:rPr lang="en-US" b="1" dirty="0">
                <a:latin typeface="+mn-lt"/>
              </a:rPr>
              <a:t>() </a:t>
            </a:r>
            <a:r>
              <a:rPr lang="en-US" dirty="0">
                <a:latin typeface="+mn-lt"/>
              </a:rPr>
              <a:t>method creates a path from the current point back to the starting point.</a:t>
            </a:r>
          </a:p>
          <a:p>
            <a:pPr marL="0" indent="0" algn="just">
              <a:buNone/>
            </a:pPr>
            <a:endParaRPr lang="en-US" dirty="0">
              <a:latin typeface="+mn-lt"/>
            </a:endParaRPr>
          </a:p>
        </p:txBody>
      </p:sp>
      <p:sp>
        <p:nvSpPr>
          <p:cNvPr id="3" name="Title 2">
            <a:extLst>
              <a:ext uri="{FF2B5EF4-FFF2-40B4-BE49-F238E27FC236}">
                <a16:creationId xmlns:a16="http://schemas.microsoft.com/office/drawing/2014/main" id="{5081110F-E77C-4ECB-B80C-B004D7361344}"/>
              </a:ext>
            </a:extLst>
          </p:cNvPr>
          <p:cNvSpPr>
            <a:spLocks noGrp="1"/>
          </p:cNvSpPr>
          <p:nvPr>
            <p:ph type="title"/>
          </p:nvPr>
        </p:nvSpPr>
        <p:spPr>
          <a:xfrm>
            <a:off x="1295238" y="0"/>
            <a:ext cx="9820572" cy="1133856"/>
          </a:xfrm>
        </p:spPr>
        <p:txBody>
          <a:bodyPr/>
          <a:lstStyle/>
          <a:p>
            <a:r>
              <a:rPr lang="en-US" dirty="0"/>
              <a:t>Drawing Paths (cont’d)</a:t>
            </a:r>
          </a:p>
        </p:txBody>
      </p:sp>
      <p:sp>
        <p:nvSpPr>
          <p:cNvPr id="4" name="Slide Number Placeholder 3">
            <a:extLst>
              <a:ext uri="{FF2B5EF4-FFF2-40B4-BE49-F238E27FC236}">
                <a16:creationId xmlns:a16="http://schemas.microsoft.com/office/drawing/2014/main" id="{A621FD49-7A9B-6D3F-F407-54EC5F7DA931}"/>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572822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AD4203-FA9F-52CC-0E66-E839B76FAE01}"/>
              </a:ext>
            </a:extLst>
          </p:cNvPr>
          <p:cNvSpPr>
            <a:spLocks noGrp="1"/>
          </p:cNvSpPr>
          <p:nvPr>
            <p:ph idx="1"/>
          </p:nvPr>
        </p:nvSpPr>
        <p:spPr>
          <a:xfrm>
            <a:off x="415122" y="1244130"/>
            <a:ext cx="6583680" cy="5120640"/>
          </a:xfrm>
        </p:spPr>
        <p:txBody>
          <a:bodyPr>
            <a:noAutofit/>
          </a:bodyPr>
          <a:lstStyle/>
          <a:p>
            <a:pPr marL="0" indent="0">
              <a:spcAft>
                <a:spcPts val="0"/>
              </a:spcAft>
              <a:buNone/>
            </a:pPr>
            <a:r>
              <a:rPr lang="en-US" dirty="0"/>
              <a:t>&lt;canvas id="drawing" width="200" height="200"&gt;&lt;/canvas&gt;</a:t>
            </a:r>
          </a:p>
          <a:p>
            <a:pPr marL="0" indent="0">
              <a:spcAft>
                <a:spcPts val="0"/>
              </a:spcAft>
              <a:buNone/>
            </a:pPr>
            <a:r>
              <a:rPr lang="en-US" dirty="0"/>
              <a:t>&lt;script type="text/</a:t>
            </a:r>
            <a:r>
              <a:rPr lang="en-US" dirty="0" err="1"/>
              <a:t>javascript</a:t>
            </a:r>
            <a:r>
              <a:rPr lang="en-US" dirty="0"/>
              <a:t>"&gt;</a:t>
            </a:r>
          </a:p>
          <a:p>
            <a:pPr marL="0" indent="0">
              <a:spcAft>
                <a:spcPts val="0"/>
              </a:spcAft>
              <a:buNone/>
            </a:pPr>
            <a:r>
              <a:rPr lang="en-US" dirty="0"/>
              <a:t>        </a:t>
            </a:r>
            <a:r>
              <a:rPr lang="en-US" dirty="0" err="1"/>
              <a:t>window.onload</a:t>
            </a:r>
            <a:r>
              <a:rPr lang="en-US" dirty="0"/>
              <a:t> = function(){</a:t>
            </a:r>
          </a:p>
          <a:p>
            <a:pPr marL="0" indent="0">
              <a:spcAft>
                <a:spcPts val="0"/>
              </a:spcAft>
              <a:buNone/>
            </a:pPr>
            <a:r>
              <a:rPr lang="en-US" dirty="0"/>
              <a:t>            var drawing = </a:t>
            </a:r>
            <a:r>
              <a:rPr lang="en-US" dirty="0" err="1"/>
              <a:t>document.getElementById</a:t>
            </a:r>
            <a:r>
              <a:rPr lang="en-US" dirty="0"/>
              <a:t>("drawing");</a:t>
            </a:r>
          </a:p>
          <a:p>
            <a:pPr marL="0" indent="0">
              <a:spcAft>
                <a:spcPts val="0"/>
              </a:spcAft>
              <a:buNone/>
            </a:pPr>
            <a:r>
              <a:rPr lang="en-US" dirty="0"/>
              <a:t>             if (</a:t>
            </a:r>
            <a:r>
              <a:rPr lang="en-US" dirty="0" err="1"/>
              <a:t>drawing.getContext</a:t>
            </a:r>
            <a:r>
              <a:rPr lang="en-US" dirty="0"/>
              <a:t>){</a:t>
            </a:r>
          </a:p>
          <a:p>
            <a:pPr marL="457200" lvl="1" indent="0">
              <a:spcAft>
                <a:spcPts val="0"/>
              </a:spcAft>
              <a:buNone/>
            </a:pPr>
            <a:r>
              <a:rPr lang="en-US" dirty="0"/>
              <a:t>             var context = </a:t>
            </a:r>
            <a:r>
              <a:rPr lang="en-US" dirty="0" err="1"/>
              <a:t>drawing.getContext</a:t>
            </a:r>
            <a:r>
              <a:rPr lang="en-US" dirty="0"/>
              <a:t>("2d");</a:t>
            </a:r>
          </a:p>
          <a:p>
            <a:pPr marL="457200" lvl="1" indent="0">
              <a:spcAft>
                <a:spcPts val="0"/>
              </a:spcAft>
              <a:buNone/>
            </a:pPr>
            <a:r>
              <a:rPr lang="en-US" dirty="0"/>
              <a:t>             //start the path</a:t>
            </a:r>
          </a:p>
          <a:p>
            <a:pPr marL="457200" lvl="1" indent="0">
              <a:spcAft>
                <a:spcPts val="0"/>
              </a:spcAft>
              <a:buNone/>
            </a:pPr>
            <a:r>
              <a:rPr lang="en-US" dirty="0"/>
              <a:t>             </a:t>
            </a:r>
            <a:r>
              <a:rPr lang="en-US" dirty="0" err="1"/>
              <a:t>context.beginPath</a:t>
            </a:r>
            <a:r>
              <a:rPr lang="en-US" dirty="0"/>
              <a:t>();</a:t>
            </a:r>
          </a:p>
          <a:p>
            <a:pPr marL="457200" lvl="1" indent="0">
              <a:spcAft>
                <a:spcPts val="0"/>
              </a:spcAft>
              <a:buNone/>
            </a:pPr>
            <a:r>
              <a:rPr lang="en-US" dirty="0"/>
              <a:t>             //draw outer circle</a:t>
            </a:r>
          </a:p>
          <a:p>
            <a:pPr marL="457200" lvl="1" indent="0">
              <a:spcAft>
                <a:spcPts val="0"/>
              </a:spcAft>
              <a:buNone/>
            </a:pPr>
            <a:r>
              <a:rPr lang="en-US" dirty="0"/>
              <a:t>             context.arc(100, 100, 99, 0, 2 * </a:t>
            </a:r>
            <a:r>
              <a:rPr lang="en-US" dirty="0" err="1"/>
              <a:t>Math.PI</a:t>
            </a:r>
            <a:r>
              <a:rPr lang="en-US" dirty="0"/>
              <a:t>, false);</a:t>
            </a:r>
          </a:p>
          <a:p>
            <a:pPr marL="457200" lvl="1" indent="0">
              <a:spcAft>
                <a:spcPts val="0"/>
              </a:spcAft>
              <a:buNone/>
            </a:pPr>
            <a:r>
              <a:rPr lang="en-US" dirty="0"/>
              <a:t>             //draw inner circle</a:t>
            </a:r>
          </a:p>
          <a:p>
            <a:pPr marL="457200" lvl="1" indent="0">
              <a:spcAft>
                <a:spcPts val="0"/>
              </a:spcAft>
              <a:buNone/>
            </a:pPr>
            <a:r>
              <a:rPr lang="en-US" dirty="0"/>
              <a:t>             </a:t>
            </a:r>
            <a:r>
              <a:rPr lang="en-US" dirty="0" err="1"/>
              <a:t>context.moveTo</a:t>
            </a:r>
            <a:r>
              <a:rPr lang="en-US" dirty="0"/>
              <a:t>(194, 100);</a:t>
            </a:r>
          </a:p>
          <a:p>
            <a:pPr marL="457200" lvl="1" indent="0">
              <a:spcAft>
                <a:spcPts val="0"/>
              </a:spcAft>
              <a:buNone/>
            </a:pPr>
            <a:r>
              <a:rPr lang="en-US" dirty="0"/>
              <a:t>             context.arc(100, 100, 94, 0, 2 * </a:t>
            </a:r>
            <a:r>
              <a:rPr lang="en-US" dirty="0" err="1"/>
              <a:t>Math.PI</a:t>
            </a:r>
            <a:r>
              <a:rPr lang="en-US" dirty="0"/>
              <a:t>, false);</a:t>
            </a:r>
          </a:p>
          <a:p>
            <a:pPr marL="457200" lvl="1" indent="0">
              <a:spcAft>
                <a:spcPts val="0"/>
              </a:spcAft>
              <a:buNone/>
            </a:pPr>
            <a:r>
              <a:rPr lang="en-US" dirty="0"/>
              <a:t>             //draw minute hand</a:t>
            </a:r>
          </a:p>
          <a:p>
            <a:pPr marL="457200" lvl="1" indent="0">
              <a:spcAft>
                <a:spcPts val="0"/>
              </a:spcAft>
              <a:buNone/>
            </a:pPr>
            <a:r>
              <a:rPr lang="en-US" dirty="0"/>
              <a:t>             </a:t>
            </a:r>
            <a:r>
              <a:rPr lang="en-US" dirty="0" err="1"/>
              <a:t>context.moveTo</a:t>
            </a:r>
            <a:r>
              <a:rPr lang="en-US" dirty="0"/>
              <a:t>(100,100);</a:t>
            </a:r>
          </a:p>
          <a:p>
            <a:pPr marL="457200" lvl="1" indent="0">
              <a:spcAft>
                <a:spcPts val="0"/>
              </a:spcAft>
              <a:buNone/>
            </a:pPr>
            <a:r>
              <a:rPr lang="en-US" dirty="0"/>
              <a:t>             </a:t>
            </a:r>
            <a:r>
              <a:rPr lang="en-US" dirty="0" err="1"/>
              <a:t>context.lineTo</a:t>
            </a:r>
            <a:r>
              <a:rPr lang="en-US" dirty="0"/>
              <a:t>(100, 15);</a:t>
            </a:r>
          </a:p>
          <a:p>
            <a:pPr marL="457200" lvl="1" indent="0">
              <a:spcAft>
                <a:spcPts val="0"/>
              </a:spcAft>
              <a:buNone/>
            </a:pPr>
            <a:r>
              <a:rPr lang="en-US" dirty="0"/>
              <a:t>             </a:t>
            </a:r>
          </a:p>
        </p:txBody>
      </p:sp>
      <p:sp>
        <p:nvSpPr>
          <p:cNvPr id="3" name="Title 2">
            <a:extLst>
              <a:ext uri="{FF2B5EF4-FFF2-40B4-BE49-F238E27FC236}">
                <a16:creationId xmlns:a16="http://schemas.microsoft.com/office/drawing/2014/main" id="{F6557712-F1A1-B223-2135-9BBCC8BC285B}"/>
              </a:ext>
            </a:extLst>
          </p:cNvPr>
          <p:cNvSpPr>
            <a:spLocks noGrp="1"/>
          </p:cNvSpPr>
          <p:nvPr>
            <p:ph type="title"/>
          </p:nvPr>
        </p:nvSpPr>
        <p:spPr/>
        <p:txBody>
          <a:bodyPr/>
          <a:lstStyle/>
          <a:p>
            <a:r>
              <a:rPr lang="en-US" dirty="0"/>
              <a:t>Path Example</a:t>
            </a:r>
          </a:p>
        </p:txBody>
      </p:sp>
      <p:sp>
        <p:nvSpPr>
          <p:cNvPr id="4" name="Content Placeholder 1">
            <a:extLst>
              <a:ext uri="{FF2B5EF4-FFF2-40B4-BE49-F238E27FC236}">
                <a16:creationId xmlns:a16="http://schemas.microsoft.com/office/drawing/2014/main" id="{884E31CE-587A-100B-E38A-1F2FA96D031B}"/>
              </a:ext>
            </a:extLst>
          </p:cNvPr>
          <p:cNvSpPr txBox="1">
            <a:spLocks/>
          </p:cNvSpPr>
          <p:nvPr/>
        </p:nvSpPr>
        <p:spPr>
          <a:xfrm>
            <a:off x="7480567" y="1244130"/>
            <a:ext cx="4389120" cy="713232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Aft>
                <a:spcPts val="0"/>
              </a:spcAft>
              <a:buFont typeface="Arial" panose="020B0604020202020204" pitchFamily="34" charset="0"/>
              <a:buNone/>
            </a:pPr>
            <a:r>
              <a:rPr lang="en-US" dirty="0"/>
              <a:t>             //draw hour hand</a:t>
            </a:r>
          </a:p>
          <a:p>
            <a:pPr marL="457200" lvl="1" indent="0">
              <a:spcAft>
                <a:spcPts val="0"/>
              </a:spcAft>
              <a:buFont typeface="Arial" panose="020B0604020202020204" pitchFamily="34" charset="0"/>
              <a:buNone/>
            </a:pPr>
            <a:r>
              <a:rPr lang="en-US" dirty="0"/>
              <a:t>             </a:t>
            </a:r>
            <a:r>
              <a:rPr lang="en-US" dirty="0" err="1"/>
              <a:t>context.moveTo</a:t>
            </a:r>
            <a:r>
              <a:rPr lang="en-US" dirty="0"/>
              <a:t>(100, 100);</a:t>
            </a:r>
          </a:p>
          <a:p>
            <a:pPr marL="457200" lvl="1" indent="0">
              <a:spcAft>
                <a:spcPts val="0"/>
              </a:spcAft>
              <a:buFont typeface="Arial" panose="020B0604020202020204" pitchFamily="34" charset="0"/>
              <a:buNone/>
            </a:pPr>
            <a:r>
              <a:rPr lang="en-US" dirty="0"/>
              <a:t>             </a:t>
            </a:r>
            <a:r>
              <a:rPr lang="en-US" dirty="0" err="1"/>
              <a:t>context.lineTo</a:t>
            </a:r>
            <a:r>
              <a:rPr lang="en-US" dirty="0"/>
              <a:t>(35, 100);</a:t>
            </a:r>
          </a:p>
          <a:p>
            <a:pPr marL="457200" lvl="1" indent="0">
              <a:spcAft>
                <a:spcPts val="0"/>
              </a:spcAft>
              <a:buFont typeface="Arial" panose="020B0604020202020204" pitchFamily="34" charset="0"/>
              <a:buNone/>
            </a:pPr>
            <a:r>
              <a:rPr lang="en-US" dirty="0"/>
              <a:t>             </a:t>
            </a:r>
            <a:r>
              <a:rPr lang="en-US" dirty="0" err="1"/>
              <a:t>context.stroke</a:t>
            </a:r>
            <a:r>
              <a:rPr lang="en-US" dirty="0"/>
              <a:t>();</a:t>
            </a:r>
          </a:p>
          <a:p>
            <a:pPr marL="0" indent="0">
              <a:spcAft>
                <a:spcPts val="0"/>
              </a:spcAft>
              <a:buFont typeface="Arial" panose="020B0604020202020204" pitchFamily="34" charset="0"/>
              <a:buNone/>
            </a:pPr>
            <a:r>
              <a:rPr lang="en-US" dirty="0"/>
              <a:t>              }                </a:t>
            </a:r>
          </a:p>
          <a:p>
            <a:pPr marL="0" indent="0">
              <a:spcAft>
                <a:spcPts val="0"/>
              </a:spcAft>
              <a:buFont typeface="Arial" panose="020B0604020202020204" pitchFamily="34" charset="0"/>
              <a:buNone/>
            </a:pPr>
            <a:r>
              <a:rPr lang="en-US" dirty="0"/>
              <a:t>        };</a:t>
            </a:r>
          </a:p>
          <a:p>
            <a:pPr marL="0" indent="0">
              <a:spcAft>
                <a:spcPts val="0"/>
              </a:spcAft>
              <a:buFont typeface="Arial" panose="020B0604020202020204" pitchFamily="34" charset="0"/>
              <a:buNone/>
            </a:pPr>
            <a:r>
              <a:rPr lang="en-US" dirty="0"/>
              <a:t>&lt;/script&gt;</a:t>
            </a:r>
          </a:p>
        </p:txBody>
      </p:sp>
      <p:pic>
        <p:nvPicPr>
          <p:cNvPr id="6" name="Picture 5">
            <a:extLst>
              <a:ext uri="{FF2B5EF4-FFF2-40B4-BE49-F238E27FC236}">
                <a16:creationId xmlns:a16="http://schemas.microsoft.com/office/drawing/2014/main" id="{87D2A146-F14A-ECCA-B696-99534724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9046" y="3682847"/>
            <a:ext cx="2772162" cy="2876951"/>
          </a:xfrm>
          <a:prstGeom prst="rect">
            <a:avLst/>
          </a:prstGeom>
          <a:ln>
            <a:solidFill>
              <a:schemeClr val="tx1"/>
            </a:solidFill>
          </a:ln>
        </p:spPr>
      </p:pic>
      <p:sp>
        <p:nvSpPr>
          <p:cNvPr id="7" name="Slide Number Placeholder 3">
            <a:extLst>
              <a:ext uri="{FF2B5EF4-FFF2-40B4-BE49-F238E27FC236}">
                <a16:creationId xmlns:a16="http://schemas.microsoft.com/office/drawing/2014/main" id="{61AF91DD-3748-D6DC-5059-1347806F07AF}"/>
              </a:ext>
            </a:extLst>
          </p:cNvPr>
          <p:cNvSpPr txBox="1">
            <a:spLocks/>
          </p:cNvSpPr>
          <p:nvPr/>
        </p:nvSpPr>
        <p:spPr>
          <a:xfrm>
            <a:off x="9346150" y="640225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47955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DD1FEC-9532-4DDC-B40D-C660B010E608}"/>
              </a:ext>
            </a:extLst>
          </p:cNvPr>
          <p:cNvSpPr>
            <a:spLocks noGrp="1"/>
          </p:cNvSpPr>
          <p:nvPr>
            <p:ph idx="1"/>
          </p:nvPr>
        </p:nvSpPr>
        <p:spPr>
          <a:xfrm>
            <a:off x="838200" y="1279709"/>
            <a:ext cx="10515600" cy="5029200"/>
          </a:xfrm>
        </p:spPr>
        <p:txBody>
          <a:bodyPr/>
          <a:lstStyle/>
          <a:p>
            <a:pPr marL="338328" indent="-338328" algn="just"/>
            <a:r>
              <a:rPr lang="en-US" dirty="0">
                <a:latin typeface="+mn-lt"/>
              </a:rPr>
              <a:t>To draw a circle on a canvas, use the following methods:</a:t>
            </a:r>
          </a:p>
          <a:p>
            <a:pPr marL="795528" lvl="1" indent="-338328" algn="just"/>
            <a:r>
              <a:rPr lang="en-US" dirty="0" err="1">
                <a:latin typeface="+mn-lt"/>
              </a:rPr>
              <a:t>beginPath</a:t>
            </a:r>
            <a:r>
              <a:rPr lang="en-US" dirty="0">
                <a:latin typeface="+mn-lt"/>
              </a:rPr>
              <a:t>() </a:t>
            </a:r>
            <a:r>
              <a:rPr lang="en-US" b="0" u="none" strike="noStrike" baseline="0" dirty="0">
                <a:latin typeface="+mn-lt"/>
              </a:rPr>
              <a:t>—</a:t>
            </a:r>
            <a:r>
              <a:rPr lang="en-US" dirty="0">
                <a:latin typeface="+mn-lt"/>
              </a:rPr>
              <a:t> begins a path.</a:t>
            </a:r>
          </a:p>
          <a:p>
            <a:pPr marL="795528" lvl="1" indent="-338328" algn="just"/>
            <a:r>
              <a:rPr lang="en-US" dirty="0">
                <a:latin typeface="+mn-lt"/>
              </a:rPr>
              <a:t>arc(x, y, radius, </a:t>
            </a:r>
            <a:r>
              <a:rPr lang="en-US" dirty="0" err="1">
                <a:latin typeface="+mn-lt"/>
              </a:rPr>
              <a:t>startAngle</a:t>
            </a:r>
            <a:r>
              <a:rPr lang="en-US" dirty="0">
                <a:latin typeface="+mn-lt"/>
              </a:rPr>
              <a:t>, </a:t>
            </a:r>
            <a:r>
              <a:rPr lang="en-US" dirty="0" err="1">
                <a:latin typeface="+mn-lt"/>
              </a:rPr>
              <a:t>endAngle</a:t>
            </a:r>
            <a:r>
              <a:rPr lang="en-US" dirty="0">
                <a:latin typeface="+mn-lt"/>
              </a:rPr>
              <a:t>) </a:t>
            </a:r>
            <a:r>
              <a:rPr lang="en-US" b="0" u="none" strike="noStrike" baseline="0" dirty="0">
                <a:latin typeface="+mn-lt"/>
              </a:rPr>
              <a:t>—</a:t>
            </a:r>
            <a:r>
              <a:rPr lang="en-US" dirty="0">
                <a:latin typeface="+mn-lt"/>
              </a:rPr>
              <a:t> creates an arc/curve. Set </a:t>
            </a:r>
            <a:r>
              <a:rPr lang="en-US" dirty="0" err="1">
                <a:latin typeface="+mn-lt"/>
              </a:rPr>
              <a:t>startAngle</a:t>
            </a:r>
            <a:r>
              <a:rPr lang="en-US" dirty="0">
                <a:latin typeface="+mn-lt"/>
              </a:rPr>
              <a:t> to 0 and </a:t>
            </a:r>
            <a:r>
              <a:rPr lang="en-US" dirty="0" err="1">
                <a:latin typeface="+mn-lt"/>
              </a:rPr>
              <a:t>endAngle</a:t>
            </a:r>
            <a:r>
              <a:rPr lang="en-US" dirty="0">
                <a:latin typeface="+mn-lt"/>
              </a:rPr>
              <a:t> to 2 * </a:t>
            </a:r>
            <a:r>
              <a:rPr lang="en-US" dirty="0" err="1">
                <a:latin typeface="+mn-lt"/>
              </a:rPr>
              <a:t>Math.PI</a:t>
            </a:r>
            <a:r>
              <a:rPr lang="en-US" dirty="0">
                <a:latin typeface="+mn-lt"/>
              </a:rPr>
              <a:t>. The x and y parameters define the x- and y-coordinates of the center of the circle. The radius parameter defines the radius of the circle. </a:t>
            </a:r>
          </a:p>
          <a:p>
            <a:pPr marL="795528" lvl="1" indent="-338328" algn="just"/>
            <a:r>
              <a:rPr lang="en-US" dirty="0">
                <a:latin typeface="+mn-lt"/>
              </a:rPr>
              <a:t>stroke() or fill() </a:t>
            </a:r>
            <a:r>
              <a:rPr lang="en-US" b="0" u="none" strike="noStrike" baseline="0" dirty="0">
                <a:latin typeface="+mn-lt"/>
              </a:rPr>
              <a:t>—</a:t>
            </a:r>
            <a:r>
              <a:rPr lang="en-US" dirty="0">
                <a:latin typeface="+mn-lt"/>
              </a:rPr>
              <a:t> actually draws the arc on the canvas.</a:t>
            </a:r>
          </a:p>
          <a:p>
            <a:pPr algn="just"/>
            <a:endParaRPr lang="en-US" dirty="0">
              <a:latin typeface="+mn-lt"/>
            </a:endParaRPr>
          </a:p>
        </p:txBody>
      </p:sp>
      <p:sp>
        <p:nvSpPr>
          <p:cNvPr id="3" name="Title 2">
            <a:extLst>
              <a:ext uri="{FF2B5EF4-FFF2-40B4-BE49-F238E27FC236}">
                <a16:creationId xmlns:a16="http://schemas.microsoft.com/office/drawing/2014/main" id="{92126452-B2F2-4963-A547-8A2475947CEF}"/>
              </a:ext>
            </a:extLst>
          </p:cNvPr>
          <p:cNvSpPr>
            <a:spLocks noGrp="1"/>
          </p:cNvSpPr>
          <p:nvPr>
            <p:ph type="title"/>
          </p:nvPr>
        </p:nvSpPr>
        <p:spPr/>
        <p:txBody>
          <a:bodyPr/>
          <a:lstStyle/>
          <a:p>
            <a:r>
              <a:rPr lang="en-US" dirty="0"/>
              <a:t>Drawing a Circle</a:t>
            </a:r>
          </a:p>
        </p:txBody>
      </p:sp>
      <p:sp>
        <p:nvSpPr>
          <p:cNvPr id="4" name="Slide Number Placeholder 3">
            <a:extLst>
              <a:ext uri="{FF2B5EF4-FFF2-40B4-BE49-F238E27FC236}">
                <a16:creationId xmlns:a16="http://schemas.microsoft.com/office/drawing/2014/main" id="{7043596C-639C-A2AA-C159-2EB5E9B196F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897E50B-053A-340E-BF0F-8FA4E8473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440" y="3788862"/>
            <a:ext cx="2560320" cy="2665900"/>
          </a:xfrm>
          <a:prstGeom prst="rect">
            <a:avLst/>
          </a:prstGeom>
          <a:ln>
            <a:solidFill>
              <a:schemeClr val="tx1"/>
            </a:solidFill>
          </a:ln>
        </p:spPr>
      </p:pic>
      <p:sp>
        <p:nvSpPr>
          <p:cNvPr id="12" name="TextBox 11">
            <a:extLst>
              <a:ext uri="{FF2B5EF4-FFF2-40B4-BE49-F238E27FC236}">
                <a16:creationId xmlns:a16="http://schemas.microsoft.com/office/drawing/2014/main" id="{05CF9D84-5EA5-3384-3584-1076691A01E3}"/>
              </a:ext>
            </a:extLst>
          </p:cNvPr>
          <p:cNvSpPr txBox="1"/>
          <p:nvPr/>
        </p:nvSpPr>
        <p:spPr>
          <a:xfrm>
            <a:off x="1928505" y="3788862"/>
            <a:ext cx="4937760" cy="2092881"/>
          </a:xfrm>
          <a:prstGeom prst="rect">
            <a:avLst/>
          </a:prstGeom>
          <a:noFill/>
        </p:spPr>
        <p:txBody>
          <a:bodyPr wrap="square">
            <a:spAutoFit/>
          </a:bodyPr>
          <a:lstStyle/>
          <a:p>
            <a:r>
              <a:rPr lang="en-US" sz="2000" dirty="0"/>
              <a:t>//start the path</a:t>
            </a:r>
          </a:p>
          <a:p>
            <a:pPr>
              <a:spcAft>
                <a:spcPts val="600"/>
              </a:spcAft>
            </a:pPr>
            <a:r>
              <a:rPr lang="en-US" sz="2000" dirty="0" err="1"/>
              <a:t>context.beginPath</a:t>
            </a:r>
            <a:r>
              <a:rPr lang="en-US" sz="2000" dirty="0"/>
              <a:t>();  </a:t>
            </a:r>
          </a:p>
          <a:p>
            <a:r>
              <a:rPr lang="en-US" sz="2000" dirty="0"/>
              <a:t>//draw circle</a:t>
            </a:r>
          </a:p>
          <a:p>
            <a:pPr>
              <a:spcAft>
                <a:spcPts val="600"/>
              </a:spcAft>
            </a:pPr>
            <a:r>
              <a:rPr lang="en-US" sz="2000" dirty="0"/>
              <a:t>context.arc(100, 100, 99, 0, 2 * </a:t>
            </a:r>
            <a:r>
              <a:rPr lang="en-US" sz="2000" dirty="0" err="1"/>
              <a:t>Math.PI</a:t>
            </a:r>
            <a:r>
              <a:rPr lang="en-US" sz="2000" dirty="0"/>
              <a:t>); </a:t>
            </a:r>
          </a:p>
          <a:p>
            <a:r>
              <a:rPr lang="en-US" sz="2000" dirty="0" err="1"/>
              <a:t>context.stroke</a:t>
            </a:r>
            <a:r>
              <a:rPr lang="en-US" sz="2000" dirty="0"/>
              <a:t>();</a:t>
            </a:r>
          </a:p>
          <a:p>
            <a:r>
              <a:rPr lang="en-US" sz="2000" dirty="0"/>
              <a:t>//</a:t>
            </a:r>
            <a:r>
              <a:rPr lang="en-US" sz="2000" dirty="0" err="1"/>
              <a:t>context.fill</a:t>
            </a:r>
            <a:r>
              <a:rPr lang="en-US" sz="2000" dirty="0"/>
              <a:t>();</a:t>
            </a:r>
          </a:p>
        </p:txBody>
      </p:sp>
    </p:spTree>
    <p:extLst>
      <p:ext uri="{BB962C8B-B14F-4D97-AF65-F5344CB8AC3E}">
        <p14:creationId xmlns:p14="http://schemas.microsoft.com/office/powerpoint/2010/main" val="145133575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C97D85-C17C-4815-8E6E-F383503D5F5B}"/>
              </a:ext>
            </a:extLst>
          </p:cNvPr>
          <p:cNvSpPr>
            <a:spLocks noGrp="1"/>
          </p:cNvSpPr>
          <p:nvPr>
            <p:ph idx="1"/>
          </p:nvPr>
        </p:nvSpPr>
        <p:spPr/>
        <p:txBody>
          <a:bodyPr>
            <a:normAutofit/>
          </a:bodyPr>
          <a:lstStyle/>
          <a:p>
            <a:pPr algn="just"/>
            <a:r>
              <a:rPr lang="en-US" dirty="0">
                <a:latin typeface="+mn-lt"/>
              </a:rPr>
              <a:t>T</a:t>
            </a:r>
            <a:r>
              <a:rPr lang="en-US" b="0" i="0" u="none" strike="noStrike" baseline="0" dirty="0">
                <a:latin typeface="+mn-lt"/>
              </a:rPr>
              <a:t>wo methods for drawing text: </a:t>
            </a:r>
            <a:r>
              <a:rPr lang="en-US" b="1" i="0" u="none" strike="noStrike" baseline="0" dirty="0" err="1">
                <a:latin typeface="+mn-lt"/>
              </a:rPr>
              <a:t>fillText</a:t>
            </a:r>
            <a:r>
              <a:rPr lang="en-US" b="1" i="0" u="none" strike="noStrike" baseline="0" dirty="0">
                <a:latin typeface="+mn-lt"/>
              </a:rPr>
              <a:t>()</a:t>
            </a:r>
            <a:r>
              <a:rPr lang="en-US" b="0" i="0" u="none" strike="noStrike" baseline="0" dirty="0">
                <a:latin typeface="+mn-lt"/>
              </a:rPr>
              <a:t> and </a:t>
            </a:r>
            <a:r>
              <a:rPr lang="en-US" b="1" i="0" u="none" strike="noStrike" baseline="0" dirty="0" err="1">
                <a:latin typeface="+mn-lt"/>
              </a:rPr>
              <a:t>strokeText</a:t>
            </a:r>
            <a:r>
              <a:rPr lang="en-US" b="1" i="0" u="none" strike="noStrike" baseline="0" dirty="0">
                <a:latin typeface="+mn-lt"/>
              </a:rPr>
              <a:t>()</a:t>
            </a:r>
            <a:r>
              <a:rPr lang="en-US" dirty="0">
                <a:latin typeface="+mn-lt"/>
              </a:rPr>
              <a:t>.</a:t>
            </a:r>
          </a:p>
          <a:p>
            <a:pPr algn="just"/>
            <a:r>
              <a:rPr lang="en-US" b="0" i="0" u="none" strike="noStrike" baseline="0" dirty="0">
                <a:latin typeface="+mn-lt"/>
              </a:rPr>
              <a:t>Each method takes four arguments: the string to draw, the x-coordinate, the y-coordinate, and an optional maximum pixel width to draw. </a:t>
            </a:r>
          </a:p>
          <a:p>
            <a:pPr algn="just"/>
            <a:r>
              <a:rPr lang="en-US" b="0" i="0" u="none" strike="noStrike" baseline="0" dirty="0">
                <a:latin typeface="+mn-lt"/>
              </a:rPr>
              <a:t>Both methods base their drawing on the following properties:</a:t>
            </a:r>
          </a:p>
          <a:p>
            <a:pPr lvl="1" algn="just"/>
            <a:r>
              <a:rPr lang="en-US" b="0" i="0" u="none" strike="noStrike" baseline="0" dirty="0">
                <a:latin typeface="+mn-lt"/>
              </a:rPr>
              <a:t>font — Indicates the font style, size, and family in the same manner specified in CSS, such as “10px Arial”.</a:t>
            </a:r>
          </a:p>
          <a:p>
            <a:pPr lvl="1" algn="just"/>
            <a:r>
              <a:rPr lang="en-US" b="0" i="0" u="none" strike="noStrike" baseline="0" dirty="0" err="1">
                <a:latin typeface="+mn-lt"/>
              </a:rPr>
              <a:t>textAlign</a:t>
            </a:r>
            <a:r>
              <a:rPr lang="en-US" b="0" i="0" u="none" strike="noStrike" baseline="0" dirty="0">
                <a:latin typeface="+mn-lt"/>
              </a:rPr>
              <a:t> — Indicates how the text should be aligned. Possible values are “start”, “end”, “left”, “right”, and “center”.</a:t>
            </a:r>
          </a:p>
          <a:p>
            <a:pPr lvl="1" algn="just"/>
            <a:r>
              <a:rPr lang="en-US" b="0" i="0" u="none" strike="noStrike" baseline="0" dirty="0" err="1">
                <a:latin typeface="+mn-lt"/>
              </a:rPr>
              <a:t>textBaseline</a:t>
            </a:r>
            <a:r>
              <a:rPr lang="en-US" b="0" i="0" u="none" strike="noStrike" baseline="0" dirty="0">
                <a:latin typeface="+mn-lt"/>
              </a:rPr>
              <a:t> — Indicates the baseline of the text. Possible values are “top”, “hanging”, “middle”, “alphabetic”, “ideographic”, and “bottom”.</a:t>
            </a:r>
          </a:p>
          <a:p>
            <a:pPr algn="just"/>
            <a:r>
              <a:rPr lang="en-US" b="0" i="0" u="none" strike="noStrike" baseline="0" dirty="0">
                <a:latin typeface="+mn-lt"/>
              </a:rPr>
              <a:t>The </a:t>
            </a:r>
            <a:r>
              <a:rPr lang="en-US" b="0" i="0" u="none" strike="noStrike" baseline="0" dirty="0" err="1">
                <a:latin typeface="+mn-lt"/>
              </a:rPr>
              <a:t>fillText</a:t>
            </a:r>
            <a:r>
              <a:rPr lang="en-US" b="0" i="0" u="none" strike="noStrike" baseline="0" dirty="0">
                <a:latin typeface="+mn-lt"/>
              </a:rPr>
              <a:t>() method uses the </a:t>
            </a:r>
            <a:r>
              <a:rPr lang="en-US" b="0" i="0" u="none" strike="noStrike" baseline="0" dirty="0" err="1">
                <a:latin typeface="+mn-lt"/>
              </a:rPr>
              <a:t>fillStyle</a:t>
            </a:r>
            <a:r>
              <a:rPr lang="en-US" b="0" i="0" u="none" strike="noStrike" baseline="0" dirty="0">
                <a:latin typeface="+mn-lt"/>
              </a:rPr>
              <a:t> property to draw the text.</a:t>
            </a:r>
          </a:p>
          <a:p>
            <a:pPr algn="just"/>
            <a:r>
              <a:rPr lang="en-US" dirty="0">
                <a:latin typeface="+mn-lt"/>
              </a:rPr>
              <a:t>T</a:t>
            </a:r>
            <a:r>
              <a:rPr lang="en-US" b="0" i="0" u="none" strike="noStrike" baseline="0" dirty="0">
                <a:latin typeface="+mn-lt"/>
              </a:rPr>
              <a:t>he </a:t>
            </a:r>
            <a:r>
              <a:rPr lang="en-US" b="0" i="0" u="none" strike="noStrike" baseline="0" dirty="0" err="1">
                <a:latin typeface="+mn-lt"/>
              </a:rPr>
              <a:t>strokeText</a:t>
            </a:r>
            <a:r>
              <a:rPr lang="en-US" b="0" i="0" u="none" strike="noStrike" baseline="0" dirty="0">
                <a:latin typeface="+mn-lt"/>
              </a:rPr>
              <a:t>() method uses the </a:t>
            </a:r>
            <a:r>
              <a:rPr lang="en-US" b="0" i="0" u="none" strike="noStrike" baseline="0" dirty="0" err="1">
                <a:latin typeface="+mn-lt"/>
              </a:rPr>
              <a:t>strokeStyle</a:t>
            </a:r>
            <a:r>
              <a:rPr lang="en-US" b="0" i="0" u="none" strike="noStrike" baseline="0" dirty="0">
                <a:latin typeface="+mn-lt"/>
              </a:rPr>
              <a:t> property.</a:t>
            </a:r>
            <a:endParaRPr lang="en-US" dirty="0">
              <a:latin typeface="+mn-lt"/>
            </a:endParaRPr>
          </a:p>
        </p:txBody>
      </p:sp>
      <p:sp>
        <p:nvSpPr>
          <p:cNvPr id="3" name="Title 2">
            <a:extLst>
              <a:ext uri="{FF2B5EF4-FFF2-40B4-BE49-F238E27FC236}">
                <a16:creationId xmlns:a16="http://schemas.microsoft.com/office/drawing/2014/main" id="{C277E0EA-30D4-4C99-906C-8E3E5E050D69}"/>
              </a:ext>
            </a:extLst>
          </p:cNvPr>
          <p:cNvSpPr>
            <a:spLocks noGrp="1"/>
          </p:cNvSpPr>
          <p:nvPr>
            <p:ph type="title"/>
          </p:nvPr>
        </p:nvSpPr>
        <p:spPr/>
        <p:txBody>
          <a:bodyPr/>
          <a:lstStyle/>
          <a:p>
            <a:r>
              <a:rPr lang="en-US" dirty="0"/>
              <a:t>Drawing Text</a:t>
            </a:r>
          </a:p>
        </p:txBody>
      </p:sp>
      <p:sp>
        <p:nvSpPr>
          <p:cNvPr id="4" name="Slide Number Placeholder 3">
            <a:extLst>
              <a:ext uri="{FF2B5EF4-FFF2-40B4-BE49-F238E27FC236}">
                <a16:creationId xmlns:a16="http://schemas.microsoft.com/office/drawing/2014/main" id="{975D8570-34C6-C97D-F50D-0B23BFA27B95}"/>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264767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71407-4B5F-81AC-84F5-566BB0DC9784}"/>
              </a:ext>
            </a:extLst>
          </p:cNvPr>
          <p:cNvSpPr>
            <a:spLocks noGrp="1"/>
          </p:cNvSpPr>
          <p:nvPr>
            <p:ph idx="1"/>
          </p:nvPr>
        </p:nvSpPr>
        <p:spPr>
          <a:xfrm>
            <a:off x="578896" y="1470781"/>
            <a:ext cx="10515600" cy="5029200"/>
          </a:xfrm>
        </p:spPr>
        <p:txBody>
          <a:bodyPr>
            <a:normAutofit/>
          </a:bodyPr>
          <a:lstStyle/>
          <a:p>
            <a:pPr algn="l">
              <a:spcAft>
                <a:spcPts val="1200"/>
              </a:spcAft>
            </a:pPr>
            <a:r>
              <a:rPr lang="en-US" b="0" i="0" u="none" strike="noStrike" baseline="0" dirty="0">
                <a:latin typeface="+mn-lt"/>
              </a:rPr>
              <a:t>The following renders a 12 at the top of the clock created in the previous example:</a:t>
            </a:r>
            <a:r>
              <a:rPr lang="en-US" dirty="0">
                <a:latin typeface="+mn-lt"/>
              </a:rPr>
              <a:t>	  </a:t>
            </a:r>
          </a:p>
          <a:p>
            <a:pPr marL="0" indent="0">
              <a:spcAft>
                <a:spcPts val="0"/>
              </a:spcAft>
              <a:buNone/>
            </a:pPr>
            <a:r>
              <a:rPr lang="en-US" dirty="0">
                <a:latin typeface="+mn-lt"/>
              </a:rPr>
              <a:t>	//add some text</a:t>
            </a:r>
          </a:p>
          <a:p>
            <a:pPr marL="0" indent="0">
              <a:spcAft>
                <a:spcPts val="0"/>
              </a:spcAft>
              <a:buNone/>
            </a:pPr>
            <a:r>
              <a:rPr lang="en-US" dirty="0">
                <a:latin typeface="+mn-lt"/>
              </a:rPr>
              <a:t>              if (</a:t>
            </a:r>
            <a:r>
              <a:rPr lang="en-US" dirty="0" err="1">
                <a:latin typeface="+mn-lt"/>
              </a:rPr>
              <a:t>context.strokeText</a:t>
            </a:r>
            <a:r>
              <a:rPr lang="en-US" dirty="0">
                <a:latin typeface="+mn-lt"/>
              </a:rPr>
              <a:t>){</a:t>
            </a:r>
          </a:p>
          <a:p>
            <a:pPr marL="0" indent="0">
              <a:spcAft>
                <a:spcPts val="0"/>
              </a:spcAft>
              <a:buNone/>
            </a:pPr>
            <a:r>
              <a:rPr lang="en-US" dirty="0">
                <a:latin typeface="+mn-lt"/>
              </a:rPr>
              <a:t>                    </a:t>
            </a:r>
            <a:r>
              <a:rPr lang="en-US" dirty="0" err="1">
                <a:latin typeface="+mn-lt"/>
              </a:rPr>
              <a:t>context.font</a:t>
            </a:r>
            <a:r>
              <a:rPr lang="en-US" dirty="0">
                <a:latin typeface="+mn-lt"/>
              </a:rPr>
              <a:t> = "bold 14px Arial";</a:t>
            </a:r>
          </a:p>
          <a:p>
            <a:pPr marL="0" indent="0">
              <a:spcAft>
                <a:spcPts val="0"/>
              </a:spcAft>
              <a:buNone/>
            </a:pPr>
            <a:r>
              <a:rPr lang="en-US" dirty="0">
                <a:latin typeface="+mn-lt"/>
              </a:rPr>
              <a:t>                    </a:t>
            </a:r>
            <a:r>
              <a:rPr lang="en-US" dirty="0" err="1">
                <a:latin typeface="+mn-lt"/>
              </a:rPr>
              <a:t>context.textAlign</a:t>
            </a:r>
            <a:r>
              <a:rPr lang="en-US" dirty="0">
                <a:latin typeface="+mn-lt"/>
              </a:rPr>
              <a:t> = "center";</a:t>
            </a:r>
          </a:p>
          <a:p>
            <a:pPr marL="0" indent="0">
              <a:spcAft>
                <a:spcPts val="0"/>
              </a:spcAft>
              <a:buNone/>
            </a:pPr>
            <a:r>
              <a:rPr lang="en-US" dirty="0">
                <a:latin typeface="+mn-lt"/>
              </a:rPr>
              <a:t>                    </a:t>
            </a:r>
            <a:r>
              <a:rPr lang="en-US" dirty="0" err="1">
                <a:latin typeface="+mn-lt"/>
              </a:rPr>
              <a:t>context.textBaseline</a:t>
            </a:r>
            <a:r>
              <a:rPr lang="en-US" dirty="0">
                <a:latin typeface="+mn-lt"/>
              </a:rPr>
              <a:t> = "middle";</a:t>
            </a:r>
          </a:p>
          <a:p>
            <a:pPr marL="0" indent="0">
              <a:spcAft>
                <a:spcPts val="0"/>
              </a:spcAft>
              <a:buNone/>
            </a:pPr>
            <a:r>
              <a:rPr lang="en-US" dirty="0">
                <a:latin typeface="+mn-lt"/>
              </a:rPr>
              <a:t>                    </a:t>
            </a:r>
            <a:r>
              <a:rPr lang="en-US" dirty="0" err="1">
                <a:latin typeface="+mn-lt"/>
              </a:rPr>
              <a:t>context.fillText</a:t>
            </a:r>
            <a:r>
              <a:rPr lang="en-US" dirty="0">
                <a:latin typeface="+mn-lt"/>
              </a:rPr>
              <a:t>("12", 100, 20);</a:t>
            </a:r>
          </a:p>
          <a:p>
            <a:pPr marL="0" indent="0">
              <a:spcAft>
                <a:spcPts val="0"/>
              </a:spcAft>
              <a:buNone/>
            </a:pPr>
            <a:r>
              <a:rPr lang="en-US" dirty="0">
                <a:latin typeface="+mn-lt"/>
              </a:rPr>
              <a:t>              } else {</a:t>
            </a:r>
          </a:p>
          <a:p>
            <a:pPr marL="0" indent="0">
              <a:spcAft>
                <a:spcPts val="0"/>
              </a:spcAft>
              <a:buNone/>
            </a:pPr>
            <a:r>
              <a:rPr lang="en-US" dirty="0">
                <a:latin typeface="+mn-lt"/>
              </a:rPr>
              <a:t>                    alert("Your browser doesn't support the canvas text API.");</a:t>
            </a:r>
          </a:p>
          <a:p>
            <a:pPr marL="0" indent="0">
              <a:spcAft>
                <a:spcPts val="0"/>
              </a:spcAft>
              <a:buNone/>
            </a:pPr>
            <a:r>
              <a:rPr lang="en-US" dirty="0">
                <a:latin typeface="+mn-lt"/>
              </a:rPr>
              <a:t>              }</a:t>
            </a:r>
          </a:p>
        </p:txBody>
      </p:sp>
      <p:sp>
        <p:nvSpPr>
          <p:cNvPr id="3" name="Title 2">
            <a:extLst>
              <a:ext uri="{FF2B5EF4-FFF2-40B4-BE49-F238E27FC236}">
                <a16:creationId xmlns:a16="http://schemas.microsoft.com/office/drawing/2014/main" id="{FA2849FF-60E2-11C3-BAC7-510DCC6A1A7D}"/>
              </a:ext>
            </a:extLst>
          </p:cNvPr>
          <p:cNvSpPr>
            <a:spLocks noGrp="1"/>
          </p:cNvSpPr>
          <p:nvPr>
            <p:ph type="title"/>
          </p:nvPr>
        </p:nvSpPr>
        <p:spPr/>
        <p:txBody>
          <a:bodyPr/>
          <a:lstStyle/>
          <a:p>
            <a:r>
              <a:rPr lang="en-US" dirty="0"/>
              <a:t>Text Example</a:t>
            </a:r>
          </a:p>
        </p:txBody>
      </p:sp>
      <p:pic>
        <p:nvPicPr>
          <p:cNvPr id="5" name="Picture 4">
            <a:extLst>
              <a:ext uri="{FF2B5EF4-FFF2-40B4-BE49-F238E27FC236}">
                <a16:creationId xmlns:a16="http://schemas.microsoft.com/office/drawing/2014/main" id="{D1819AEF-C328-BE8D-5DF7-10EA1DB77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638" y="2542142"/>
            <a:ext cx="2772162" cy="2886478"/>
          </a:xfrm>
          <a:prstGeom prst="rect">
            <a:avLst/>
          </a:prstGeom>
          <a:ln>
            <a:solidFill>
              <a:schemeClr val="tx1"/>
            </a:solidFill>
          </a:ln>
        </p:spPr>
      </p:pic>
      <p:sp>
        <p:nvSpPr>
          <p:cNvPr id="6" name="Slide Number Placeholder 3">
            <a:extLst>
              <a:ext uri="{FF2B5EF4-FFF2-40B4-BE49-F238E27FC236}">
                <a16:creationId xmlns:a16="http://schemas.microsoft.com/office/drawing/2014/main" id="{B1709928-CD41-0027-607D-34E77C426F2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35662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p:txBody>
          <a:bodyPr>
            <a:normAutofit/>
          </a:bodyPr>
          <a:lstStyle/>
          <a:p>
            <a:pPr algn="just"/>
            <a:r>
              <a:rPr lang="en-US" b="0" i="0" u="none" strike="noStrike" baseline="0" dirty="0">
                <a:latin typeface="+mn-lt"/>
              </a:rPr>
              <a:t>The 2D context will automatically draw a shadow along with a shape or path based on the value of several properties:</a:t>
            </a:r>
          </a:p>
          <a:p>
            <a:pPr lvl="1" algn="just"/>
            <a:r>
              <a:rPr lang="en-US" b="0" i="0" u="none" strike="noStrike" baseline="0" dirty="0" err="1">
                <a:latin typeface="+mn-lt"/>
              </a:rPr>
              <a:t>shadowColor</a:t>
            </a:r>
            <a:r>
              <a:rPr lang="en-US" b="0" i="0" u="none" strike="noStrike" baseline="0" dirty="0">
                <a:latin typeface="+mn-lt"/>
              </a:rPr>
              <a:t> — The CSS color in which the shadow should be drawn. The default is black.</a:t>
            </a:r>
          </a:p>
          <a:p>
            <a:pPr lvl="1" algn="just"/>
            <a:r>
              <a:rPr lang="en-US" b="0" i="0" u="none" strike="noStrike" baseline="0" dirty="0" err="1">
                <a:latin typeface="+mn-lt"/>
              </a:rPr>
              <a:t>shadowOffsetX</a:t>
            </a:r>
            <a:r>
              <a:rPr lang="en-US" b="0" i="0" u="none" strike="noStrike" baseline="0" dirty="0">
                <a:latin typeface="+mn-lt"/>
              </a:rPr>
              <a:t> — The x-coordinate offset from the x-coordinate of the shape or path. The default is 0.</a:t>
            </a:r>
          </a:p>
          <a:p>
            <a:pPr lvl="1" algn="just"/>
            <a:r>
              <a:rPr lang="en-US" b="0" i="0" u="none" strike="noStrike" baseline="0" dirty="0" err="1">
                <a:latin typeface="+mn-lt"/>
              </a:rPr>
              <a:t>shadowOffsetY</a:t>
            </a:r>
            <a:r>
              <a:rPr lang="en-US" b="0" i="0" u="none" strike="noStrike" baseline="0" dirty="0">
                <a:latin typeface="+mn-lt"/>
              </a:rPr>
              <a:t> — The y-coordinate offset from the y-coordinate of the shape or path. The default is 0.</a:t>
            </a:r>
          </a:p>
          <a:p>
            <a:pPr lvl="1" algn="just"/>
            <a:r>
              <a:rPr lang="en-US" b="0" i="0" u="none" strike="noStrike" baseline="0" dirty="0" err="1">
                <a:latin typeface="+mn-lt"/>
              </a:rPr>
              <a:t>shadowBlur</a:t>
            </a:r>
            <a:r>
              <a:rPr lang="en-US" b="0" i="0" u="none" strike="noStrike" baseline="0" dirty="0">
                <a:latin typeface="+mn-lt"/>
              </a:rPr>
              <a:t> — The number of pixels to blur. If set to 0, the shadow has no blur. The default is 0.</a:t>
            </a:r>
            <a:endParaRPr lang="en-US" sz="2400" dirty="0">
              <a:latin typeface="+mn-lt"/>
            </a:endParaRP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Shadows</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5434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838200" y="1164469"/>
            <a:ext cx="10515600" cy="5577840"/>
          </a:xfrm>
        </p:spPr>
        <p:txBody>
          <a:bodyPr>
            <a:noAutofit/>
          </a:bodyPr>
          <a:lstStyle/>
          <a:p>
            <a:pPr marL="0" indent="0">
              <a:spcAft>
                <a:spcPts val="0"/>
              </a:spcAft>
              <a:buNone/>
            </a:pPr>
            <a:r>
              <a:rPr lang="en-US" b="0" i="0" u="none" strike="noStrike" baseline="0" dirty="0">
                <a:latin typeface="+mn-lt"/>
              </a:rPr>
              <a:t>&lt;script type="text/</a:t>
            </a:r>
            <a:r>
              <a:rPr lang="en-US" b="0" i="0" u="none" strike="noStrike" baseline="0" dirty="0" err="1">
                <a:latin typeface="+mn-lt"/>
              </a:rPr>
              <a:t>javascript</a:t>
            </a:r>
            <a:r>
              <a:rPr lang="en-US" b="0" i="0" u="none" strike="noStrike" baseline="0" dirty="0">
                <a:latin typeface="+mn-lt"/>
              </a:rPr>
              <a: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//setup shadow</a:t>
            </a:r>
          </a:p>
          <a:p>
            <a:pPr marL="0" indent="0">
              <a:spcAft>
                <a:spcPts val="0"/>
              </a:spcAft>
              <a:buNone/>
            </a:pPr>
            <a:r>
              <a:rPr lang="en-US" b="0" i="0" u="none" strike="noStrike" baseline="0" dirty="0">
                <a:latin typeface="+mn-lt"/>
              </a:rPr>
              <a:t>                 </a:t>
            </a:r>
            <a:r>
              <a:rPr lang="en-US" b="0" i="0" u="none" strike="noStrike" baseline="0" dirty="0" err="1">
                <a:latin typeface="+mn-lt"/>
              </a:rPr>
              <a:t>context.shadowOffsetX</a:t>
            </a:r>
            <a:r>
              <a:rPr lang="en-US" b="0" i="0" u="none" strike="noStrike" baseline="0" dirty="0">
                <a:latin typeface="+mn-lt"/>
              </a:rPr>
              <a:t> = 5;</a:t>
            </a:r>
          </a:p>
          <a:p>
            <a:pPr marL="0" indent="0">
              <a:spcAft>
                <a:spcPts val="0"/>
              </a:spcAft>
              <a:buNone/>
            </a:pPr>
            <a:r>
              <a:rPr lang="en-US" b="0" i="0" u="none" strike="noStrike" baseline="0" dirty="0">
                <a:latin typeface="+mn-lt"/>
              </a:rPr>
              <a:t>                 </a:t>
            </a:r>
            <a:r>
              <a:rPr lang="en-US" b="0" i="0" u="none" strike="noStrike" baseline="0" dirty="0" err="1">
                <a:latin typeface="+mn-lt"/>
              </a:rPr>
              <a:t>context.shadowOffsetY</a:t>
            </a:r>
            <a:r>
              <a:rPr lang="en-US" b="0" i="0" u="none" strike="noStrike" baseline="0" dirty="0">
                <a:latin typeface="+mn-lt"/>
              </a:rPr>
              <a:t> = 5;</a:t>
            </a:r>
          </a:p>
          <a:p>
            <a:pPr marL="0" indent="0">
              <a:spcAft>
                <a:spcPts val="0"/>
              </a:spcAft>
              <a:buNone/>
            </a:pPr>
            <a:r>
              <a:rPr lang="en-US" b="0" i="0" u="none" strike="noStrike" baseline="0" dirty="0">
                <a:latin typeface="+mn-lt"/>
              </a:rPr>
              <a:t>                 </a:t>
            </a:r>
            <a:r>
              <a:rPr lang="en-US" b="0" i="0" u="none" strike="noStrike" baseline="0" dirty="0" err="1">
                <a:latin typeface="+mn-lt"/>
              </a:rPr>
              <a:t>context.shadowBlur</a:t>
            </a:r>
            <a:r>
              <a:rPr lang="en-US" b="0" i="0" u="none" strike="noStrike" baseline="0" dirty="0">
                <a:latin typeface="+mn-lt"/>
              </a:rPr>
              <a:t> = 4;</a:t>
            </a:r>
          </a:p>
          <a:p>
            <a:pPr marL="0" indent="0">
              <a:spcAft>
                <a:spcPts val="0"/>
              </a:spcAft>
              <a:buNone/>
            </a:pPr>
            <a:r>
              <a:rPr lang="en-US" b="0" i="0" u="none" strike="noStrike" baseline="0" dirty="0">
                <a:latin typeface="+mn-lt"/>
              </a:rPr>
              <a:t>                 </a:t>
            </a:r>
            <a:r>
              <a:rPr lang="en-US" b="0" i="0" u="none" strike="noStrike" baseline="0" dirty="0" err="1">
                <a:latin typeface="+mn-lt"/>
              </a:rPr>
              <a:t>context.shadowColor</a:t>
            </a:r>
            <a:r>
              <a:rPr lang="en-US" b="0" i="0" u="none" strike="noStrike" baseline="0" dirty="0">
                <a:latin typeface="+mn-lt"/>
              </a:rPr>
              <a:t> = "</a:t>
            </a:r>
            <a:r>
              <a:rPr lang="en-US" b="0" i="0" u="none" strike="noStrike" baseline="0" dirty="0" err="1">
                <a:latin typeface="+mn-lt"/>
              </a:rPr>
              <a:t>rgba</a:t>
            </a:r>
            <a:r>
              <a:rPr lang="en-US" b="0" i="0" u="none" strike="noStrike" baseline="0" dirty="0">
                <a:latin typeface="+mn-lt"/>
              </a:rPr>
              <a:t>(0, 0, 0, 0.5)"; </a:t>
            </a:r>
          </a:p>
          <a:p>
            <a:pPr marL="0" indent="0">
              <a:spcAft>
                <a:spcPts val="0"/>
              </a:spcAft>
              <a:buNone/>
            </a:pPr>
            <a:r>
              <a:rPr lang="en-US" b="0" i="0" u="none" strike="noStrike" baseline="0" dirty="0">
                <a:latin typeface="+mn-lt"/>
              </a:rPr>
              <a:t>                 //draw a red and blue rectangles</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"#ff0000";</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(10, 10, 50, 50);</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a:t>
            </a:r>
            <a:r>
              <a:rPr lang="en-US" b="0" i="0" u="none" strike="noStrike" baseline="0" dirty="0" err="1">
                <a:latin typeface="+mn-lt"/>
              </a:rPr>
              <a:t>rgba</a:t>
            </a:r>
            <a:r>
              <a:rPr lang="en-US" b="0" i="0" u="none" strike="noStrike" baseline="0" dirty="0">
                <a:latin typeface="+mn-lt"/>
              </a:rPr>
              <a:t>(0,0,255,1)";</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(30, 30, 50, 50);</a:t>
            </a:r>
          </a:p>
          <a:p>
            <a:pPr marL="0" indent="0">
              <a:spcAft>
                <a:spcPts val="0"/>
              </a:spcAft>
              <a:buNone/>
            </a:pPr>
            <a:r>
              <a:rPr lang="en-US" b="0" i="0" u="none" strike="noStrike" baseline="0" dirty="0">
                <a:latin typeface="+mn-lt"/>
              </a:rPr>
              <a:t>            }                </a:t>
            </a:r>
          </a:p>
          <a:p>
            <a:pPr marL="0" indent="0">
              <a:spcAft>
                <a:spcPts val="0"/>
              </a:spcAft>
              <a:buNone/>
            </a:pPr>
            <a:r>
              <a:rPr lang="en-US" b="0" i="0" u="none" strike="noStrike" baseline="0" dirty="0">
                <a:latin typeface="+mn-lt"/>
              </a:rPr>
              <a:t>        };</a:t>
            </a:r>
          </a:p>
          <a:p>
            <a:pPr marL="0" indent="0">
              <a:spcAft>
                <a:spcPts val="0"/>
              </a:spcAft>
              <a:buNone/>
            </a:pPr>
            <a:r>
              <a:rPr lang="en-US" b="0" i="0" u="none" strike="noStrike" baseline="0" dirty="0">
                <a:latin typeface="+mn-lt"/>
              </a:rPr>
              <a:t>&lt;/script&gt;</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Shadow Example</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319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D5638CE0-D1AB-407D-3885-D153EA694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2395430"/>
            <a:ext cx="3657600" cy="2639508"/>
          </a:xfrm>
          <a:prstGeom prst="rect">
            <a:avLst/>
          </a:prstGeom>
          <a:ln>
            <a:solidFill>
              <a:schemeClr val="tx1"/>
            </a:solidFill>
          </a:ln>
        </p:spPr>
      </p:pic>
    </p:spTree>
    <p:extLst>
      <p:ext uri="{BB962C8B-B14F-4D97-AF65-F5344CB8AC3E}">
        <p14:creationId xmlns:p14="http://schemas.microsoft.com/office/powerpoint/2010/main" val="317454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5856" y="1330036"/>
            <a:ext cx="10093914" cy="4953000"/>
          </a:xfrm>
        </p:spPr>
        <p:txBody>
          <a:bodyPr>
            <a:noAutofit/>
          </a:bodyPr>
          <a:lstStyle/>
          <a:p>
            <a:pPr algn="just"/>
            <a:r>
              <a:rPr lang="en-US" dirty="0"/>
              <a:t>This basically allows a conditional assignment to a variable depending on the evaluation of the </a:t>
            </a:r>
            <a:r>
              <a:rPr lang="en-US" dirty="0" err="1"/>
              <a:t>boolean</a:t>
            </a:r>
            <a:r>
              <a:rPr lang="en-US" dirty="0"/>
              <a:t> expression.</a:t>
            </a:r>
          </a:p>
          <a:p>
            <a:pPr marL="457200" lvl="1" indent="0" algn="just">
              <a:lnSpc>
                <a:spcPct val="100000"/>
              </a:lnSpc>
              <a:spcBef>
                <a:spcPts val="600"/>
              </a:spcBef>
              <a:buNone/>
            </a:pPr>
            <a:r>
              <a:rPr lang="en-US" sz="2000" dirty="0"/>
              <a:t>Syntax:</a:t>
            </a:r>
          </a:p>
          <a:p>
            <a:pPr marL="457200" lvl="1" indent="0" algn="just">
              <a:buNone/>
            </a:pPr>
            <a:r>
              <a:rPr lang="en-US" sz="2000" dirty="0"/>
              <a:t>		variable =</a:t>
            </a:r>
            <a:r>
              <a:rPr lang="en-US" sz="2000" dirty="0" err="1"/>
              <a:t>boolean</a:t>
            </a:r>
            <a:r>
              <a:rPr lang="en-US" sz="2000" dirty="0"/>
              <a:t> expression ? true value : false value;</a:t>
            </a:r>
          </a:p>
          <a:p>
            <a:pPr marL="457200" lvl="1" indent="0" algn="just">
              <a:buNone/>
            </a:pPr>
            <a:endParaRPr lang="en-US" sz="2000" dirty="0"/>
          </a:p>
          <a:p>
            <a:pPr algn="just"/>
            <a:r>
              <a:rPr lang="en-US" dirty="0"/>
              <a:t>If it’s true, then </a:t>
            </a:r>
            <a:r>
              <a:rPr lang="en-US" dirty="0" err="1"/>
              <a:t>true_value</a:t>
            </a:r>
            <a:r>
              <a:rPr lang="en-US" dirty="0"/>
              <a:t> is assigned to the variable; if it’s false, then </a:t>
            </a:r>
            <a:r>
              <a:rPr lang="en-US" dirty="0" err="1"/>
              <a:t>false_value</a:t>
            </a:r>
            <a:r>
              <a:rPr lang="en-US" dirty="0"/>
              <a:t> is assigned to the variable</a:t>
            </a:r>
          </a:p>
          <a:p>
            <a:pPr marL="457200" lvl="1" indent="0" algn="just">
              <a:buNone/>
            </a:pPr>
            <a:r>
              <a:rPr lang="pt-BR" sz="2000" dirty="0"/>
              <a:t>	Eg.	var max = (num1 &gt; num2) ? num1 : num2;</a:t>
            </a:r>
          </a:p>
          <a:p>
            <a:pPr algn="just"/>
            <a:r>
              <a:rPr lang="en-US" dirty="0"/>
              <a:t>In this example, max is to be assigned the number with the highest value. The expression states that if num1 is greater than num2, then num1 is assigned to max. If, however, the expression is false, then num2 is assigned to max.</a:t>
            </a:r>
          </a:p>
        </p:txBody>
      </p:sp>
      <p:sp>
        <p:nvSpPr>
          <p:cNvPr id="3" name="Title 2"/>
          <p:cNvSpPr>
            <a:spLocks noGrp="1"/>
          </p:cNvSpPr>
          <p:nvPr>
            <p:ph type="title"/>
          </p:nvPr>
        </p:nvSpPr>
        <p:spPr/>
        <p:txBody>
          <a:bodyPr/>
          <a:lstStyle/>
          <a:p>
            <a:r>
              <a:rPr lang="en-US" dirty="0"/>
              <a:t>Conditional Operator </a:t>
            </a:r>
          </a:p>
        </p:txBody>
      </p:sp>
    </p:spTree>
    <p:extLst>
      <p:ext uri="{BB962C8B-B14F-4D97-AF65-F5344CB8AC3E}">
        <p14:creationId xmlns:p14="http://schemas.microsoft.com/office/powerpoint/2010/main" val="354692412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2746CF-83A9-4BF5-AA5F-A588A5D7A73C}"/>
              </a:ext>
            </a:extLst>
          </p:cNvPr>
          <p:cNvSpPr>
            <a:spLocks noGrp="1"/>
          </p:cNvSpPr>
          <p:nvPr>
            <p:ph type="title"/>
          </p:nvPr>
        </p:nvSpPr>
        <p:spPr/>
        <p:txBody>
          <a:bodyPr/>
          <a:lstStyle/>
          <a:p>
            <a:r>
              <a:rPr lang="en-US" dirty="0"/>
              <a:t>Gradients</a:t>
            </a:r>
          </a:p>
        </p:txBody>
      </p:sp>
      <p:sp>
        <p:nvSpPr>
          <p:cNvPr id="4" name="Slide Number Placeholder 3">
            <a:extLst>
              <a:ext uri="{FF2B5EF4-FFF2-40B4-BE49-F238E27FC236}">
                <a16:creationId xmlns:a16="http://schemas.microsoft.com/office/drawing/2014/main" id="{0C4F931D-B173-EBDA-1A2F-C5CBAD02F38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1C1B1779-D4A6-C1B9-3130-C47F8DA34980}"/>
              </a:ext>
            </a:extLst>
          </p:cNvPr>
          <p:cNvSpPr>
            <a:spLocks noGrp="1"/>
          </p:cNvSpPr>
          <p:nvPr>
            <p:ph idx="1"/>
          </p:nvPr>
        </p:nvSpPr>
        <p:spPr>
          <a:xfrm>
            <a:off x="838200" y="1279709"/>
            <a:ext cx="10515600" cy="5303520"/>
          </a:xfrm>
        </p:spPr>
        <p:txBody>
          <a:bodyPr>
            <a:noAutofit/>
          </a:bodyPr>
          <a:lstStyle/>
          <a:p>
            <a:pPr algn="l"/>
            <a:r>
              <a:rPr lang="en-US" dirty="0">
                <a:latin typeface="+mn-lt"/>
              </a:rPr>
              <a:t>Two methods for </a:t>
            </a:r>
            <a:r>
              <a:rPr lang="en-US" b="0" i="0" u="none" strike="noStrike" baseline="0" dirty="0">
                <a:latin typeface="+mn-lt"/>
              </a:rPr>
              <a:t>creating a new </a:t>
            </a:r>
            <a:r>
              <a:rPr lang="en-US" b="0" i="0" u="none" strike="noStrike" baseline="0" dirty="0" err="1">
                <a:latin typeface="+mn-lt"/>
              </a:rPr>
              <a:t>CanvasGradient</a:t>
            </a:r>
            <a:r>
              <a:rPr lang="en-US" b="0" i="0" u="none" strike="noStrike" baseline="0" dirty="0">
                <a:latin typeface="+mn-lt"/>
              </a:rPr>
              <a:t> object</a:t>
            </a:r>
            <a:r>
              <a:rPr lang="en-US" dirty="0">
                <a:latin typeface="+mn-lt"/>
              </a:rPr>
              <a:t>:</a:t>
            </a:r>
          </a:p>
          <a:p>
            <a:pPr marL="742950" lvl="1" indent="-285750" algn="just"/>
            <a:r>
              <a:rPr lang="en-US" dirty="0">
                <a:latin typeface="+mn-lt"/>
              </a:rPr>
              <a:t>T</a:t>
            </a:r>
            <a:r>
              <a:rPr lang="en-US" b="0" i="0" u="none" strike="noStrike" baseline="0" dirty="0">
                <a:latin typeface="+mn-lt"/>
              </a:rPr>
              <a:t>he </a:t>
            </a:r>
            <a:r>
              <a:rPr lang="en-US" b="1" i="0" u="none" strike="noStrike" baseline="0" dirty="0" err="1">
                <a:latin typeface="+mn-lt"/>
              </a:rPr>
              <a:t>createLinearGradient</a:t>
            </a:r>
            <a:r>
              <a:rPr lang="en-US" b="1" i="0" u="none" strike="noStrike" baseline="0" dirty="0">
                <a:latin typeface="+mn-lt"/>
              </a:rPr>
              <a:t>()</a:t>
            </a:r>
            <a:r>
              <a:rPr lang="en-US" b="0" i="0" u="none" strike="noStrike" baseline="0" dirty="0">
                <a:latin typeface="+mn-lt"/>
              </a:rPr>
              <a:t> method</a:t>
            </a:r>
          </a:p>
          <a:p>
            <a:pPr marL="1200150" lvl="2" indent="-285750" algn="just">
              <a:spcAft>
                <a:spcPts val="0"/>
              </a:spcAft>
            </a:pPr>
            <a:r>
              <a:rPr lang="en-US" b="0" i="0" u="none" strike="noStrike" baseline="0" dirty="0">
                <a:latin typeface="+mn-lt"/>
              </a:rPr>
              <a:t>Creates a new linear gradient.</a:t>
            </a:r>
          </a:p>
          <a:p>
            <a:pPr marL="1200150" lvl="2" indent="-285750" algn="just"/>
            <a:r>
              <a:rPr lang="en-US" dirty="0">
                <a:latin typeface="+mn-lt"/>
              </a:rPr>
              <a:t>A</a:t>
            </a:r>
            <a:r>
              <a:rPr lang="en-US" b="0" i="0" u="none" strike="noStrike" baseline="0" dirty="0">
                <a:latin typeface="+mn-lt"/>
              </a:rPr>
              <a:t>ccepts four arguments: the starting x-coordinate, the starting y-coordinate, the ending x-coordinate, and the ending y-coordinate. </a:t>
            </a:r>
          </a:p>
          <a:p>
            <a:pPr marL="742950" lvl="1" indent="-285750" algn="just"/>
            <a:r>
              <a:rPr lang="en-US" dirty="0">
                <a:latin typeface="+mn-lt"/>
              </a:rPr>
              <a:t>T</a:t>
            </a:r>
            <a:r>
              <a:rPr lang="en-US" b="0" i="0" u="none" strike="noStrike" baseline="0" dirty="0">
                <a:latin typeface="+mn-lt"/>
              </a:rPr>
              <a:t>he </a:t>
            </a:r>
            <a:r>
              <a:rPr lang="en-US" b="1" i="0" u="none" strike="noStrike" baseline="0" dirty="0" err="1">
                <a:latin typeface="+mn-lt"/>
              </a:rPr>
              <a:t>createRadialGradient</a:t>
            </a:r>
            <a:r>
              <a:rPr lang="en-US" b="1" i="0" u="none" strike="noStrike" baseline="0" dirty="0">
                <a:latin typeface="+mn-lt"/>
              </a:rPr>
              <a:t>()</a:t>
            </a:r>
            <a:r>
              <a:rPr lang="en-US" b="0" i="0" u="none" strike="noStrike" baseline="0" dirty="0">
                <a:latin typeface="+mn-lt"/>
              </a:rPr>
              <a:t> method</a:t>
            </a:r>
          </a:p>
          <a:p>
            <a:pPr lvl="2" algn="just">
              <a:spcAft>
                <a:spcPts val="0"/>
              </a:spcAft>
            </a:pPr>
            <a:r>
              <a:rPr lang="en-US" b="0" i="0" u="none" strike="noStrike" baseline="0" dirty="0">
                <a:latin typeface="+mn-lt"/>
              </a:rPr>
              <a:t>Creates a radial gradient that starts in the center of a shape and continues out.</a:t>
            </a:r>
          </a:p>
          <a:p>
            <a:pPr lvl="2" algn="just"/>
            <a:r>
              <a:rPr lang="en-US" dirty="0">
                <a:latin typeface="+mn-lt"/>
              </a:rPr>
              <a:t>A</a:t>
            </a:r>
            <a:r>
              <a:rPr lang="en-US" b="0" i="0" u="none" strike="noStrike" baseline="0" dirty="0">
                <a:latin typeface="+mn-lt"/>
              </a:rPr>
              <a:t>ccepts six arguments corresponding to the center of a circle and its radius. The first three arguments define the starting circle’s center (x and y) and radius, while the last three define the same for the ending circle.</a:t>
            </a:r>
            <a:endParaRPr lang="en-US" dirty="0">
              <a:latin typeface="+mn-lt"/>
            </a:endParaRPr>
          </a:p>
          <a:p>
            <a:pPr marL="285750" indent="-285750" algn="just">
              <a:buFont typeface="Arial" panose="020B0604020202020204" pitchFamily="34" charset="0"/>
              <a:buChar char="•"/>
            </a:pPr>
            <a:r>
              <a:rPr lang="en-US" b="0" i="0" u="none" strike="noStrike" baseline="0" dirty="0">
                <a:latin typeface="+mn-lt"/>
              </a:rPr>
              <a:t>Once you have the gradient object, the next step is to assign color stops.</a:t>
            </a:r>
          </a:p>
          <a:p>
            <a:pPr marL="285750" indent="-285750" algn="just">
              <a:buFont typeface="Arial" panose="020B0604020202020204" pitchFamily="34" charset="0"/>
              <a:buChar char="•"/>
            </a:pPr>
            <a:r>
              <a:rPr lang="en-US" b="0" i="0" u="none" strike="noStrike" baseline="0" dirty="0">
                <a:latin typeface="+mn-lt"/>
              </a:rPr>
              <a:t>The </a:t>
            </a:r>
            <a:r>
              <a:rPr lang="en-US" b="1" i="0" u="none" strike="noStrike" baseline="0" dirty="0" err="1">
                <a:latin typeface="+mn-lt"/>
              </a:rPr>
              <a:t>addColorStop</a:t>
            </a:r>
            <a:r>
              <a:rPr lang="en-US" b="1" i="0" u="none" strike="noStrike" baseline="0" dirty="0">
                <a:latin typeface="+mn-lt"/>
              </a:rPr>
              <a:t>()</a:t>
            </a:r>
            <a:r>
              <a:rPr lang="en-US" b="0" i="0" u="none" strike="noStrike" baseline="0" dirty="0">
                <a:latin typeface="+mn-lt"/>
              </a:rPr>
              <a:t> method</a:t>
            </a:r>
          </a:p>
          <a:p>
            <a:pPr marL="742950" lvl="1" indent="-285750" algn="just">
              <a:spcAft>
                <a:spcPts val="0"/>
              </a:spcAft>
            </a:pPr>
            <a:r>
              <a:rPr lang="en-US" b="0" i="0" u="none" strike="noStrike" baseline="0" dirty="0">
                <a:latin typeface="+mn-lt"/>
              </a:rPr>
              <a:t>Accepts two arguments: the location of the color stop and a CSS color. </a:t>
            </a:r>
          </a:p>
          <a:p>
            <a:pPr marL="742950" lvl="1" indent="-285750" algn="just"/>
            <a:r>
              <a:rPr lang="en-US" b="0" i="0" u="none" strike="noStrike" baseline="0" dirty="0">
                <a:latin typeface="+mn-lt"/>
              </a:rPr>
              <a:t>The color stop location is a number between 0 (the first color) and 1 (the last color).</a:t>
            </a:r>
          </a:p>
          <a:p>
            <a:pPr algn="just"/>
            <a:r>
              <a:rPr lang="en-US" dirty="0">
                <a:latin typeface="+mn-lt"/>
              </a:rPr>
              <a:t>Use</a:t>
            </a:r>
            <a:r>
              <a:rPr lang="en-US" b="0" i="0" u="none" strike="noStrike" baseline="0" dirty="0">
                <a:latin typeface="+mn-lt"/>
              </a:rPr>
              <a:t> the </a:t>
            </a:r>
            <a:r>
              <a:rPr lang="en-US" b="0" i="0" u="none" strike="noStrike" baseline="0" dirty="0" err="1">
                <a:latin typeface="+mn-lt"/>
              </a:rPr>
              <a:t>fillStyle</a:t>
            </a:r>
            <a:r>
              <a:rPr lang="en-US" b="0" i="0" u="none" strike="noStrike" baseline="0" dirty="0">
                <a:latin typeface="+mn-lt"/>
              </a:rPr>
              <a:t> or </a:t>
            </a:r>
            <a:r>
              <a:rPr lang="en-US" b="0" i="0" u="none" strike="noStrike" baseline="0" dirty="0" err="1">
                <a:latin typeface="+mn-lt"/>
              </a:rPr>
              <a:t>strokeStyle</a:t>
            </a:r>
            <a:r>
              <a:rPr lang="en-US" b="0" i="0" u="none" strike="noStrike" baseline="0" dirty="0">
                <a:latin typeface="+mn-lt"/>
              </a:rPr>
              <a:t> properties to draw a shape using the gradient.</a:t>
            </a:r>
          </a:p>
        </p:txBody>
      </p:sp>
    </p:spTree>
    <p:extLst>
      <p:ext uri="{BB962C8B-B14F-4D97-AF65-F5344CB8AC3E}">
        <p14:creationId xmlns:p14="http://schemas.microsoft.com/office/powerpoint/2010/main" val="317385682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838200" y="1276336"/>
            <a:ext cx="10515600" cy="5303520"/>
          </a:xfrm>
        </p:spPr>
        <p:txBody>
          <a:bodyPr>
            <a:noAutofit/>
          </a:bodyPr>
          <a:lstStyle/>
          <a:p>
            <a:pPr marL="0" indent="0">
              <a:spcAft>
                <a:spcPts val="0"/>
              </a:spcAft>
              <a:buNone/>
            </a:pPr>
            <a:r>
              <a:rPr lang="en-US" b="0" i="0" u="none" strike="noStrike" baseline="0" dirty="0">
                <a:latin typeface="+mn-lt"/>
              </a:rPr>
              <a:t>&lt;script type="text/</a:t>
            </a:r>
            <a:r>
              <a:rPr lang="en-US" b="0" i="0" u="none" strike="noStrike" baseline="0" dirty="0" err="1">
                <a:latin typeface="+mn-lt"/>
              </a:rPr>
              <a:t>javascript</a:t>
            </a:r>
            <a:r>
              <a:rPr lang="en-US" b="0" i="0" u="none" strike="noStrike" baseline="0" dirty="0">
                <a:latin typeface="+mn-lt"/>
              </a:rPr>
              <a: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var gradient = </a:t>
            </a:r>
            <a:r>
              <a:rPr lang="en-US" b="0" i="0" u="none" strike="noStrike" baseline="0" dirty="0" err="1">
                <a:latin typeface="+mn-lt"/>
              </a:rPr>
              <a:t>context.createLinearGradient</a:t>
            </a:r>
            <a:r>
              <a:rPr lang="en-US" b="0" i="0" u="none" strike="noStrike" baseline="0" dirty="0">
                <a:latin typeface="+mn-lt"/>
              </a:rPr>
              <a:t>(30, 30, 70, 70);</a:t>
            </a:r>
          </a:p>
          <a:p>
            <a:pPr marL="0" indent="0">
              <a:spcAft>
                <a:spcPts val="0"/>
              </a:spcAft>
              <a:buNone/>
            </a:pPr>
            <a:r>
              <a:rPr lang="en-US" b="0" i="0" u="none" strike="noStrike" baseline="0" dirty="0">
                <a:latin typeface="+mn-lt"/>
              </a:rPr>
              <a:t>                </a:t>
            </a:r>
            <a:r>
              <a:rPr lang="en-US" b="0" i="0" u="none" strike="noStrike" baseline="0" dirty="0" err="1">
                <a:latin typeface="+mn-lt"/>
              </a:rPr>
              <a:t>gradient.addColorStop</a:t>
            </a:r>
            <a:r>
              <a:rPr lang="en-US" b="0" i="0" u="none" strike="noStrike" baseline="0" dirty="0">
                <a:latin typeface="+mn-lt"/>
              </a:rPr>
              <a:t>(0, "white");</a:t>
            </a:r>
          </a:p>
          <a:p>
            <a:pPr marL="0" indent="0">
              <a:spcAft>
                <a:spcPts val="0"/>
              </a:spcAft>
              <a:buNone/>
            </a:pPr>
            <a:r>
              <a:rPr lang="en-US" b="0" i="0" u="none" strike="noStrike" baseline="0" dirty="0">
                <a:latin typeface="+mn-lt"/>
              </a:rPr>
              <a:t>                </a:t>
            </a:r>
            <a:r>
              <a:rPr lang="en-US" b="0" i="0" u="none" strike="noStrike" baseline="0" dirty="0" err="1">
                <a:latin typeface="+mn-lt"/>
              </a:rPr>
              <a:t>gradient.addColorStop</a:t>
            </a:r>
            <a:r>
              <a:rPr lang="en-US" b="0" i="0" u="none" strike="noStrike" baseline="0" dirty="0">
                <a:latin typeface="+mn-lt"/>
              </a:rPr>
              <a:t>(1, "black");</a:t>
            </a:r>
          </a:p>
          <a:p>
            <a:pPr marL="0" indent="0">
              <a:spcAft>
                <a:spcPts val="0"/>
              </a:spcAft>
              <a:buNone/>
            </a:pPr>
            <a:r>
              <a:rPr lang="en-US" b="0" i="0" u="none" strike="noStrike" baseline="0" dirty="0">
                <a:latin typeface="+mn-lt"/>
              </a:rPr>
              <a:t>                //draw a red rectangle</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"#ff0000";</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(10, 10, 50, 50);</a:t>
            </a:r>
          </a:p>
          <a:p>
            <a:pPr marL="0" indent="0">
              <a:spcAft>
                <a:spcPts val="0"/>
              </a:spcAft>
              <a:buNone/>
            </a:pPr>
            <a:r>
              <a:rPr lang="en-US" b="0" i="0" u="none" strike="noStrike" baseline="0" dirty="0">
                <a:latin typeface="+mn-lt"/>
              </a:rPr>
              <a:t>                //draw a gradient rectangle</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gradient;</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(30, 30, 50, 50);</a:t>
            </a:r>
          </a:p>
          <a:p>
            <a:pPr marL="0" indent="0">
              <a:spcAft>
                <a:spcPts val="0"/>
              </a:spcAft>
              <a:buNone/>
            </a:pPr>
            <a:r>
              <a:rPr lang="en-US" b="0" i="0" u="none" strike="noStrike" baseline="0" dirty="0">
                <a:latin typeface="+mn-lt"/>
              </a:rPr>
              <a:t>            }                </a:t>
            </a:r>
          </a:p>
          <a:p>
            <a:pPr marL="0" indent="0">
              <a:spcAft>
                <a:spcPts val="0"/>
              </a:spcAft>
              <a:buNone/>
            </a:pPr>
            <a:r>
              <a:rPr lang="en-US" b="0" i="0" u="none" strike="noStrike" baseline="0" dirty="0">
                <a:latin typeface="+mn-lt"/>
              </a:rPr>
              <a:t>        };</a:t>
            </a:r>
          </a:p>
          <a:p>
            <a:pPr marL="0" indent="0">
              <a:spcAft>
                <a:spcPts val="0"/>
              </a:spcAft>
              <a:buNone/>
            </a:pPr>
            <a:r>
              <a:rPr lang="en-US" b="0" i="0" u="none" strike="noStrike" baseline="0" dirty="0">
                <a:latin typeface="+mn-lt"/>
              </a:rPr>
              <a:t>&lt;/script&gt;</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Gradient Example 1</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8C0A54B-8FA2-1CD2-79C4-1D2DA841D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960" y="3429000"/>
            <a:ext cx="3291840" cy="2585632"/>
          </a:xfrm>
          <a:prstGeom prst="rect">
            <a:avLst/>
          </a:prstGeom>
          <a:ln>
            <a:solidFill>
              <a:schemeClr val="tx1"/>
            </a:solidFill>
          </a:ln>
        </p:spPr>
      </p:pic>
    </p:spTree>
    <p:extLst>
      <p:ext uri="{BB962C8B-B14F-4D97-AF65-F5344CB8AC3E}">
        <p14:creationId xmlns:p14="http://schemas.microsoft.com/office/powerpoint/2010/main" val="31838627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838200" y="1276336"/>
            <a:ext cx="10515600" cy="5303520"/>
          </a:xfrm>
        </p:spPr>
        <p:txBody>
          <a:bodyPr>
            <a:noAutofit/>
          </a:bodyPr>
          <a:lstStyle/>
          <a:p>
            <a:pPr marL="0" indent="0">
              <a:spcAft>
                <a:spcPts val="0"/>
              </a:spcAft>
              <a:buNone/>
            </a:pPr>
            <a:r>
              <a:rPr lang="en-US" b="0" i="0" u="none" strike="noStrike" baseline="0" dirty="0">
                <a:latin typeface="+mn-lt"/>
              </a:rPr>
              <a:t>&lt;script type="text/</a:t>
            </a:r>
            <a:r>
              <a:rPr lang="en-US" b="0" i="0" u="none" strike="noStrike" baseline="0" dirty="0" err="1">
                <a:latin typeface="+mn-lt"/>
              </a:rPr>
              <a:t>javascript</a:t>
            </a:r>
            <a:r>
              <a:rPr lang="en-US" b="0" i="0" u="none" strike="noStrike" baseline="0" dirty="0">
                <a:latin typeface="+mn-lt"/>
              </a:rPr>
              <a: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var gradient = </a:t>
            </a:r>
            <a:r>
              <a:rPr lang="en-US" b="0" i="0" u="none" strike="noStrike" baseline="0" dirty="0" err="1">
                <a:latin typeface="+mn-lt"/>
              </a:rPr>
              <a:t>context.createRadialGradient</a:t>
            </a:r>
            <a:r>
              <a:rPr lang="en-US" b="0" i="0" u="none" strike="noStrike" baseline="0" dirty="0">
                <a:latin typeface="+mn-lt"/>
              </a:rPr>
              <a:t>(55, 55, 10, 55, 55, 30);</a:t>
            </a:r>
          </a:p>
          <a:p>
            <a:pPr marL="0" indent="0">
              <a:spcAft>
                <a:spcPts val="0"/>
              </a:spcAft>
              <a:buNone/>
            </a:pPr>
            <a:r>
              <a:rPr lang="en-US" b="0" i="0" u="none" strike="noStrike" baseline="0" dirty="0">
                <a:latin typeface="+mn-lt"/>
              </a:rPr>
              <a:t>                </a:t>
            </a:r>
            <a:r>
              <a:rPr lang="en-US" b="0" i="0" u="none" strike="noStrike" baseline="0" dirty="0" err="1">
                <a:latin typeface="+mn-lt"/>
              </a:rPr>
              <a:t>gradient.addColorStop</a:t>
            </a:r>
            <a:r>
              <a:rPr lang="en-US" b="0" i="0" u="none" strike="noStrike" baseline="0" dirty="0">
                <a:latin typeface="+mn-lt"/>
              </a:rPr>
              <a:t>(0, "white");</a:t>
            </a:r>
          </a:p>
          <a:p>
            <a:pPr marL="0" indent="0">
              <a:spcAft>
                <a:spcPts val="0"/>
              </a:spcAft>
              <a:buNone/>
            </a:pPr>
            <a:r>
              <a:rPr lang="en-US" b="0" i="0" u="none" strike="noStrike" baseline="0" dirty="0">
                <a:latin typeface="+mn-lt"/>
              </a:rPr>
              <a:t>                </a:t>
            </a:r>
            <a:r>
              <a:rPr lang="en-US" b="0" i="0" u="none" strike="noStrike" baseline="0" dirty="0" err="1">
                <a:latin typeface="+mn-lt"/>
              </a:rPr>
              <a:t>gradient.addColorStop</a:t>
            </a:r>
            <a:r>
              <a:rPr lang="en-US" b="0" i="0" u="none" strike="noStrike" baseline="0" dirty="0">
                <a:latin typeface="+mn-lt"/>
              </a:rPr>
              <a:t>(1, "black");</a:t>
            </a:r>
          </a:p>
          <a:p>
            <a:pPr marL="0" indent="0">
              <a:spcAft>
                <a:spcPts val="0"/>
              </a:spcAft>
              <a:buNone/>
            </a:pPr>
            <a:r>
              <a:rPr lang="en-US" b="0" i="0" u="none" strike="noStrike" baseline="0" dirty="0">
                <a:latin typeface="+mn-lt"/>
              </a:rPr>
              <a:t>                //draw a red rectangle</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"#ff0000";</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(10, 10, 50, 50);</a:t>
            </a:r>
          </a:p>
          <a:p>
            <a:pPr marL="0" indent="0">
              <a:spcAft>
                <a:spcPts val="0"/>
              </a:spcAft>
              <a:buNone/>
            </a:pPr>
            <a:r>
              <a:rPr lang="en-US" b="0" i="0" u="none" strike="noStrike" baseline="0" dirty="0">
                <a:latin typeface="+mn-lt"/>
              </a:rPr>
              <a:t>                //draw a gradient rectangle</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gradient;</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(30, 30, 50, 50);</a:t>
            </a:r>
          </a:p>
          <a:p>
            <a:pPr marL="0" indent="0">
              <a:spcAft>
                <a:spcPts val="0"/>
              </a:spcAft>
              <a:buNone/>
            </a:pPr>
            <a:r>
              <a:rPr lang="en-US" b="0" i="0" u="none" strike="noStrike" baseline="0" dirty="0">
                <a:latin typeface="+mn-lt"/>
              </a:rPr>
              <a:t>            }                </a:t>
            </a:r>
          </a:p>
          <a:p>
            <a:pPr marL="0" indent="0">
              <a:spcAft>
                <a:spcPts val="0"/>
              </a:spcAft>
              <a:buNone/>
            </a:pPr>
            <a:r>
              <a:rPr lang="en-US" b="0" i="0" u="none" strike="noStrike" baseline="0" dirty="0">
                <a:latin typeface="+mn-lt"/>
              </a:rPr>
              <a:t>        };</a:t>
            </a:r>
          </a:p>
          <a:p>
            <a:pPr marL="0" indent="0">
              <a:spcAft>
                <a:spcPts val="0"/>
              </a:spcAft>
              <a:buNone/>
            </a:pPr>
            <a:r>
              <a:rPr lang="en-US" b="0" i="0" u="none" strike="noStrike" baseline="0" dirty="0">
                <a:latin typeface="+mn-lt"/>
              </a:rPr>
              <a:t>&lt;/script&gt;</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Gradient Example 2</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8BE1ED4-EB1E-F0D0-B3B3-648DB653F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960" y="3429000"/>
            <a:ext cx="3291840" cy="2562850"/>
          </a:xfrm>
          <a:prstGeom prst="rect">
            <a:avLst/>
          </a:prstGeom>
          <a:ln>
            <a:solidFill>
              <a:schemeClr val="tx1"/>
            </a:solidFill>
          </a:ln>
        </p:spPr>
      </p:pic>
    </p:spTree>
    <p:extLst>
      <p:ext uri="{BB962C8B-B14F-4D97-AF65-F5344CB8AC3E}">
        <p14:creationId xmlns:p14="http://schemas.microsoft.com/office/powerpoint/2010/main" val="38284337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EE126-4023-48AB-945D-09D416E4A4EA}"/>
              </a:ext>
            </a:extLst>
          </p:cNvPr>
          <p:cNvSpPr>
            <a:spLocks noGrp="1"/>
          </p:cNvSpPr>
          <p:nvPr>
            <p:ph idx="1"/>
          </p:nvPr>
        </p:nvSpPr>
        <p:spPr/>
        <p:txBody>
          <a:bodyPr>
            <a:noAutofit/>
          </a:bodyPr>
          <a:lstStyle/>
          <a:p>
            <a:pPr algn="just"/>
            <a:r>
              <a:rPr lang="en-US" dirty="0">
                <a:latin typeface="+mn-lt"/>
              </a:rPr>
              <a:t>Use the </a:t>
            </a:r>
            <a:r>
              <a:rPr lang="en-US" b="1" dirty="0" err="1">
                <a:latin typeface="+mn-lt"/>
              </a:rPr>
              <a:t>drawImage</a:t>
            </a:r>
            <a:r>
              <a:rPr lang="en-US" b="1" dirty="0">
                <a:latin typeface="+mn-lt"/>
              </a:rPr>
              <a:t>()</a:t>
            </a:r>
            <a:r>
              <a:rPr lang="en-US" dirty="0">
                <a:latin typeface="+mn-lt"/>
              </a:rPr>
              <a:t> method to draw an image on the canvas.</a:t>
            </a:r>
            <a:endParaRPr lang="en-US" b="0" i="0" u="none" strike="noStrike" baseline="0" dirty="0">
              <a:latin typeface="+mn-lt"/>
            </a:endParaRPr>
          </a:p>
          <a:p>
            <a:pPr algn="just"/>
            <a:r>
              <a:rPr lang="en-US" b="0" i="0" u="none" strike="noStrike" baseline="0" dirty="0">
                <a:latin typeface="+mn-lt"/>
              </a:rPr>
              <a:t>The method accepts three arguments: an HTML &lt;</a:t>
            </a:r>
            <a:r>
              <a:rPr lang="en-US" b="0" i="0" u="none" strike="noStrike" baseline="0" dirty="0" err="1">
                <a:latin typeface="+mn-lt"/>
              </a:rPr>
              <a:t>img</a:t>
            </a:r>
            <a:r>
              <a:rPr lang="en-US" b="0" i="0" u="none" strike="noStrike" baseline="0" dirty="0">
                <a:latin typeface="+mn-lt"/>
              </a:rPr>
              <a:t>&gt; element, the destination x- and y-coordinates. </a:t>
            </a:r>
          </a:p>
          <a:p>
            <a:pPr algn="just"/>
            <a:r>
              <a:rPr lang="en-US" b="0" i="0" u="none" strike="noStrike" baseline="0" dirty="0">
                <a:latin typeface="+mn-lt"/>
              </a:rPr>
              <a:t>To draw an image on the context at position (10,10):</a:t>
            </a:r>
          </a:p>
          <a:p>
            <a:pPr marL="457200" lvl="1" indent="0" algn="just">
              <a:spcAft>
                <a:spcPts val="0"/>
              </a:spcAft>
              <a:buNone/>
            </a:pPr>
            <a:r>
              <a:rPr lang="fr-FR" b="0" i="0" u="none" strike="noStrike" baseline="0" dirty="0">
                <a:latin typeface="+mn-lt"/>
              </a:rPr>
              <a:t>var image = </a:t>
            </a:r>
            <a:r>
              <a:rPr lang="fr-FR" b="0" i="0" u="none" strike="noStrike" baseline="0" dirty="0" err="1">
                <a:latin typeface="+mn-lt"/>
              </a:rPr>
              <a:t>document.images</a:t>
            </a:r>
            <a:r>
              <a:rPr lang="fr-FR" b="0" i="0" u="none" strike="noStrike" baseline="0" dirty="0">
                <a:latin typeface="+mn-lt"/>
              </a:rPr>
              <a:t>[0];</a:t>
            </a:r>
          </a:p>
          <a:p>
            <a:pPr marL="457200" lvl="1" indent="0" algn="just">
              <a:spcAft>
                <a:spcPts val="1200"/>
              </a:spcAft>
              <a:buNone/>
            </a:pPr>
            <a:r>
              <a:rPr lang="fr-FR" b="0" i="0" u="none" strike="noStrike" baseline="0" dirty="0" err="1">
                <a:latin typeface="+mn-lt"/>
              </a:rPr>
              <a:t>context.drawImage</a:t>
            </a:r>
            <a:r>
              <a:rPr lang="fr-FR" b="0" i="0" u="none" strike="noStrike" baseline="0" dirty="0">
                <a:latin typeface="+mn-lt"/>
              </a:rPr>
              <a:t>(image, 10, 10);</a:t>
            </a:r>
          </a:p>
          <a:p>
            <a:pPr algn="just"/>
            <a:r>
              <a:rPr lang="en-US" b="0" i="0" u="none" strike="noStrike" baseline="0" dirty="0">
                <a:latin typeface="+mn-lt"/>
              </a:rPr>
              <a:t>To change how the image is drawn by adding two more arguments: the destination width and destination height.</a:t>
            </a:r>
          </a:p>
          <a:p>
            <a:pPr marL="457200" lvl="1" indent="0" algn="just">
              <a:spcAft>
                <a:spcPts val="1200"/>
              </a:spcAft>
              <a:buNone/>
            </a:pPr>
            <a:r>
              <a:rPr lang="fr-FR" b="0" i="0" u="none" strike="noStrike" baseline="0" dirty="0" err="1">
                <a:latin typeface="+mn-lt"/>
              </a:rPr>
              <a:t>context.drawImage</a:t>
            </a:r>
            <a:r>
              <a:rPr lang="fr-FR" b="0" i="0" u="none" strike="noStrike" baseline="0" dirty="0">
                <a:latin typeface="+mn-lt"/>
              </a:rPr>
              <a:t>(image, 50, 10, 20, 30);</a:t>
            </a:r>
            <a:endParaRPr lang="en-US" b="0" i="0" u="none" strike="noStrike" baseline="0" dirty="0">
              <a:latin typeface="+mn-lt"/>
            </a:endParaRPr>
          </a:p>
          <a:p>
            <a:pPr algn="just"/>
            <a:r>
              <a:rPr lang="en-US" b="0" i="0" u="none" strike="noStrike" baseline="0" dirty="0">
                <a:latin typeface="+mn-lt"/>
              </a:rPr>
              <a:t>To draw part of the image onto the context by providing nine arguments: the image to draw, the source x-coordinate, the source y-coordinate, the source width, the source height, the destination x-coordinate, the destination y-coordinate, the destination width, and the destination height. </a:t>
            </a:r>
          </a:p>
          <a:p>
            <a:pPr marL="457200" lvl="1" indent="0" algn="just">
              <a:buNone/>
            </a:pPr>
            <a:r>
              <a:rPr lang="fr-FR" b="0" i="0" u="none" strike="noStrike" baseline="0" dirty="0" err="1">
                <a:latin typeface="+mn-lt"/>
              </a:rPr>
              <a:t>context.drawImage</a:t>
            </a:r>
            <a:r>
              <a:rPr lang="fr-FR" b="0" i="0" u="none" strike="noStrike" baseline="0" dirty="0">
                <a:latin typeface="+mn-lt"/>
              </a:rPr>
              <a:t>(image, 0, 10, 50, 50, 0, 100, 40, 60);</a:t>
            </a:r>
          </a:p>
        </p:txBody>
      </p:sp>
      <p:sp>
        <p:nvSpPr>
          <p:cNvPr id="3" name="Title 2">
            <a:extLst>
              <a:ext uri="{FF2B5EF4-FFF2-40B4-BE49-F238E27FC236}">
                <a16:creationId xmlns:a16="http://schemas.microsoft.com/office/drawing/2014/main" id="{C014047D-56F1-4AC1-9908-E2F3CE0E2EF8}"/>
              </a:ext>
            </a:extLst>
          </p:cNvPr>
          <p:cNvSpPr>
            <a:spLocks noGrp="1"/>
          </p:cNvSpPr>
          <p:nvPr>
            <p:ph type="title"/>
          </p:nvPr>
        </p:nvSpPr>
        <p:spPr/>
        <p:txBody>
          <a:bodyPr/>
          <a:lstStyle/>
          <a:p>
            <a:r>
              <a:rPr lang="en-US" dirty="0"/>
              <a:t>Drawing Images</a:t>
            </a:r>
          </a:p>
        </p:txBody>
      </p:sp>
      <p:sp>
        <p:nvSpPr>
          <p:cNvPr id="4" name="Slide Number Placeholder 3">
            <a:extLst>
              <a:ext uri="{FF2B5EF4-FFF2-40B4-BE49-F238E27FC236}">
                <a16:creationId xmlns:a16="http://schemas.microsoft.com/office/drawing/2014/main" id="{3D53E8D9-FE03-23AF-19D6-420E398E7DA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586987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524296" y="1276336"/>
            <a:ext cx="10515600" cy="5303520"/>
          </a:xfrm>
        </p:spPr>
        <p:txBody>
          <a:bodyPr>
            <a:noAutofit/>
          </a:bodyPr>
          <a:lstStyle/>
          <a:p>
            <a:pPr marL="0" indent="0">
              <a:spcAft>
                <a:spcPts val="0"/>
              </a:spcAft>
              <a:buNone/>
            </a:pPr>
            <a:r>
              <a:rPr lang="en-US" b="0" i="0" u="none" strike="noStrike" baseline="0" dirty="0">
                <a:latin typeface="+mn-lt"/>
              </a:rPr>
              <a:t>&lt;canvas id="drawing" width="200" height="200"&gt;&lt;/canvas&gt;</a:t>
            </a:r>
          </a:p>
          <a:p>
            <a:pPr marL="0" indent="0">
              <a:spcAft>
                <a:spcPts val="0"/>
              </a:spcAft>
              <a:buNone/>
            </a:pPr>
            <a:r>
              <a:rPr lang="en-US" b="0" i="0" u="none" strike="noStrike" baseline="0" dirty="0">
                <a:latin typeface="+mn-lt"/>
              </a:rPr>
              <a:t>&lt;</a:t>
            </a:r>
            <a:r>
              <a:rPr lang="en-US" b="0" i="0" u="none" strike="noStrike" baseline="0" dirty="0" err="1">
                <a:latin typeface="+mn-lt"/>
              </a:rPr>
              <a:t>img</a:t>
            </a:r>
            <a:r>
              <a:rPr lang="en-US" b="0" i="0" u="none" strike="noStrike" baseline="0" dirty="0">
                <a:latin typeface="+mn-lt"/>
              </a:rPr>
              <a:t> id="smiley" </a:t>
            </a:r>
            <a:r>
              <a:rPr lang="en-US" b="0" i="0" u="none" strike="noStrike" baseline="0" dirty="0" err="1">
                <a:latin typeface="+mn-lt"/>
              </a:rPr>
              <a:t>src</a:t>
            </a:r>
            <a:r>
              <a:rPr lang="en-US" b="0" i="0" u="none" strike="noStrike" baseline="0" dirty="0">
                <a:latin typeface="+mn-lt"/>
              </a:rPr>
              <a:t>="smile.gif" border="1" title="Image tag" /&gt;</a:t>
            </a:r>
          </a:p>
          <a:p>
            <a:pPr marL="0" indent="0">
              <a:spcAft>
                <a:spcPts val="0"/>
              </a:spcAft>
              <a:buNone/>
            </a:pPr>
            <a:r>
              <a:rPr lang="en-US" b="0" i="0" u="none" strike="noStrike" baseline="0" dirty="0">
                <a:latin typeface="+mn-lt"/>
              </a:rPr>
              <a:t>&lt;script type="text/</a:t>
            </a:r>
            <a:r>
              <a:rPr lang="en-US" b="0" i="0" u="none" strike="noStrike" baseline="0" dirty="0" err="1">
                <a:latin typeface="+mn-lt"/>
              </a:rPr>
              <a:t>javascript</a:t>
            </a:r>
            <a:r>
              <a:rPr lang="en-US" b="0" i="0" u="none" strike="noStrike" baseline="0" dirty="0">
                <a:latin typeface="+mn-lt"/>
              </a:rPr>
              <a: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var image = </a:t>
            </a:r>
            <a:r>
              <a:rPr lang="en-US" b="0" i="0" u="none" strike="noStrike" baseline="0" dirty="0" err="1">
                <a:latin typeface="+mn-lt"/>
              </a:rPr>
              <a:t>document.getElementById</a:t>
            </a:r>
            <a:r>
              <a:rPr lang="en-US" b="0" i="0" u="none" strike="noStrike" baseline="0" dirty="0">
                <a:latin typeface="+mn-lt"/>
              </a:rPr>
              <a:t>("smiley");</a:t>
            </a:r>
          </a:p>
          <a:p>
            <a:pPr marL="0" indent="0">
              <a:spcAft>
                <a:spcPts val="0"/>
              </a:spcAft>
              <a:buNone/>
            </a:pPr>
            <a:r>
              <a:rPr lang="en-US" b="0" i="0" u="none" strike="noStrike" baseline="0" dirty="0">
                <a:latin typeface="+mn-lt"/>
              </a:rPr>
              <a:t>                 //draw regular size</a:t>
            </a:r>
          </a:p>
          <a:p>
            <a:pPr marL="0" indent="0">
              <a:spcAft>
                <a:spcPts val="0"/>
              </a:spcAft>
              <a:buNone/>
            </a:pPr>
            <a:r>
              <a:rPr lang="en-US" b="0" i="0" u="none" strike="noStrike" baseline="0" dirty="0">
                <a:latin typeface="+mn-lt"/>
              </a:rPr>
              <a:t>                 </a:t>
            </a:r>
            <a:r>
              <a:rPr lang="en-US" b="0" i="0" u="none" strike="noStrike" baseline="0" dirty="0" err="1">
                <a:latin typeface="+mn-lt"/>
              </a:rPr>
              <a:t>context.drawImage</a:t>
            </a:r>
            <a:r>
              <a:rPr lang="en-US" b="0" i="0" u="none" strike="noStrike" baseline="0" dirty="0">
                <a:latin typeface="+mn-lt"/>
              </a:rPr>
              <a:t>(image, 10, 10);</a:t>
            </a:r>
          </a:p>
          <a:p>
            <a:pPr marL="0" indent="0">
              <a:spcAft>
                <a:spcPts val="0"/>
              </a:spcAft>
              <a:buNone/>
            </a:pPr>
            <a:r>
              <a:rPr lang="en-US" b="0" i="0" u="none" strike="noStrike" baseline="0" dirty="0">
                <a:latin typeface="+mn-lt"/>
              </a:rPr>
              <a:t>                 //draw smaller</a:t>
            </a:r>
          </a:p>
          <a:p>
            <a:pPr marL="0" indent="0">
              <a:spcAft>
                <a:spcPts val="0"/>
              </a:spcAft>
              <a:buNone/>
            </a:pPr>
            <a:r>
              <a:rPr lang="en-US" b="0" i="0" u="none" strike="noStrike" baseline="0" dirty="0">
                <a:latin typeface="+mn-lt"/>
              </a:rPr>
              <a:t>                 </a:t>
            </a:r>
            <a:r>
              <a:rPr lang="en-US" b="0" i="0" u="none" strike="noStrike" baseline="0" dirty="0" err="1">
                <a:latin typeface="+mn-lt"/>
              </a:rPr>
              <a:t>context.drawImage</a:t>
            </a:r>
            <a:r>
              <a:rPr lang="en-US" b="0" i="0" u="none" strike="noStrike" baseline="0" dirty="0">
                <a:latin typeface="+mn-lt"/>
              </a:rPr>
              <a:t>(image, 50, 10, 20, 30);</a:t>
            </a:r>
          </a:p>
          <a:p>
            <a:pPr marL="0" indent="0">
              <a:spcAft>
                <a:spcPts val="0"/>
              </a:spcAft>
              <a:buNone/>
            </a:pPr>
            <a:r>
              <a:rPr lang="en-US" b="0" i="0" u="none" strike="noStrike" baseline="0" dirty="0">
                <a:latin typeface="+mn-lt"/>
              </a:rPr>
              <a:t>                 //draw just part of the image</a:t>
            </a:r>
          </a:p>
          <a:p>
            <a:pPr marL="0" indent="0">
              <a:spcAft>
                <a:spcPts val="0"/>
              </a:spcAft>
              <a:buNone/>
            </a:pPr>
            <a:r>
              <a:rPr lang="en-US" b="0" i="0" u="none" strike="noStrike" baseline="0" dirty="0">
                <a:latin typeface="+mn-lt"/>
              </a:rPr>
              <a:t>                 </a:t>
            </a:r>
            <a:r>
              <a:rPr lang="en-US" b="0" i="0" u="none" strike="noStrike" baseline="0" dirty="0" err="1">
                <a:latin typeface="+mn-lt"/>
              </a:rPr>
              <a:t>context.drawImage</a:t>
            </a:r>
            <a:r>
              <a:rPr lang="en-US" b="0" i="0" u="none" strike="noStrike" baseline="0" dirty="0">
                <a:latin typeface="+mn-lt"/>
              </a:rPr>
              <a:t>(image, 0, 10, 50, 50, 0, 100, 40, 60);</a:t>
            </a:r>
          </a:p>
          <a:p>
            <a:pPr marL="0" indent="0">
              <a:spcAft>
                <a:spcPts val="0"/>
              </a:spcAft>
              <a:buNone/>
            </a:pPr>
            <a:r>
              <a:rPr lang="en-US" b="0" i="0" u="none" strike="noStrike" baseline="0" dirty="0">
                <a:latin typeface="+mn-lt"/>
              </a:rPr>
              <a:t>            }                </a:t>
            </a:r>
          </a:p>
          <a:p>
            <a:pPr marL="0" indent="0">
              <a:spcAft>
                <a:spcPts val="0"/>
              </a:spcAft>
              <a:buNone/>
            </a:pPr>
            <a:r>
              <a:rPr lang="en-US" b="0" i="0" u="none" strike="noStrike" baseline="0" dirty="0">
                <a:latin typeface="+mn-lt"/>
              </a:rPr>
              <a:t>       };</a:t>
            </a:r>
          </a:p>
          <a:p>
            <a:pPr marL="0" indent="0">
              <a:spcAft>
                <a:spcPts val="0"/>
              </a:spcAft>
              <a:buNone/>
            </a:pPr>
            <a:r>
              <a:rPr lang="en-US" b="0" i="0" u="none" strike="noStrike" baseline="0" dirty="0">
                <a:latin typeface="+mn-lt"/>
              </a:rPr>
              <a:t>&lt;/script&gt;</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Image Example</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7764F37-2FB0-4EB5-56EA-7A171B0AC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032" y="1781071"/>
            <a:ext cx="3931920" cy="3543046"/>
          </a:xfrm>
          <a:prstGeom prst="rect">
            <a:avLst/>
          </a:prstGeom>
          <a:ln>
            <a:solidFill>
              <a:schemeClr val="tx1"/>
            </a:solidFill>
          </a:ln>
        </p:spPr>
      </p:pic>
    </p:spTree>
    <p:extLst>
      <p:ext uri="{BB962C8B-B14F-4D97-AF65-F5344CB8AC3E}">
        <p14:creationId xmlns:p14="http://schemas.microsoft.com/office/powerpoint/2010/main" val="28057722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3FBC8E-C575-4873-AFB3-7E6C9FBBB852}"/>
              </a:ext>
            </a:extLst>
          </p:cNvPr>
          <p:cNvSpPr>
            <a:spLocks noGrp="1"/>
          </p:cNvSpPr>
          <p:nvPr>
            <p:ph type="title"/>
          </p:nvPr>
        </p:nvSpPr>
        <p:spPr/>
        <p:txBody>
          <a:bodyPr/>
          <a:lstStyle/>
          <a:p>
            <a:r>
              <a:rPr lang="en-US" dirty="0"/>
              <a:t>Transformations</a:t>
            </a:r>
          </a:p>
        </p:txBody>
      </p:sp>
      <p:sp>
        <p:nvSpPr>
          <p:cNvPr id="4" name="Slide Number Placeholder 3">
            <a:extLst>
              <a:ext uri="{FF2B5EF4-FFF2-40B4-BE49-F238E27FC236}">
                <a16:creationId xmlns:a16="http://schemas.microsoft.com/office/drawing/2014/main" id="{78CBD61E-426A-27E0-EFD6-BB85FDC1888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A67DB0BC-DCF1-7B58-6C5E-39ED6F607B68}"/>
              </a:ext>
            </a:extLst>
          </p:cNvPr>
          <p:cNvSpPr>
            <a:spLocks noGrp="1"/>
          </p:cNvSpPr>
          <p:nvPr>
            <p:ph idx="1"/>
          </p:nvPr>
        </p:nvSpPr>
        <p:spPr>
          <a:xfrm>
            <a:off x="838200" y="1468768"/>
            <a:ext cx="10515600" cy="5029200"/>
          </a:xfrm>
        </p:spPr>
        <p:txBody>
          <a:bodyPr>
            <a:noAutofit/>
          </a:bodyPr>
          <a:lstStyle/>
          <a:p>
            <a:pPr marL="285750" indent="-285750" algn="just">
              <a:buFont typeface="Arial" panose="020B0604020202020204" pitchFamily="34" charset="0"/>
              <a:buChar char="•"/>
            </a:pPr>
            <a:r>
              <a:rPr lang="en-US" b="0" u="none" strike="noStrike" baseline="0" dirty="0">
                <a:latin typeface="+mn-lt"/>
              </a:rPr>
              <a:t>Context transformations allow the manipulation of images drawn onto the canvas. </a:t>
            </a:r>
          </a:p>
          <a:p>
            <a:pPr marL="285750" indent="-285750" algn="just">
              <a:buFont typeface="Arial" panose="020B0604020202020204" pitchFamily="34" charset="0"/>
              <a:buChar char="•"/>
            </a:pPr>
            <a:r>
              <a:rPr lang="en-US" b="0" u="none" strike="noStrike" baseline="0" dirty="0">
                <a:latin typeface="+mn-lt"/>
              </a:rPr>
              <a:t>When the drawing context is created, the transformation matrix is initialized with default values that cause all drawing operations to be applied directly as they are described. </a:t>
            </a:r>
          </a:p>
          <a:p>
            <a:pPr marL="285750" indent="-285750" algn="just">
              <a:buFont typeface="Arial" panose="020B0604020202020204" pitchFamily="34" charset="0"/>
              <a:buChar char="•"/>
            </a:pPr>
            <a:r>
              <a:rPr lang="en-US" b="0" u="none" strike="noStrike" baseline="0" dirty="0">
                <a:latin typeface="+mn-lt"/>
              </a:rPr>
              <a:t>The transformation matrix can be augmented by using any of the following methods:</a:t>
            </a:r>
          </a:p>
          <a:p>
            <a:pPr marL="742950" lvl="1" indent="-285750" algn="just"/>
            <a:r>
              <a:rPr lang="en-US" b="0" u="none" strike="noStrike" baseline="0" dirty="0">
                <a:latin typeface="+mn-lt"/>
              </a:rPr>
              <a:t>rotate(angle) — Rotates the image around the origin by angle radians.</a:t>
            </a:r>
          </a:p>
          <a:p>
            <a:pPr marL="742950" lvl="1" indent="-285750" algn="just"/>
            <a:r>
              <a:rPr lang="en-US" b="0" u="none" strike="noStrike" baseline="0" dirty="0">
                <a:latin typeface="+mn-lt"/>
              </a:rPr>
              <a:t>scale(</a:t>
            </a:r>
            <a:r>
              <a:rPr lang="en-US" b="0" u="none" strike="noStrike" baseline="0" dirty="0" err="1">
                <a:latin typeface="+mn-lt"/>
              </a:rPr>
              <a:t>scaleX</a:t>
            </a:r>
            <a:r>
              <a:rPr lang="en-US" b="0" u="none" strike="noStrike" baseline="0" dirty="0">
                <a:latin typeface="+mn-lt"/>
              </a:rPr>
              <a:t>, </a:t>
            </a:r>
            <a:r>
              <a:rPr lang="en-US" b="0" u="none" strike="noStrike" baseline="0" dirty="0" err="1">
                <a:latin typeface="+mn-lt"/>
              </a:rPr>
              <a:t>scaleY</a:t>
            </a:r>
            <a:r>
              <a:rPr lang="en-US" b="0" u="none" strike="noStrike" baseline="0" dirty="0">
                <a:latin typeface="+mn-lt"/>
              </a:rPr>
              <a:t>) — Scales the image by a multiple of </a:t>
            </a:r>
            <a:r>
              <a:rPr lang="en-US" b="0" u="none" strike="noStrike" baseline="0" dirty="0" err="1">
                <a:latin typeface="+mn-lt"/>
              </a:rPr>
              <a:t>scaleX</a:t>
            </a:r>
            <a:r>
              <a:rPr lang="en-US" b="0" u="none" strike="noStrike" baseline="0" dirty="0">
                <a:latin typeface="+mn-lt"/>
              </a:rPr>
              <a:t> in the x dimension and by </a:t>
            </a:r>
            <a:r>
              <a:rPr lang="en-US" b="0" u="none" strike="noStrike" baseline="0" dirty="0" err="1">
                <a:latin typeface="+mn-lt"/>
              </a:rPr>
              <a:t>scaleY</a:t>
            </a:r>
            <a:r>
              <a:rPr lang="en-US" b="0" u="none" strike="noStrike" baseline="0" dirty="0">
                <a:latin typeface="+mn-lt"/>
              </a:rPr>
              <a:t> in the y dimension.</a:t>
            </a:r>
          </a:p>
          <a:p>
            <a:pPr marL="742950" lvl="1" indent="-285750" algn="just"/>
            <a:r>
              <a:rPr lang="en-US" b="0" u="none" strike="noStrike" baseline="0" dirty="0">
                <a:latin typeface="+mn-lt"/>
              </a:rPr>
              <a:t>translate(x, y) — Moves the origin to the point (</a:t>
            </a:r>
            <a:r>
              <a:rPr lang="en-US" b="0" u="none" strike="noStrike" baseline="0" dirty="0" err="1">
                <a:latin typeface="+mn-lt"/>
              </a:rPr>
              <a:t>x,y</a:t>
            </a:r>
            <a:r>
              <a:rPr lang="en-US" b="0" u="none" strike="noStrike" baseline="0" dirty="0">
                <a:latin typeface="+mn-lt"/>
              </a:rPr>
              <a:t>).</a:t>
            </a:r>
          </a:p>
          <a:p>
            <a:pPr marL="742950" lvl="1" indent="-285750" algn="just"/>
            <a:r>
              <a:rPr lang="en-US" b="0" u="none" strike="noStrike" baseline="0" dirty="0">
                <a:latin typeface="+mn-lt"/>
              </a:rPr>
              <a:t>transform(m1_1, m1_2, m2_1, m2_2, dx, </a:t>
            </a:r>
            <a:r>
              <a:rPr lang="en-US" b="0" u="none" strike="noStrike" baseline="0" dirty="0" err="1">
                <a:latin typeface="+mn-lt"/>
              </a:rPr>
              <a:t>dy</a:t>
            </a:r>
            <a:r>
              <a:rPr lang="en-US" b="0" u="none" strike="noStrike" baseline="0" dirty="0">
                <a:latin typeface="+mn-lt"/>
              </a:rPr>
              <a:t>) — Changes the transformation matrix directly by multiplying by the matrix.</a:t>
            </a:r>
          </a:p>
          <a:p>
            <a:pPr marL="742950" lvl="1" indent="-285750" algn="just"/>
            <a:r>
              <a:rPr lang="en-US" b="0" u="none" strike="noStrike" baseline="0" dirty="0" err="1">
                <a:latin typeface="+mn-lt"/>
              </a:rPr>
              <a:t>setTransform</a:t>
            </a:r>
            <a:r>
              <a:rPr lang="en-US" b="0" u="none" strike="noStrike" baseline="0" dirty="0">
                <a:latin typeface="+mn-lt"/>
              </a:rPr>
              <a:t>(m1_1, m1_2, m2_1, m2_2, dx, </a:t>
            </a:r>
            <a:r>
              <a:rPr lang="en-US" b="0" u="none" strike="noStrike" baseline="0" dirty="0" err="1">
                <a:latin typeface="+mn-lt"/>
              </a:rPr>
              <a:t>dy</a:t>
            </a:r>
            <a:r>
              <a:rPr lang="en-US" b="0" u="none" strike="noStrike" baseline="0" dirty="0">
                <a:latin typeface="+mn-lt"/>
              </a:rPr>
              <a:t>) — Resets the transformation matrix to its default state and then calls transform().</a:t>
            </a:r>
            <a:endParaRPr lang="en-US" dirty="0">
              <a:latin typeface="+mn-lt"/>
            </a:endParaRPr>
          </a:p>
          <a:p>
            <a:pPr algn="just"/>
            <a:endParaRPr lang="en-US" dirty="0">
              <a:latin typeface="+mn-lt"/>
            </a:endParaRPr>
          </a:p>
        </p:txBody>
      </p:sp>
    </p:spTree>
    <p:extLst>
      <p:ext uri="{BB962C8B-B14F-4D97-AF65-F5344CB8AC3E}">
        <p14:creationId xmlns:p14="http://schemas.microsoft.com/office/powerpoint/2010/main" val="416851086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524295" y="1153504"/>
            <a:ext cx="6492240" cy="5577840"/>
          </a:xfrm>
        </p:spPr>
        <p:txBody>
          <a:bodyPr>
            <a:noAutofit/>
          </a:bodyPr>
          <a:lstStyle/>
          <a:p>
            <a:pPr marL="0" indent="0">
              <a:spcAft>
                <a:spcPts val="0"/>
              </a:spcAft>
              <a:buNone/>
            </a:pPr>
            <a:r>
              <a:rPr lang="en-US" b="0" i="0" u="none" strike="noStrike" baseline="0" dirty="0">
                <a:latin typeface="+mn-lt"/>
              </a:rPr>
              <a:t>&lt;script type="text/</a:t>
            </a:r>
            <a:r>
              <a:rPr lang="en-US" b="0" i="0" u="none" strike="noStrike" baseline="0" dirty="0" err="1">
                <a:latin typeface="+mn-lt"/>
              </a:rPr>
              <a:t>javascript</a:t>
            </a:r>
            <a:r>
              <a:rPr lang="en-US" b="0" i="0" u="none" strike="noStrike" baseline="0" dirty="0">
                <a:latin typeface="+mn-lt"/>
              </a:rPr>
              <a: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//start the path</a:t>
            </a:r>
          </a:p>
          <a:p>
            <a:pPr marL="0" indent="0">
              <a:spcAft>
                <a:spcPts val="0"/>
              </a:spcAft>
              <a:buNone/>
            </a:pPr>
            <a:r>
              <a:rPr lang="en-US" b="0" i="0" u="none" strike="noStrike" baseline="0" dirty="0">
                <a:latin typeface="+mn-lt"/>
              </a:rPr>
              <a:t>                </a:t>
            </a:r>
            <a:r>
              <a:rPr lang="en-US" b="0" i="0" u="none" strike="noStrike" baseline="0" dirty="0" err="1">
                <a:latin typeface="+mn-lt"/>
              </a:rPr>
              <a:t>context.beginPath</a:t>
            </a:r>
            <a:r>
              <a:rPr lang="en-US" b="0" i="0" u="none" strike="noStrike" baseline="0" dirty="0">
                <a:latin typeface="+mn-lt"/>
              </a:rPr>
              <a:t>();</a:t>
            </a:r>
          </a:p>
          <a:p>
            <a:pPr marL="0" indent="0">
              <a:spcAft>
                <a:spcPts val="0"/>
              </a:spcAft>
              <a:buNone/>
            </a:pPr>
            <a:r>
              <a:rPr lang="en-US" b="0" i="0" u="none" strike="noStrike" baseline="0" dirty="0">
                <a:latin typeface="+mn-lt"/>
              </a:rPr>
              <a:t>                //draw outer circle</a:t>
            </a:r>
          </a:p>
          <a:p>
            <a:pPr marL="0" indent="0">
              <a:spcAft>
                <a:spcPts val="0"/>
              </a:spcAft>
              <a:buNone/>
            </a:pPr>
            <a:r>
              <a:rPr lang="en-US" b="0" i="0" u="none" strike="noStrike" baseline="0" dirty="0">
                <a:latin typeface="+mn-lt"/>
              </a:rPr>
              <a:t>                context.arc(100, 100, 99, 0, 2 * </a:t>
            </a:r>
            <a:r>
              <a:rPr lang="en-US" b="0" i="0" u="none" strike="noStrike" baseline="0" dirty="0" err="1">
                <a:latin typeface="+mn-lt"/>
              </a:rPr>
              <a:t>Math.PI</a:t>
            </a:r>
            <a:r>
              <a:rPr lang="en-US" b="0" i="0" u="none" strike="noStrike" baseline="0" dirty="0">
                <a:latin typeface="+mn-lt"/>
              </a:rPr>
              <a:t>, false);</a:t>
            </a:r>
          </a:p>
          <a:p>
            <a:pPr marL="0" indent="0">
              <a:spcAft>
                <a:spcPts val="0"/>
              </a:spcAft>
              <a:buNone/>
            </a:pPr>
            <a:r>
              <a:rPr lang="en-US" b="0" i="0" u="none" strike="noStrike" baseline="0" dirty="0">
                <a:latin typeface="+mn-lt"/>
              </a:rPr>
              <a:t>                //draw inner circle</a:t>
            </a:r>
          </a:p>
          <a:p>
            <a:pPr marL="0" indent="0">
              <a:spcAft>
                <a:spcPts val="0"/>
              </a:spcAft>
              <a:buNone/>
            </a:pPr>
            <a:r>
              <a:rPr lang="en-US" b="0" i="0" u="none" strike="noStrike" baseline="0" dirty="0">
                <a:latin typeface="+mn-lt"/>
              </a:rPr>
              <a:t>                </a:t>
            </a:r>
            <a:r>
              <a:rPr lang="en-US" b="0" i="0" u="none" strike="noStrike" baseline="0" dirty="0" err="1">
                <a:latin typeface="+mn-lt"/>
              </a:rPr>
              <a:t>context.moveTo</a:t>
            </a:r>
            <a:r>
              <a:rPr lang="en-US" b="0" i="0" u="none" strike="noStrike" baseline="0" dirty="0">
                <a:latin typeface="+mn-lt"/>
              </a:rPr>
              <a:t>(194, 100);</a:t>
            </a:r>
          </a:p>
          <a:p>
            <a:pPr marL="0" indent="0">
              <a:spcAft>
                <a:spcPts val="0"/>
              </a:spcAft>
              <a:buNone/>
            </a:pPr>
            <a:r>
              <a:rPr lang="en-US" b="0" i="0" u="none" strike="noStrike" baseline="0" dirty="0">
                <a:latin typeface="+mn-lt"/>
              </a:rPr>
              <a:t>                context.arc(100, 100, 94, 0, 2 * </a:t>
            </a:r>
            <a:r>
              <a:rPr lang="en-US" b="0" i="0" u="none" strike="noStrike" baseline="0" dirty="0" err="1">
                <a:latin typeface="+mn-lt"/>
              </a:rPr>
              <a:t>Math.PI</a:t>
            </a:r>
            <a:r>
              <a:rPr lang="en-US" b="0" i="0" u="none" strike="noStrike" baseline="0" dirty="0">
                <a:latin typeface="+mn-lt"/>
              </a:rPr>
              <a:t>, false);</a:t>
            </a:r>
          </a:p>
          <a:p>
            <a:pPr marL="0" indent="0">
              <a:spcAft>
                <a:spcPts val="0"/>
              </a:spcAft>
              <a:buNone/>
            </a:pPr>
            <a:r>
              <a:rPr lang="en-US" b="0" i="0" u="none" strike="noStrike" baseline="0" dirty="0">
                <a:latin typeface="+mn-lt"/>
              </a:rPr>
              <a:t>                //move center to (100,100)</a:t>
            </a:r>
          </a:p>
          <a:p>
            <a:pPr marL="0" indent="0">
              <a:spcAft>
                <a:spcPts val="0"/>
              </a:spcAft>
              <a:buNone/>
            </a:pPr>
            <a:r>
              <a:rPr lang="en-US" b="0" i="0" u="none" strike="noStrike" baseline="0" dirty="0">
                <a:latin typeface="+mn-lt"/>
              </a:rPr>
              <a:t>                </a:t>
            </a:r>
            <a:r>
              <a:rPr lang="en-US" b="0" i="0" u="none" strike="noStrike" baseline="0" dirty="0" err="1">
                <a:latin typeface="+mn-lt"/>
              </a:rPr>
              <a:t>context.translate</a:t>
            </a:r>
            <a:r>
              <a:rPr lang="en-US" b="0" i="0" u="none" strike="noStrike" baseline="0" dirty="0">
                <a:latin typeface="+mn-lt"/>
              </a:rPr>
              <a:t>(100, 100);</a:t>
            </a:r>
          </a:p>
          <a:p>
            <a:pPr marL="0" indent="0">
              <a:spcAft>
                <a:spcPts val="0"/>
              </a:spcAft>
              <a:buNone/>
            </a:pPr>
            <a:r>
              <a:rPr lang="en-US" b="0" i="0" u="none" strike="noStrike" baseline="0" dirty="0">
                <a:latin typeface="+mn-lt"/>
              </a:rPr>
              <a:t>                </a:t>
            </a:r>
            <a:r>
              <a:rPr lang="en-US" b="0" i="0" u="none" strike="noStrike" baseline="0" dirty="0" err="1">
                <a:latin typeface="+mn-lt"/>
              </a:rPr>
              <a:t>context.rotate</a:t>
            </a:r>
            <a:r>
              <a:rPr lang="en-US" b="0" i="0" u="none" strike="noStrike" baseline="0" dirty="0">
                <a:latin typeface="+mn-lt"/>
              </a:rPr>
              <a:t>(1);</a:t>
            </a:r>
          </a:p>
          <a:p>
            <a:pPr marL="0" indent="0">
              <a:spcAft>
                <a:spcPts val="0"/>
              </a:spcAft>
              <a:buNone/>
            </a:pPr>
            <a:r>
              <a:rPr lang="en-US" b="0" i="0" u="none" strike="noStrike" baseline="0" dirty="0">
                <a:latin typeface="+mn-lt"/>
              </a:rPr>
              <a:t>                //draw minute hand</a:t>
            </a:r>
          </a:p>
          <a:p>
            <a:pPr marL="0" indent="0">
              <a:spcAft>
                <a:spcPts val="0"/>
              </a:spcAft>
              <a:buNone/>
            </a:pPr>
            <a:r>
              <a:rPr lang="en-US" b="0" i="0" u="none" strike="noStrike" baseline="0" dirty="0">
                <a:latin typeface="+mn-lt"/>
              </a:rPr>
              <a:t>                </a:t>
            </a:r>
            <a:r>
              <a:rPr lang="en-US" b="0" i="0" u="none" strike="noStrike" baseline="0" dirty="0" err="1">
                <a:latin typeface="+mn-lt"/>
              </a:rPr>
              <a:t>context.moveTo</a:t>
            </a:r>
            <a:r>
              <a:rPr lang="en-US" b="0" i="0" u="none" strike="noStrike" baseline="0" dirty="0">
                <a:latin typeface="+mn-lt"/>
              </a:rPr>
              <a:t>(0,0);</a:t>
            </a:r>
          </a:p>
          <a:p>
            <a:pPr marL="0" indent="0">
              <a:spcAft>
                <a:spcPts val="0"/>
              </a:spcAft>
              <a:buNone/>
            </a:pPr>
            <a:r>
              <a:rPr lang="en-US" b="0" i="0" u="none" strike="noStrike" baseline="0" dirty="0">
                <a:latin typeface="+mn-lt"/>
              </a:rPr>
              <a:t>                </a:t>
            </a:r>
            <a:r>
              <a:rPr lang="en-US" b="0" i="0" u="none" strike="noStrike" baseline="0" dirty="0" err="1">
                <a:latin typeface="+mn-lt"/>
              </a:rPr>
              <a:t>context.lineTo</a:t>
            </a:r>
            <a:r>
              <a:rPr lang="en-US" b="0" i="0" u="none" strike="noStrike" baseline="0" dirty="0">
                <a:latin typeface="+mn-lt"/>
              </a:rPr>
              <a:t>(0, -85);</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Transform Example</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9347581" y="648905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24A11BD-E593-B9B1-8AE4-20BF3907C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139" y="3939221"/>
            <a:ext cx="2582884" cy="2743200"/>
          </a:xfrm>
          <a:prstGeom prst="rect">
            <a:avLst/>
          </a:prstGeom>
          <a:ln>
            <a:solidFill>
              <a:schemeClr val="tx1"/>
            </a:solidFill>
          </a:ln>
        </p:spPr>
      </p:pic>
      <p:sp>
        <p:nvSpPr>
          <p:cNvPr id="11" name="TextBox 10">
            <a:extLst>
              <a:ext uri="{FF2B5EF4-FFF2-40B4-BE49-F238E27FC236}">
                <a16:creationId xmlns:a16="http://schemas.microsoft.com/office/drawing/2014/main" id="{00A7E501-957A-CD79-ADFC-EB44239A47EC}"/>
              </a:ext>
            </a:extLst>
          </p:cNvPr>
          <p:cNvSpPr txBox="1"/>
          <p:nvPr/>
        </p:nvSpPr>
        <p:spPr>
          <a:xfrm>
            <a:off x="7546086" y="1224677"/>
            <a:ext cx="4572000" cy="2554545"/>
          </a:xfrm>
          <a:prstGeom prst="rect">
            <a:avLst/>
          </a:prstGeom>
          <a:noFill/>
        </p:spPr>
        <p:txBody>
          <a:bodyPr wrap="square">
            <a:spAutoFit/>
          </a:bodyPr>
          <a:lstStyle/>
          <a:p>
            <a:pPr marL="0" indent="0">
              <a:spcAft>
                <a:spcPts val="0"/>
              </a:spcAft>
              <a:buNone/>
            </a:pPr>
            <a:r>
              <a:rPr lang="en-US" sz="2000" b="0" i="0" u="none" strike="noStrike" baseline="0" dirty="0">
                <a:latin typeface="+mn-lt"/>
              </a:rPr>
              <a:t>	  //draw hour hand</a:t>
            </a:r>
          </a:p>
          <a:p>
            <a:pPr marL="0" indent="0">
              <a:spcAft>
                <a:spcPts val="0"/>
              </a:spcAft>
              <a:buNone/>
            </a:pPr>
            <a:r>
              <a:rPr lang="en-US" sz="2000" b="0" i="0" u="none" strike="noStrike" baseline="0" dirty="0">
                <a:latin typeface="+mn-lt"/>
              </a:rPr>
              <a:t>                </a:t>
            </a:r>
            <a:r>
              <a:rPr lang="en-US" sz="2000" b="0" i="0" u="none" strike="noStrike" baseline="0" dirty="0" err="1">
                <a:latin typeface="+mn-lt"/>
              </a:rPr>
              <a:t>context.moveTo</a:t>
            </a:r>
            <a:r>
              <a:rPr lang="en-US" sz="2000" b="0" i="0" u="none" strike="noStrike" baseline="0" dirty="0">
                <a:latin typeface="+mn-lt"/>
              </a:rPr>
              <a:t>(0, 0);</a:t>
            </a:r>
          </a:p>
          <a:p>
            <a:pPr marL="0" indent="0">
              <a:spcAft>
                <a:spcPts val="0"/>
              </a:spcAft>
              <a:buNone/>
            </a:pPr>
            <a:r>
              <a:rPr lang="en-US" sz="2000" b="0" i="0" u="none" strike="noStrike" baseline="0" dirty="0">
                <a:latin typeface="+mn-lt"/>
              </a:rPr>
              <a:t>                </a:t>
            </a:r>
            <a:r>
              <a:rPr lang="en-US" sz="2000" b="0" i="0" u="none" strike="noStrike" baseline="0" dirty="0" err="1">
                <a:latin typeface="+mn-lt"/>
              </a:rPr>
              <a:t>context.lineTo</a:t>
            </a:r>
            <a:r>
              <a:rPr lang="en-US" sz="2000" b="0" i="0" u="none" strike="noStrike" baseline="0" dirty="0">
                <a:latin typeface="+mn-lt"/>
              </a:rPr>
              <a:t>(-65, 0);</a:t>
            </a:r>
          </a:p>
          <a:p>
            <a:pPr marL="0" indent="0">
              <a:spcAft>
                <a:spcPts val="0"/>
              </a:spcAft>
              <a:buNone/>
            </a:pPr>
            <a:r>
              <a:rPr lang="en-US" sz="2000" b="0" i="0" u="none" strike="noStrike" baseline="0" dirty="0">
                <a:latin typeface="+mn-lt"/>
              </a:rPr>
              <a:t>	  //stroke the path</a:t>
            </a:r>
          </a:p>
          <a:p>
            <a:pPr marL="0" indent="0">
              <a:spcAft>
                <a:spcPts val="0"/>
              </a:spcAft>
              <a:buNone/>
            </a:pPr>
            <a:r>
              <a:rPr lang="en-US" sz="2000" b="0" i="0" u="none" strike="noStrike" baseline="0" dirty="0">
                <a:latin typeface="+mn-lt"/>
              </a:rPr>
              <a:t>                </a:t>
            </a:r>
            <a:r>
              <a:rPr lang="en-US" sz="2000" b="0" i="0" u="none" strike="noStrike" baseline="0" dirty="0" err="1">
                <a:latin typeface="+mn-lt"/>
              </a:rPr>
              <a:t>context.stroke</a:t>
            </a:r>
            <a:r>
              <a:rPr lang="en-US" sz="2000" b="0" i="0" u="none" strike="noStrike" baseline="0" dirty="0">
                <a:latin typeface="+mn-lt"/>
              </a:rPr>
              <a:t>();</a:t>
            </a:r>
          </a:p>
          <a:p>
            <a:pPr marL="0" indent="0">
              <a:spcAft>
                <a:spcPts val="0"/>
              </a:spcAft>
              <a:buNone/>
            </a:pPr>
            <a:r>
              <a:rPr lang="en-US" sz="2000" b="0" i="0" u="none" strike="noStrike" baseline="0" dirty="0">
                <a:latin typeface="+mn-lt"/>
              </a:rPr>
              <a:t>            }                </a:t>
            </a:r>
          </a:p>
          <a:p>
            <a:pPr marL="0" indent="0">
              <a:spcAft>
                <a:spcPts val="0"/>
              </a:spcAft>
              <a:buNone/>
            </a:pPr>
            <a:r>
              <a:rPr lang="en-US" sz="2000" b="0" i="0" u="none" strike="noStrike" baseline="0" dirty="0">
                <a:latin typeface="+mn-lt"/>
              </a:rPr>
              <a:t>       };</a:t>
            </a:r>
          </a:p>
          <a:p>
            <a:pPr marL="0" indent="0">
              <a:spcAft>
                <a:spcPts val="0"/>
              </a:spcAft>
              <a:buNone/>
            </a:pPr>
            <a:r>
              <a:rPr lang="en-US" sz="2000" b="0" i="0" u="none" strike="noStrike" baseline="0" dirty="0">
                <a:latin typeface="+mn-lt"/>
              </a:rPr>
              <a:t>&lt;/script&gt;</a:t>
            </a:r>
            <a:endParaRPr lang="en-US" sz="2000" dirty="0"/>
          </a:p>
        </p:txBody>
      </p:sp>
    </p:spTree>
    <p:extLst>
      <p:ext uri="{BB962C8B-B14F-4D97-AF65-F5344CB8AC3E}">
        <p14:creationId xmlns:p14="http://schemas.microsoft.com/office/powerpoint/2010/main" val="10883645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1F9743-CBDE-4921-BF8F-F4CAED68812D}"/>
              </a:ext>
            </a:extLst>
          </p:cNvPr>
          <p:cNvSpPr>
            <a:spLocks noGrp="1"/>
          </p:cNvSpPr>
          <p:nvPr>
            <p:ph idx="1"/>
          </p:nvPr>
        </p:nvSpPr>
        <p:spPr/>
        <p:txBody>
          <a:bodyPr>
            <a:normAutofit/>
          </a:bodyPr>
          <a:lstStyle/>
          <a:p>
            <a:pPr marL="285750" indent="-285750" algn="just">
              <a:buFont typeface="Arial" panose="020B0604020202020204" pitchFamily="34" charset="0"/>
              <a:buChar char="•"/>
            </a:pPr>
            <a:r>
              <a:rPr lang="en-US" b="0" i="0" u="none" strike="noStrike" baseline="0" dirty="0">
                <a:latin typeface="+mn-lt"/>
              </a:rPr>
              <a:t>Patterns are simply repeating images that may be used to fill or stroke a shape. </a:t>
            </a:r>
          </a:p>
          <a:p>
            <a:pPr marL="285750" indent="-285750" algn="just">
              <a:buFont typeface="Arial" panose="020B0604020202020204" pitchFamily="34" charset="0"/>
              <a:buChar char="•"/>
            </a:pPr>
            <a:r>
              <a:rPr lang="en-US" b="0" i="0" u="none" strike="noStrike" baseline="0" dirty="0">
                <a:latin typeface="+mn-lt"/>
              </a:rPr>
              <a:t>To create a new pattern, call the </a:t>
            </a:r>
            <a:r>
              <a:rPr lang="en-US" b="1" dirty="0" err="1">
                <a:latin typeface="+mn-lt"/>
              </a:rPr>
              <a:t>createPattern</a:t>
            </a:r>
            <a:r>
              <a:rPr lang="en-US" b="1" dirty="0">
                <a:latin typeface="+mn-lt"/>
              </a:rPr>
              <a:t>()</a:t>
            </a:r>
            <a:r>
              <a:rPr lang="en-US" b="0" i="0" u="none" strike="noStrike" baseline="0" dirty="0">
                <a:latin typeface="+mn-lt"/>
              </a:rPr>
              <a:t> method.</a:t>
            </a:r>
            <a:endParaRPr lang="en-US" dirty="0">
              <a:latin typeface="+mn-lt"/>
            </a:endParaRPr>
          </a:p>
          <a:p>
            <a:pPr lvl="1" indent="-338328" algn="just"/>
            <a:r>
              <a:rPr lang="en-US" dirty="0">
                <a:latin typeface="+mn-lt"/>
              </a:rPr>
              <a:t>Repeats the specified element in the specified direction.</a:t>
            </a:r>
            <a:endParaRPr lang="en-US" b="0" i="0" u="none" strike="noStrike" baseline="0" dirty="0">
              <a:latin typeface="+mn-lt"/>
            </a:endParaRPr>
          </a:p>
          <a:p>
            <a:pPr lvl="1" indent="-338328" algn="just"/>
            <a:r>
              <a:rPr lang="en-US" b="0" i="0" u="none" strike="noStrike" baseline="0" dirty="0">
                <a:latin typeface="+mn-lt"/>
              </a:rPr>
              <a:t>Accepts two arguments: an HTML &lt;</a:t>
            </a:r>
            <a:r>
              <a:rPr lang="en-US" b="0" i="0" u="none" strike="noStrike" baseline="0" dirty="0" err="1">
                <a:latin typeface="+mn-lt"/>
              </a:rPr>
              <a:t>img</a:t>
            </a:r>
            <a:r>
              <a:rPr lang="en-US" b="0" i="0" u="none" strike="noStrike" baseline="0" dirty="0">
                <a:latin typeface="+mn-lt"/>
              </a:rPr>
              <a:t>&gt; element and a string indicating how the image should be repeated.</a:t>
            </a:r>
          </a:p>
          <a:p>
            <a:pPr lvl="1" indent="-338328" algn="just"/>
            <a:r>
              <a:rPr lang="en-US" b="0" i="0" u="none" strike="noStrike" baseline="0" dirty="0">
                <a:latin typeface="+mn-lt"/>
              </a:rPr>
              <a:t>The values for the second argument: “repeat”, “repeat-x”, “repeat-y”, and “no-repeat”.</a:t>
            </a:r>
            <a:endParaRPr lang="en-US" dirty="0">
              <a:latin typeface="+mn-lt"/>
            </a:endParaRPr>
          </a:p>
          <a:p>
            <a:pPr indent="-338328" algn="just"/>
            <a:endParaRPr lang="en-US" dirty="0">
              <a:latin typeface="+mn-lt"/>
            </a:endParaRPr>
          </a:p>
        </p:txBody>
      </p:sp>
      <p:sp>
        <p:nvSpPr>
          <p:cNvPr id="3" name="Title 2">
            <a:extLst>
              <a:ext uri="{FF2B5EF4-FFF2-40B4-BE49-F238E27FC236}">
                <a16:creationId xmlns:a16="http://schemas.microsoft.com/office/drawing/2014/main" id="{FA2CF394-69D0-4F92-B21E-EFDA2286D61C}"/>
              </a:ext>
            </a:extLst>
          </p:cNvPr>
          <p:cNvSpPr>
            <a:spLocks noGrp="1"/>
          </p:cNvSpPr>
          <p:nvPr>
            <p:ph type="title"/>
          </p:nvPr>
        </p:nvSpPr>
        <p:spPr/>
        <p:txBody>
          <a:bodyPr/>
          <a:lstStyle/>
          <a:p>
            <a:r>
              <a:rPr lang="en-US" dirty="0"/>
              <a:t>Patterns</a:t>
            </a:r>
          </a:p>
        </p:txBody>
      </p:sp>
      <p:sp>
        <p:nvSpPr>
          <p:cNvPr id="4" name="Slide Number Placeholder 3">
            <a:extLst>
              <a:ext uri="{FF2B5EF4-FFF2-40B4-BE49-F238E27FC236}">
                <a16:creationId xmlns:a16="http://schemas.microsoft.com/office/drawing/2014/main" id="{E4C00553-D792-8767-CBEC-DB09ACCD576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08565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AF75A3-D669-4D1C-9DC3-BF6E14C45671}"/>
              </a:ext>
            </a:extLst>
          </p:cNvPr>
          <p:cNvSpPr>
            <a:spLocks noGrp="1"/>
          </p:cNvSpPr>
          <p:nvPr>
            <p:ph idx="1"/>
          </p:nvPr>
        </p:nvSpPr>
        <p:spPr>
          <a:xfrm>
            <a:off x="450082" y="1533883"/>
            <a:ext cx="10515600" cy="4754880"/>
          </a:xfrm>
        </p:spPr>
        <p:txBody>
          <a:bodyPr>
            <a:noAutofit/>
          </a:bodyPr>
          <a:lstStyle/>
          <a:p>
            <a:pPr marL="0" indent="0">
              <a:spcAft>
                <a:spcPts val="0"/>
              </a:spcAft>
              <a:buNone/>
            </a:pPr>
            <a:r>
              <a:rPr lang="en-US" b="0" i="0" u="none" strike="noStrike" baseline="0" dirty="0">
                <a:latin typeface="+mn-lt"/>
              </a:rPr>
              <a:t>&lt;canvas id="drawing" width="200" height="200"&gt;&lt;/canvas&gt;</a:t>
            </a:r>
          </a:p>
          <a:p>
            <a:pPr marL="0" indent="0">
              <a:spcAft>
                <a:spcPts val="0"/>
              </a:spcAft>
              <a:buNone/>
            </a:pPr>
            <a:r>
              <a:rPr lang="en-US" b="0" i="0" u="none" strike="noStrike" baseline="0" dirty="0">
                <a:latin typeface="+mn-lt"/>
              </a:rPr>
              <a:t>&lt;</a:t>
            </a:r>
            <a:r>
              <a:rPr lang="en-US" b="0" i="0" u="none" strike="noStrike" baseline="0" dirty="0" err="1">
                <a:latin typeface="+mn-lt"/>
              </a:rPr>
              <a:t>img</a:t>
            </a:r>
            <a:r>
              <a:rPr lang="en-US" b="0" i="0" u="none" strike="noStrike" baseline="0" dirty="0">
                <a:latin typeface="+mn-lt"/>
              </a:rPr>
              <a:t> id="smiley" </a:t>
            </a:r>
            <a:r>
              <a:rPr lang="en-US" b="0" i="0" u="none" strike="noStrike" baseline="0" dirty="0" err="1">
                <a:latin typeface="+mn-lt"/>
              </a:rPr>
              <a:t>src</a:t>
            </a:r>
            <a:r>
              <a:rPr lang="en-US" b="0" i="0" u="none" strike="noStrike" baseline="0" dirty="0">
                <a:latin typeface="+mn-lt"/>
              </a:rPr>
              <a:t>="smile.gif" border="1" title="Image tag" /&gt;</a:t>
            </a:r>
          </a:p>
          <a:p>
            <a:pPr marL="0" indent="0">
              <a:spcAft>
                <a:spcPts val="0"/>
              </a:spcAft>
              <a:buNone/>
            </a:pPr>
            <a:r>
              <a:rPr lang="en-US" b="0" i="0" u="none" strike="noStrike" baseline="0" dirty="0">
                <a:latin typeface="+mn-lt"/>
              </a:rPr>
              <a:t>&lt;script&gt;</a:t>
            </a:r>
          </a:p>
          <a:p>
            <a:pPr marL="0" indent="0">
              <a:spcAft>
                <a:spcPts val="0"/>
              </a:spcAft>
              <a:buNone/>
            </a:pPr>
            <a:r>
              <a:rPr lang="en-US" b="0" i="0" u="none" strike="noStrike" baseline="0" dirty="0">
                <a:latin typeface="+mn-lt"/>
              </a:rPr>
              <a:t>      </a:t>
            </a:r>
            <a:r>
              <a:rPr lang="en-US" b="0" i="0" u="none" strike="noStrike" baseline="0" dirty="0" err="1">
                <a:latin typeface="+mn-lt"/>
              </a:rPr>
              <a:t>window.onload</a:t>
            </a:r>
            <a:r>
              <a:rPr lang="en-US" b="0" i="0" u="none" strike="noStrike" baseline="0" dirty="0">
                <a:latin typeface="+mn-lt"/>
              </a:rPr>
              <a:t> = function(){</a:t>
            </a:r>
          </a:p>
          <a:p>
            <a:pPr marL="0" indent="0">
              <a:spcAft>
                <a:spcPts val="0"/>
              </a:spcAft>
              <a:buNone/>
            </a:pPr>
            <a:r>
              <a:rPr lang="en-US" b="0" i="0" u="none" strike="noStrike" baseline="0" dirty="0">
                <a:latin typeface="+mn-lt"/>
              </a:rPr>
              <a:t>            var drawing = </a:t>
            </a:r>
            <a:r>
              <a:rPr lang="en-US" b="0" i="0" u="none" strike="noStrike" baseline="0" dirty="0" err="1">
                <a:latin typeface="+mn-lt"/>
              </a:rPr>
              <a:t>document.getElementById</a:t>
            </a:r>
            <a:r>
              <a:rPr lang="en-US" b="0" i="0" u="none" strike="noStrike" baseline="0" dirty="0">
                <a:latin typeface="+mn-lt"/>
              </a:rPr>
              <a:t>("drawing");</a:t>
            </a:r>
          </a:p>
          <a:p>
            <a:pPr marL="0" indent="0">
              <a:spcAft>
                <a:spcPts val="0"/>
              </a:spcAft>
              <a:buNone/>
            </a:pPr>
            <a:r>
              <a:rPr lang="en-US" b="0" i="0" u="none" strike="noStrike" baseline="0" dirty="0">
                <a:latin typeface="+mn-lt"/>
              </a:rPr>
              <a:t>            if (</a:t>
            </a:r>
            <a:r>
              <a:rPr lang="en-US" b="0" i="0" u="none" strike="noStrike" baseline="0" dirty="0" err="1">
                <a:latin typeface="+mn-lt"/>
              </a:rPr>
              <a:t>drawing.getContext</a:t>
            </a:r>
            <a:r>
              <a:rPr lang="en-US" b="0" i="0" u="none" strike="noStrike" baseline="0" dirty="0">
                <a:latin typeface="+mn-lt"/>
              </a:rPr>
              <a:t>){</a:t>
            </a:r>
          </a:p>
          <a:p>
            <a:pPr marL="0" indent="0">
              <a:spcAft>
                <a:spcPts val="0"/>
              </a:spcAft>
              <a:buNone/>
            </a:pPr>
            <a:r>
              <a:rPr lang="en-US" b="0" i="0" u="none" strike="noStrike" baseline="0" dirty="0">
                <a:latin typeface="+mn-lt"/>
              </a:rPr>
              <a:t>                var context = </a:t>
            </a:r>
            <a:r>
              <a:rPr lang="en-US" b="0" i="0" u="none" strike="noStrike" baseline="0" dirty="0" err="1">
                <a:latin typeface="+mn-lt"/>
              </a:rPr>
              <a:t>drawing.getContext</a:t>
            </a:r>
            <a:r>
              <a:rPr lang="en-US" b="0" i="0" u="none" strike="noStrike" baseline="0" dirty="0">
                <a:latin typeface="+mn-lt"/>
              </a:rPr>
              <a:t>("2d");</a:t>
            </a:r>
          </a:p>
          <a:p>
            <a:pPr marL="0" indent="0">
              <a:spcAft>
                <a:spcPts val="0"/>
              </a:spcAft>
              <a:buNone/>
            </a:pPr>
            <a:r>
              <a:rPr lang="en-US" b="0" i="0" u="none" strike="noStrike" baseline="0" dirty="0">
                <a:latin typeface="+mn-lt"/>
              </a:rPr>
              <a:t>                var image = </a:t>
            </a:r>
            <a:r>
              <a:rPr lang="en-US" b="0" i="0" u="none" strike="noStrike" baseline="0" dirty="0" err="1">
                <a:latin typeface="+mn-lt"/>
              </a:rPr>
              <a:t>document.images</a:t>
            </a:r>
            <a:r>
              <a:rPr lang="en-US" b="0" i="0" u="none" strike="noStrike" baseline="0" dirty="0">
                <a:latin typeface="+mn-lt"/>
              </a:rPr>
              <a:t>[0];</a:t>
            </a:r>
          </a:p>
          <a:p>
            <a:pPr marL="0" indent="0">
              <a:spcAft>
                <a:spcPts val="0"/>
              </a:spcAft>
              <a:buNone/>
            </a:pPr>
            <a:r>
              <a:rPr lang="en-US" b="0" i="0" u="none" strike="noStrike" baseline="0" dirty="0">
                <a:latin typeface="+mn-lt"/>
              </a:rPr>
              <a:t>                var pattern = </a:t>
            </a:r>
            <a:r>
              <a:rPr lang="en-US" b="0" i="0" u="none" strike="noStrike" baseline="0" dirty="0" err="1">
                <a:latin typeface="+mn-lt"/>
              </a:rPr>
              <a:t>context.createPattern</a:t>
            </a:r>
            <a:r>
              <a:rPr lang="en-US" b="0" i="0" u="none" strike="noStrike" baseline="0" dirty="0">
                <a:latin typeface="+mn-lt"/>
              </a:rPr>
              <a:t>(image, "repeat");</a:t>
            </a:r>
          </a:p>
          <a:p>
            <a:pPr marL="0" indent="0">
              <a:spcAft>
                <a:spcPts val="0"/>
              </a:spcAft>
              <a:buNone/>
            </a:pPr>
            <a:r>
              <a:rPr lang="en-US" b="0" i="0" u="none" strike="noStrike" baseline="0" dirty="0">
                <a:latin typeface="+mn-lt"/>
              </a:rPr>
              <a:t>                //draw a rectangle</a:t>
            </a:r>
          </a:p>
          <a:p>
            <a:pPr marL="0" indent="0">
              <a:spcAft>
                <a:spcPts val="0"/>
              </a:spcAft>
              <a:buNone/>
            </a:pPr>
            <a:r>
              <a:rPr lang="en-US" b="0" i="0" u="none" strike="noStrike" baseline="0" dirty="0">
                <a:latin typeface="+mn-lt"/>
              </a:rPr>
              <a:t>                </a:t>
            </a:r>
            <a:r>
              <a:rPr lang="en-US" b="0" i="0" u="none" strike="noStrike" baseline="0" dirty="0" err="1">
                <a:latin typeface="+mn-lt"/>
              </a:rPr>
              <a:t>context.fillStyle</a:t>
            </a:r>
            <a:r>
              <a:rPr lang="en-US" b="0" i="0" u="none" strike="noStrike" baseline="0" dirty="0">
                <a:latin typeface="+mn-lt"/>
              </a:rPr>
              <a:t> = pattern;</a:t>
            </a:r>
          </a:p>
          <a:p>
            <a:pPr marL="0" indent="0">
              <a:spcAft>
                <a:spcPts val="0"/>
              </a:spcAft>
              <a:buNone/>
            </a:pPr>
            <a:r>
              <a:rPr lang="en-US" b="0" i="0" u="none" strike="noStrike" baseline="0" dirty="0">
                <a:latin typeface="+mn-lt"/>
              </a:rPr>
              <a:t>                </a:t>
            </a:r>
            <a:r>
              <a:rPr lang="en-US" b="0" i="0" u="none" strike="noStrike" baseline="0" dirty="0" err="1">
                <a:latin typeface="+mn-lt"/>
              </a:rPr>
              <a:t>context.fillRect</a:t>
            </a:r>
            <a:r>
              <a:rPr lang="en-US" b="0" i="0" u="none" strike="noStrike" baseline="0" dirty="0">
                <a:latin typeface="+mn-lt"/>
              </a:rPr>
              <a:t>(10, 10, 150, 150);</a:t>
            </a:r>
          </a:p>
          <a:p>
            <a:pPr marL="0" indent="0">
              <a:spcAft>
                <a:spcPts val="0"/>
              </a:spcAft>
              <a:buNone/>
            </a:pPr>
            <a:r>
              <a:rPr lang="en-US" b="0" i="0" u="none" strike="noStrike" baseline="0" dirty="0">
                <a:latin typeface="+mn-lt"/>
              </a:rPr>
              <a:t>            }                </a:t>
            </a:r>
          </a:p>
          <a:p>
            <a:pPr marL="0" indent="0">
              <a:spcAft>
                <a:spcPts val="0"/>
              </a:spcAft>
              <a:buNone/>
            </a:pPr>
            <a:r>
              <a:rPr lang="en-US" b="0" i="0" u="none" strike="noStrike" baseline="0" dirty="0">
                <a:latin typeface="+mn-lt"/>
              </a:rPr>
              <a:t>      };</a:t>
            </a:r>
          </a:p>
          <a:p>
            <a:pPr marL="0" indent="0">
              <a:spcAft>
                <a:spcPts val="0"/>
              </a:spcAft>
              <a:buNone/>
            </a:pPr>
            <a:r>
              <a:rPr lang="en-US" b="0" i="0" u="none" strike="noStrike" baseline="0" dirty="0">
                <a:latin typeface="+mn-lt"/>
              </a:rPr>
              <a:t>&lt;/script&gt;</a:t>
            </a:r>
          </a:p>
        </p:txBody>
      </p:sp>
      <p:sp>
        <p:nvSpPr>
          <p:cNvPr id="3" name="Title 2">
            <a:extLst>
              <a:ext uri="{FF2B5EF4-FFF2-40B4-BE49-F238E27FC236}">
                <a16:creationId xmlns:a16="http://schemas.microsoft.com/office/drawing/2014/main" id="{AD1C08C7-8055-4313-A752-62EF969EAC11}"/>
              </a:ext>
            </a:extLst>
          </p:cNvPr>
          <p:cNvSpPr>
            <a:spLocks noGrp="1"/>
          </p:cNvSpPr>
          <p:nvPr>
            <p:ph type="title"/>
          </p:nvPr>
        </p:nvSpPr>
        <p:spPr/>
        <p:txBody>
          <a:bodyPr/>
          <a:lstStyle/>
          <a:p>
            <a:r>
              <a:rPr lang="en-US" dirty="0"/>
              <a:t>Pattern Example</a:t>
            </a:r>
          </a:p>
        </p:txBody>
      </p:sp>
      <p:sp>
        <p:nvSpPr>
          <p:cNvPr id="4" name="Slide Number Placeholder 3">
            <a:extLst>
              <a:ext uri="{FF2B5EF4-FFF2-40B4-BE49-F238E27FC236}">
                <a16:creationId xmlns:a16="http://schemas.microsoft.com/office/drawing/2014/main" id="{59857F21-B0B4-9C9B-2D92-4A83FE80113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9B34802-252E-1BA4-026D-B858F8BA4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190" y="2121434"/>
            <a:ext cx="3657600" cy="3579777"/>
          </a:xfrm>
          <a:prstGeom prst="rect">
            <a:avLst/>
          </a:prstGeom>
          <a:ln>
            <a:solidFill>
              <a:schemeClr val="tx1"/>
            </a:solidFill>
          </a:ln>
        </p:spPr>
      </p:pic>
    </p:spTree>
    <p:extLst>
      <p:ext uri="{BB962C8B-B14F-4D97-AF65-F5344CB8AC3E}">
        <p14:creationId xmlns:p14="http://schemas.microsoft.com/office/powerpoint/2010/main" val="24670148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315E6-98EF-46AE-86A8-BC5D48152481}"/>
              </a:ext>
            </a:extLst>
          </p:cNvPr>
          <p:cNvSpPr>
            <a:spLocks noGrp="1"/>
          </p:cNvSpPr>
          <p:nvPr>
            <p:ph idx="1"/>
          </p:nvPr>
        </p:nvSpPr>
        <p:spPr/>
        <p:txBody>
          <a:bodyPr>
            <a:noAutofit/>
          </a:bodyPr>
          <a:lstStyle/>
          <a:p>
            <a:pPr algn="just"/>
            <a:r>
              <a:rPr lang="en-US" b="0" i="0" u="none" strike="noStrike" baseline="0" dirty="0">
                <a:latin typeface="+mn-lt"/>
              </a:rPr>
              <a:t>The </a:t>
            </a:r>
            <a:r>
              <a:rPr lang="en-US" b="0" i="0" u="none" strike="noStrike" baseline="0" dirty="0" err="1">
                <a:latin typeface="+mn-lt"/>
              </a:rPr>
              <a:t>globalAlpha</a:t>
            </a:r>
            <a:r>
              <a:rPr lang="en-US" b="0" i="0" u="none" strike="noStrike" baseline="0" dirty="0">
                <a:latin typeface="+mn-lt"/>
              </a:rPr>
              <a:t> property specifies the alpha or transparency value for all drawings.</a:t>
            </a:r>
          </a:p>
          <a:p>
            <a:pPr algn="just"/>
            <a:r>
              <a:rPr lang="en-US" b="0" i="0" u="none" strike="noStrike" baseline="0" dirty="0">
                <a:latin typeface="+mn-lt"/>
              </a:rPr>
              <a:t>It is a number between 0 (fully transparent) and 1 (no transparency), that specifies the alpha value for all drawings. </a:t>
            </a:r>
          </a:p>
          <a:p>
            <a:pPr algn="just">
              <a:spcAft>
                <a:spcPts val="1200"/>
              </a:spcAft>
            </a:pPr>
            <a:r>
              <a:rPr lang="en-US" b="0" i="0" u="none" strike="noStrike" baseline="0" dirty="0">
                <a:latin typeface="+mn-lt"/>
              </a:rPr>
              <a:t>If all of the upcoming drawings should be done with the same alpha, set </a:t>
            </a:r>
            <a:r>
              <a:rPr lang="en-US" b="0" i="0" u="none" strike="noStrike" baseline="0" dirty="0" err="1">
                <a:latin typeface="+mn-lt"/>
              </a:rPr>
              <a:t>globalAlpha</a:t>
            </a:r>
            <a:r>
              <a:rPr lang="en-US" b="0" i="0" u="none" strike="noStrike" baseline="0" dirty="0">
                <a:latin typeface="+mn-lt"/>
              </a:rPr>
              <a:t> to the appropriate value, perform the drawings, and then set </a:t>
            </a:r>
            <a:r>
              <a:rPr lang="en-US" b="0" i="0" u="none" strike="noStrike" baseline="0" dirty="0" err="1">
                <a:latin typeface="+mn-lt"/>
              </a:rPr>
              <a:t>globalAlpha</a:t>
            </a:r>
            <a:r>
              <a:rPr lang="en-US" b="0" i="0" u="none" strike="noStrike" baseline="0" dirty="0">
                <a:latin typeface="+mn-lt"/>
              </a:rPr>
              <a:t> back to 0. </a:t>
            </a:r>
          </a:p>
          <a:p>
            <a:pPr marL="914400" lvl="2" indent="0" algn="just">
              <a:spcAft>
                <a:spcPts val="0"/>
              </a:spcAft>
              <a:buNone/>
            </a:pPr>
            <a:r>
              <a:rPr lang="en-US" b="0" i="0" u="none" strike="noStrike" baseline="0" dirty="0">
                <a:latin typeface="+mn-lt"/>
              </a:rPr>
              <a:t>//draw a red rectangle</a:t>
            </a:r>
          </a:p>
          <a:p>
            <a:pPr marL="914400" lvl="2" indent="0" algn="just">
              <a:spcAft>
                <a:spcPts val="0"/>
              </a:spcAft>
              <a:buNone/>
            </a:pPr>
            <a:r>
              <a:rPr lang="en-US" b="0" i="0" u="none" strike="noStrike" baseline="0" dirty="0" err="1">
                <a:latin typeface="+mn-lt"/>
              </a:rPr>
              <a:t>context.fillStyle</a:t>
            </a:r>
            <a:r>
              <a:rPr lang="en-US" b="0" i="0" u="none" strike="noStrike" baseline="0" dirty="0">
                <a:latin typeface="+mn-lt"/>
              </a:rPr>
              <a:t> = “#ff0000”;</a:t>
            </a:r>
          </a:p>
          <a:p>
            <a:pPr marL="914400" lvl="2" indent="0" algn="just">
              <a:spcAft>
                <a:spcPts val="0"/>
              </a:spcAft>
              <a:buNone/>
            </a:pPr>
            <a:r>
              <a:rPr lang="fr-FR" b="0" i="0" u="none" strike="noStrike" baseline="0" dirty="0" err="1">
                <a:latin typeface="+mn-lt"/>
              </a:rPr>
              <a:t>context.fillRect</a:t>
            </a:r>
            <a:r>
              <a:rPr lang="fr-FR" b="0" i="0" u="none" strike="noStrike" baseline="0" dirty="0">
                <a:latin typeface="+mn-lt"/>
              </a:rPr>
              <a:t>(10, 10, 50, 50);</a:t>
            </a:r>
          </a:p>
          <a:p>
            <a:pPr marL="914400" lvl="2" indent="0" algn="just">
              <a:spcAft>
                <a:spcPts val="0"/>
              </a:spcAft>
              <a:buNone/>
            </a:pPr>
            <a:r>
              <a:rPr lang="en-US" b="0" i="0" u="none" strike="noStrike" baseline="0" dirty="0">
                <a:latin typeface="+mn-lt"/>
              </a:rPr>
              <a:t>//change the global alpha</a:t>
            </a:r>
          </a:p>
          <a:p>
            <a:pPr marL="914400" lvl="2" indent="0" algn="just">
              <a:spcAft>
                <a:spcPts val="0"/>
              </a:spcAft>
              <a:buNone/>
            </a:pPr>
            <a:r>
              <a:rPr lang="en-US" i="0" u="none" strike="noStrike" baseline="0" dirty="0" err="1">
                <a:latin typeface="+mn-lt"/>
              </a:rPr>
              <a:t>context.globalAlpha</a:t>
            </a:r>
            <a:r>
              <a:rPr lang="en-US" i="0" u="none" strike="noStrike" baseline="0" dirty="0">
                <a:latin typeface="+mn-lt"/>
              </a:rPr>
              <a:t> = 0.5;</a:t>
            </a:r>
          </a:p>
          <a:p>
            <a:pPr marL="914400" lvl="2" indent="0" algn="just">
              <a:spcAft>
                <a:spcPts val="0"/>
              </a:spcAft>
              <a:buNone/>
            </a:pPr>
            <a:r>
              <a:rPr lang="en-US" b="0" i="0" u="none" strike="noStrike" baseline="0" dirty="0">
                <a:latin typeface="+mn-lt"/>
              </a:rPr>
              <a:t>//draw a blue rectangle</a:t>
            </a:r>
          </a:p>
          <a:p>
            <a:pPr marL="914400" lvl="2" indent="0" algn="just">
              <a:spcAft>
                <a:spcPts val="0"/>
              </a:spcAft>
              <a:buNone/>
            </a:pPr>
            <a:r>
              <a:rPr lang="en-US" b="0" i="0" u="none" strike="noStrike" baseline="0" dirty="0" err="1">
                <a:latin typeface="+mn-lt"/>
              </a:rPr>
              <a:t>context.fillStyle</a:t>
            </a:r>
            <a:r>
              <a:rPr lang="en-US" b="0" i="0" u="none" strike="noStrike" baseline="0" dirty="0">
                <a:latin typeface="+mn-lt"/>
              </a:rPr>
              <a:t> = “#0000ff”;</a:t>
            </a:r>
          </a:p>
          <a:p>
            <a:pPr marL="914400" lvl="2" indent="0" algn="just">
              <a:spcAft>
                <a:spcPts val="0"/>
              </a:spcAft>
              <a:buNone/>
            </a:pPr>
            <a:r>
              <a:rPr lang="fr-FR" b="0" i="0" u="none" strike="noStrike" baseline="0" dirty="0" err="1">
                <a:latin typeface="+mn-lt"/>
              </a:rPr>
              <a:t>context.fillRect</a:t>
            </a:r>
            <a:r>
              <a:rPr lang="fr-FR" b="0" i="0" u="none" strike="noStrike" baseline="0" dirty="0">
                <a:latin typeface="+mn-lt"/>
              </a:rPr>
              <a:t>(30, 30, 50, 50);</a:t>
            </a:r>
          </a:p>
          <a:p>
            <a:pPr marL="914400" lvl="2" indent="0" algn="just">
              <a:spcAft>
                <a:spcPts val="0"/>
              </a:spcAft>
              <a:buNone/>
            </a:pPr>
            <a:r>
              <a:rPr lang="en-US" b="0" i="0" u="none" strike="noStrike" baseline="0" dirty="0">
                <a:latin typeface="+mn-lt"/>
              </a:rPr>
              <a:t>//reset</a:t>
            </a:r>
          </a:p>
          <a:p>
            <a:pPr marL="914400" lvl="2" indent="0" algn="just">
              <a:spcAft>
                <a:spcPts val="0"/>
              </a:spcAft>
              <a:buNone/>
            </a:pPr>
            <a:r>
              <a:rPr lang="en-US" b="0" i="0" u="none" strike="noStrike" baseline="0" dirty="0" err="1">
                <a:latin typeface="+mn-lt"/>
              </a:rPr>
              <a:t>context.globalAlpha</a:t>
            </a:r>
            <a:r>
              <a:rPr lang="en-US" b="0" i="0" u="none" strike="noStrike" baseline="0" dirty="0">
                <a:latin typeface="+mn-lt"/>
              </a:rPr>
              <a:t> = 0;</a:t>
            </a:r>
            <a:endParaRPr lang="en-US" dirty="0">
              <a:latin typeface="+mn-lt"/>
            </a:endParaRPr>
          </a:p>
          <a:p>
            <a:pPr algn="just"/>
            <a:endParaRPr lang="en-US" dirty="0">
              <a:latin typeface="+mn-lt"/>
            </a:endParaRPr>
          </a:p>
        </p:txBody>
      </p:sp>
      <p:sp>
        <p:nvSpPr>
          <p:cNvPr id="3" name="Title 2">
            <a:extLst>
              <a:ext uri="{FF2B5EF4-FFF2-40B4-BE49-F238E27FC236}">
                <a16:creationId xmlns:a16="http://schemas.microsoft.com/office/drawing/2014/main" id="{02E60972-6B2B-4274-A093-822C2E69376B}"/>
              </a:ext>
            </a:extLst>
          </p:cNvPr>
          <p:cNvSpPr>
            <a:spLocks noGrp="1"/>
          </p:cNvSpPr>
          <p:nvPr>
            <p:ph type="title"/>
          </p:nvPr>
        </p:nvSpPr>
        <p:spPr/>
        <p:txBody>
          <a:bodyPr/>
          <a:lstStyle/>
          <a:p>
            <a:r>
              <a:rPr lang="en-US" dirty="0"/>
              <a:t>The </a:t>
            </a:r>
            <a:r>
              <a:rPr lang="en-US" dirty="0" err="1"/>
              <a:t>globalAlpha</a:t>
            </a:r>
            <a:r>
              <a:rPr lang="en-US" dirty="0"/>
              <a:t> Property</a:t>
            </a:r>
          </a:p>
        </p:txBody>
      </p:sp>
      <p:sp>
        <p:nvSpPr>
          <p:cNvPr id="4" name="Slide Number Placeholder 3">
            <a:extLst>
              <a:ext uri="{FF2B5EF4-FFF2-40B4-BE49-F238E27FC236}">
                <a16:creationId xmlns:a16="http://schemas.microsoft.com/office/drawing/2014/main" id="{54655FE0-7ECA-D869-2935-ADC12D1A012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329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DE58EBE-C9A8-2618-E1A1-23B21731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263" y="3493641"/>
            <a:ext cx="2743200" cy="2897156"/>
          </a:xfrm>
          <a:prstGeom prst="rect">
            <a:avLst/>
          </a:prstGeom>
          <a:ln>
            <a:solidFill>
              <a:schemeClr val="tx1"/>
            </a:solidFill>
          </a:ln>
        </p:spPr>
      </p:pic>
    </p:spTree>
    <p:extLst>
      <p:ext uri="{BB962C8B-B14F-4D97-AF65-F5344CB8AC3E}">
        <p14:creationId xmlns:p14="http://schemas.microsoft.com/office/powerpoint/2010/main" val="102419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3673" y="1385455"/>
            <a:ext cx="10132137" cy="5091545"/>
          </a:xfrm>
        </p:spPr>
        <p:txBody>
          <a:bodyPr>
            <a:noAutofit/>
          </a:bodyPr>
          <a:lstStyle/>
          <a:p>
            <a:pPr algn="just"/>
            <a:r>
              <a:rPr lang="en-US" b="1" dirty="0"/>
              <a:t>Assignment Operators</a:t>
            </a:r>
          </a:p>
          <a:p>
            <a:pPr marL="457200" lvl="1" indent="0" algn="just">
              <a:buNone/>
            </a:pPr>
            <a:r>
              <a:rPr lang="en-US" sz="2000" dirty="0"/>
              <a:t>  - the </a:t>
            </a:r>
            <a:r>
              <a:rPr lang="en-US" sz="2000" b="1" dirty="0"/>
              <a:t>equal sign (=)</a:t>
            </a:r>
            <a:r>
              <a:rPr lang="en-US" sz="2000" dirty="0"/>
              <a:t> and simply </a:t>
            </a:r>
            <a:r>
              <a:rPr lang="en-US" sz="2000" b="1" dirty="0"/>
              <a:t>assigns</a:t>
            </a:r>
            <a:r>
              <a:rPr lang="en-US" sz="2000" dirty="0"/>
              <a:t> the value on the right </a:t>
            </a:r>
            <a:r>
              <a:rPr lang="en-US" sz="2000" b="1" dirty="0"/>
              <a:t>to</a:t>
            </a:r>
            <a:r>
              <a:rPr lang="en-US" sz="2000" dirty="0"/>
              <a:t> the variable on the left</a:t>
            </a:r>
            <a:endParaRPr lang="en-US" sz="2000" b="1" dirty="0"/>
          </a:p>
          <a:p>
            <a:pPr marL="457200" lvl="1" indent="0" algn="just">
              <a:buNone/>
            </a:pPr>
            <a:r>
              <a:rPr lang="en-US" sz="2000" dirty="0"/>
              <a:t>		</a:t>
            </a:r>
            <a:r>
              <a:rPr lang="en-US" sz="2000" dirty="0" err="1"/>
              <a:t>Eg.</a:t>
            </a:r>
            <a:r>
              <a:rPr lang="en-US" sz="2000" dirty="0"/>
              <a:t> 	</a:t>
            </a:r>
            <a:r>
              <a:rPr lang="en-US" sz="2000" dirty="0" err="1"/>
              <a:t>var</a:t>
            </a:r>
            <a:r>
              <a:rPr lang="en-US" sz="2000" dirty="0"/>
              <a:t> </a:t>
            </a:r>
            <a:r>
              <a:rPr lang="en-US" sz="2000" dirty="0" err="1"/>
              <a:t>num</a:t>
            </a:r>
            <a:r>
              <a:rPr lang="en-US" sz="2000" dirty="0"/>
              <a:t> = 10</a:t>
            </a:r>
            <a:r>
              <a:rPr lang="pt-BR" sz="2000" dirty="0"/>
              <a:t> ;</a:t>
            </a:r>
          </a:p>
          <a:p>
            <a:pPr marL="457200" lvl="1" indent="0" algn="just">
              <a:buNone/>
            </a:pPr>
            <a:endParaRPr lang="en-US" dirty="0"/>
          </a:p>
          <a:p>
            <a:pPr algn="just"/>
            <a:r>
              <a:rPr lang="en-US" b="1" dirty="0"/>
              <a:t>Compound Assignment Operators</a:t>
            </a:r>
          </a:p>
          <a:p>
            <a:pPr marL="457200" lvl="1" indent="0" algn="just">
              <a:buNone/>
            </a:pPr>
            <a:r>
              <a:rPr lang="en-US" sz="2000" dirty="0"/>
              <a:t>- one of the multiplicative, additive, followed by an equal sign (=)</a:t>
            </a:r>
            <a:endParaRPr lang="en-US" sz="2000" b="1" dirty="0"/>
          </a:p>
          <a:p>
            <a:pPr lvl="1" algn="just">
              <a:buFontTx/>
              <a:buChar char="-"/>
            </a:pPr>
            <a:r>
              <a:rPr lang="en-US" sz="2000" b="1" dirty="0"/>
              <a:t>Multiply/assign (*=) </a:t>
            </a:r>
          </a:p>
          <a:p>
            <a:pPr lvl="1" algn="just">
              <a:buFontTx/>
              <a:buChar char="-"/>
            </a:pPr>
            <a:r>
              <a:rPr lang="en-US" sz="2000" b="1" dirty="0"/>
              <a:t>Divide/assign (/=)  </a:t>
            </a:r>
          </a:p>
          <a:p>
            <a:pPr lvl="1" algn="just">
              <a:buFontTx/>
              <a:buChar char="-"/>
            </a:pPr>
            <a:r>
              <a:rPr lang="en-US" sz="2000" b="1" dirty="0"/>
              <a:t>Modulus/assign (%=) </a:t>
            </a:r>
          </a:p>
          <a:p>
            <a:pPr lvl="1" algn="just">
              <a:buFontTx/>
              <a:buChar char="-"/>
            </a:pPr>
            <a:r>
              <a:rPr lang="en-US" sz="2000" b="1" dirty="0"/>
              <a:t>Add/assign (+=) </a:t>
            </a:r>
          </a:p>
          <a:p>
            <a:pPr lvl="1" algn="just">
              <a:buFontTx/>
              <a:buChar char="-"/>
            </a:pPr>
            <a:r>
              <a:rPr lang="en-US" sz="2000" b="1" dirty="0"/>
              <a:t>Subtract/assign (-=)</a:t>
            </a:r>
          </a:p>
          <a:p>
            <a:pPr marL="457200" lvl="1" indent="0" algn="just">
              <a:buNone/>
            </a:pPr>
            <a:r>
              <a:rPr lang="pt-BR" sz="2000" dirty="0"/>
              <a:t>		Eg. 	var num = 7; </a:t>
            </a:r>
          </a:p>
          <a:p>
            <a:pPr marL="457200" lvl="1" indent="0" algn="just">
              <a:buNone/>
            </a:pPr>
            <a:r>
              <a:rPr lang="pt-BR" sz="2000" dirty="0"/>
              <a:t>			num += 4; //11</a:t>
            </a:r>
            <a:endParaRPr lang="en-US" sz="2000" dirty="0"/>
          </a:p>
        </p:txBody>
      </p:sp>
      <p:sp>
        <p:nvSpPr>
          <p:cNvPr id="3" name="Title 2"/>
          <p:cNvSpPr>
            <a:spLocks noGrp="1"/>
          </p:cNvSpPr>
          <p:nvPr>
            <p:ph type="title"/>
          </p:nvPr>
        </p:nvSpPr>
        <p:spPr/>
        <p:txBody>
          <a:bodyPr>
            <a:normAutofit/>
          </a:bodyPr>
          <a:lstStyle/>
          <a:p>
            <a:r>
              <a:rPr lang="en-US" dirty="0"/>
              <a:t>Assignment Operators and Compound Assignment Operators</a:t>
            </a:r>
          </a:p>
        </p:txBody>
      </p:sp>
    </p:spTree>
    <p:extLst>
      <p:ext uri="{BB962C8B-B14F-4D97-AF65-F5344CB8AC3E}">
        <p14:creationId xmlns:p14="http://schemas.microsoft.com/office/powerpoint/2010/main" val="35569693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315E6-98EF-46AE-86A8-BC5D48152481}"/>
              </a:ext>
            </a:extLst>
          </p:cNvPr>
          <p:cNvSpPr>
            <a:spLocks noGrp="1"/>
          </p:cNvSpPr>
          <p:nvPr>
            <p:ph idx="1"/>
          </p:nvPr>
        </p:nvSpPr>
        <p:spPr>
          <a:xfrm>
            <a:off x="838200" y="1252414"/>
            <a:ext cx="10515600" cy="5486400"/>
          </a:xfrm>
        </p:spPr>
        <p:txBody>
          <a:bodyPr>
            <a:noAutofit/>
          </a:bodyPr>
          <a:lstStyle/>
          <a:p>
            <a:pPr algn="just"/>
            <a:r>
              <a:rPr lang="en-US" b="0" i="0" u="none" strike="noStrike" baseline="0" dirty="0">
                <a:latin typeface="+mn-lt"/>
              </a:rPr>
              <a:t>The </a:t>
            </a:r>
            <a:r>
              <a:rPr lang="en-US" b="0" i="0" u="none" strike="noStrike" baseline="0" dirty="0" err="1">
                <a:latin typeface="+mn-lt"/>
              </a:rPr>
              <a:t>globalCompositionOperation</a:t>
            </a:r>
            <a:r>
              <a:rPr lang="en-US" b="0" i="0" u="none" strike="noStrike" baseline="0" dirty="0">
                <a:latin typeface="+mn-lt"/>
              </a:rPr>
              <a:t> property indicates how newly drawn shapes should merge with the already-existing image on the context. </a:t>
            </a:r>
          </a:p>
          <a:p>
            <a:pPr algn="just"/>
            <a:r>
              <a:rPr lang="en-US" b="0" i="0" u="none" strike="noStrike" baseline="0" dirty="0">
                <a:latin typeface="+mn-lt"/>
              </a:rPr>
              <a:t>This property is a string value of one of the following:</a:t>
            </a:r>
          </a:p>
          <a:p>
            <a:pPr lvl="1" algn="just">
              <a:spcAft>
                <a:spcPts val="0"/>
              </a:spcAft>
            </a:pPr>
            <a:r>
              <a:rPr lang="en-US" b="0" i="0" u="none" strike="noStrike" baseline="0" dirty="0">
                <a:latin typeface="+mn-lt"/>
              </a:rPr>
              <a:t>source-over (default) — New drawing is drawn on top of the existing image.</a:t>
            </a:r>
          </a:p>
          <a:p>
            <a:pPr lvl="1" algn="just">
              <a:spcAft>
                <a:spcPts val="0"/>
              </a:spcAft>
            </a:pPr>
            <a:r>
              <a:rPr lang="en-US" b="0" i="0" u="none" strike="noStrike" baseline="0" dirty="0">
                <a:latin typeface="+mn-lt"/>
              </a:rPr>
              <a:t>source-in — New drawing is drawn only where it overlaps the existing image. Everything else becomes transparent.</a:t>
            </a:r>
          </a:p>
          <a:p>
            <a:pPr lvl="1" algn="just">
              <a:spcAft>
                <a:spcPts val="0"/>
              </a:spcAft>
            </a:pPr>
            <a:r>
              <a:rPr lang="en-US" b="0" i="0" u="none" strike="noStrike" baseline="0" dirty="0">
                <a:latin typeface="+mn-lt"/>
              </a:rPr>
              <a:t>source-out — New drawing is drawn only where it does not overlap the existing image. Everything else becomes transparent.</a:t>
            </a:r>
          </a:p>
          <a:p>
            <a:pPr lvl="1" algn="just">
              <a:spcAft>
                <a:spcPts val="0"/>
              </a:spcAft>
            </a:pPr>
            <a:r>
              <a:rPr lang="en-US" b="0" i="0" u="none" strike="noStrike" baseline="0" dirty="0">
                <a:latin typeface="+mn-lt"/>
              </a:rPr>
              <a:t>source-atop — New drawing is drawn only where it overlaps the existing image. The existing image is otherwise unaffected.</a:t>
            </a:r>
          </a:p>
          <a:p>
            <a:pPr lvl="1" algn="just">
              <a:spcAft>
                <a:spcPts val="0"/>
              </a:spcAft>
            </a:pPr>
            <a:r>
              <a:rPr lang="en-US" b="0" i="0" u="none" strike="noStrike" baseline="0" dirty="0">
                <a:latin typeface="+mn-lt"/>
              </a:rPr>
              <a:t>destination-over — New drawing is drawn underneath the existing image, visible only through previously transparent pixels.</a:t>
            </a:r>
          </a:p>
          <a:p>
            <a:pPr lvl="1" algn="just">
              <a:spcAft>
                <a:spcPts val="0"/>
              </a:spcAft>
            </a:pPr>
            <a:r>
              <a:rPr lang="en-US" b="0" i="0" u="none" strike="noStrike" baseline="0" dirty="0">
                <a:latin typeface="+mn-lt"/>
              </a:rPr>
              <a:t>destination-in — New drawing is drawn underneath the existing image, and all places where the two images do not overlap become transparent.</a:t>
            </a:r>
          </a:p>
          <a:p>
            <a:pPr lvl="1" algn="just">
              <a:spcAft>
                <a:spcPts val="0"/>
              </a:spcAft>
            </a:pPr>
            <a:r>
              <a:rPr lang="en-US" b="0" i="0" u="none" strike="noStrike" baseline="0" dirty="0">
                <a:latin typeface="+mn-lt"/>
              </a:rPr>
              <a:t>destination-out — New drawing erases the parts of the existing image where they overlap.</a:t>
            </a:r>
          </a:p>
          <a:p>
            <a:pPr lvl="1" algn="just">
              <a:spcAft>
                <a:spcPts val="0"/>
              </a:spcAft>
            </a:pPr>
            <a:r>
              <a:rPr lang="en-US" b="0" i="0" u="none" strike="noStrike" baseline="0" dirty="0">
                <a:latin typeface="+mn-lt"/>
              </a:rPr>
              <a:t>destination-atop — New drawing is drawn behind the existing image. The existing image becomes transparent where there is no overlap with new drawing.</a:t>
            </a:r>
            <a:endParaRPr lang="en-US" dirty="0">
              <a:latin typeface="+mn-lt"/>
            </a:endParaRPr>
          </a:p>
          <a:p>
            <a:pPr algn="just"/>
            <a:endParaRPr lang="en-US" dirty="0">
              <a:latin typeface="+mn-lt"/>
            </a:endParaRPr>
          </a:p>
        </p:txBody>
      </p:sp>
      <p:sp>
        <p:nvSpPr>
          <p:cNvPr id="3" name="Title 2">
            <a:extLst>
              <a:ext uri="{FF2B5EF4-FFF2-40B4-BE49-F238E27FC236}">
                <a16:creationId xmlns:a16="http://schemas.microsoft.com/office/drawing/2014/main" id="{02E60972-6B2B-4274-A093-822C2E69376B}"/>
              </a:ext>
            </a:extLst>
          </p:cNvPr>
          <p:cNvSpPr>
            <a:spLocks noGrp="1"/>
          </p:cNvSpPr>
          <p:nvPr>
            <p:ph type="title"/>
          </p:nvPr>
        </p:nvSpPr>
        <p:spPr/>
        <p:txBody>
          <a:bodyPr/>
          <a:lstStyle/>
          <a:p>
            <a:r>
              <a:rPr lang="en-US" dirty="0"/>
              <a:t>The </a:t>
            </a:r>
            <a:r>
              <a:rPr lang="en-US" dirty="0" err="1"/>
              <a:t>globalCompositionOperation</a:t>
            </a:r>
            <a:r>
              <a:rPr lang="en-US" dirty="0"/>
              <a:t> Property</a:t>
            </a:r>
          </a:p>
        </p:txBody>
      </p:sp>
      <p:sp>
        <p:nvSpPr>
          <p:cNvPr id="4" name="Slide Number Placeholder 3">
            <a:extLst>
              <a:ext uri="{FF2B5EF4-FFF2-40B4-BE49-F238E27FC236}">
                <a16:creationId xmlns:a16="http://schemas.microsoft.com/office/drawing/2014/main" id="{D66F86DA-A408-114C-02A8-A71903AABF60}"/>
              </a:ext>
            </a:extLst>
          </p:cNvPr>
          <p:cNvSpPr txBox="1">
            <a:spLocks/>
          </p:cNvSpPr>
          <p:nvPr/>
        </p:nvSpPr>
        <p:spPr>
          <a:xfrm>
            <a:off x="9333931" y="64109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403379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315E6-98EF-46AE-86A8-BC5D48152481}"/>
              </a:ext>
            </a:extLst>
          </p:cNvPr>
          <p:cNvSpPr>
            <a:spLocks noGrp="1"/>
          </p:cNvSpPr>
          <p:nvPr>
            <p:ph idx="1"/>
          </p:nvPr>
        </p:nvSpPr>
        <p:spPr>
          <a:xfrm>
            <a:off x="838200" y="1453901"/>
            <a:ext cx="10515600" cy="4846320"/>
          </a:xfrm>
        </p:spPr>
        <p:txBody>
          <a:bodyPr>
            <a:noAutofit/>
          </a:bodyPr>
          <a:lstStyle/>
          <a:p>
            <a:pPr marL="914400" lvl="2" indent="0">
              <a:spcAft>
                <a:spcPts val="0"/>
              </a:spcAft>
              <a:buNone/>
            </a:pPr>
            <a:r>
              <a:rPr lang="en-US" i="0" u="none" strike="noStrike" baseline="0" dirty="0">
                <a:latin typeface="+mn-lt"/>
              </a:rPr>
              <a:t>//draw a red rectangle</a:t>
            </a:r>
          </a:p>
          <a:p>
            <a:pPr marL="914400" lvl="2" indent="0">
              <a:spcAft>
                <a:spcPts val="0"/>
              </a:spcAft>
              <a:buNone/>
            </a:pPr>
            <a:r>
              <a:rPr lang="en-US" i="0" u="none" strike="noStrike" baseline="0" dirty="0" err="1">
                <a:latin typeface="+mn-lt"/>
              </a:rPr>
              <a:t>context.fillStyle</a:t>
            </a:r>
            <a:r>
              <a:rPr lang="en-US" i="0" u="none" strike="noStrike" baseline="0" dirty="0">
                <a:latin typeface="+mn-lt"/>
              </a:rPr>
              <a:t> = “#ff0000”;</a:t>
            </a:r>
          </a:p>
          <a:p>
            <a:pPr marL="914400" lvl="2" indent="0">
              <a:spcAft>
                <a:spcPts val="0"/>
              </a:spcAft>
              <a:buNone/>
            </a:pPr>
            <a:r>
              <a:rPr lang="fr-FR" i="0" u="none" strike="noStrike" baseline="0" dirty="0" err="1">
                <a:latin typeface="+mn-lt"/>
              </a:rPr>
              <a:t>context.fillRect</a:t>
            </a:r>
            <a:r>
              <a:rPr lang="fr-FR" i="0" u="none" strike="noStrike" baseline="0" dirty="0">
                <a:latin typeface="+mn-lt"/>
              </a:rPr>
              <a:t>(10, 10, 50, 50);</a:t>
            </a:r>
          </a:p>
          <a:p>
            <a:pPr marL="914400" lvl="2" indent="0">
              <a:spcAft>
                <a:spcPts val="0"/>
              </a:spcAft>
              <a:buNone/>
            </a:pPr>
            <a:r>
              <a:rPr lang="en-US" i="0" u="none" strike="noStrike" baseline="0" dirty="0">
                <a:latin typeface="+mn-lt"/>
              </a:rPr>
              <a:t>//set composite operation</a:t>
            </a:r>
          </a:p>
          <a:p>
            <a:pPr marL="914400" lvl="2" indent="0">
              <a:spcAft>
                <a:spcPts val="0"/>
              </a:spcAft>
              <a:buNone/>
            </a:pPr>
            <a:r>
              <a:rPr lang="en-US" i="0" u="none" strike="noStrike" baseline="0" dirty="0" err="1">
                <a:latin typeface="+mn-lt"/>
              </a:rPr>
              <a:t>context.globalCompositeOperation</a:t>
            </a:r>
            <a:r>
              <a:rPr lang="en-US" i="0" u="none" strike="noStrike" baseline="0" dirty="0">
                <a:latin typeface="+mn-lt"/>
              </a:rPr>
              <a:t> = “destination-atop”;</a:t>
            </a:r>
          </a:p>
          <a:p>
            <a:pPr marL="914400" lvl="2" indent="0">
              <a:spcAft>
                <a:spcPts val="0"/>
              </a:spcAft>
              <a:buNone/>
            </a:pPr>
            <a:r>
              <a:rPr lang="en-US" i="0" u="none" strike="noStrike" baseline="0" dirty="0">
                <a:latin typeface="+mn-lt"/>
              </a:rPr>
              <a:t>//draw a blue rectangle</a:t>
            </a:r>
          </a:p>
          <a:p>
            <a:pPr marL="914400" lvl="2" indent="0">
              <a:spcAft>
                <a:spcPts val="0"/>
              </a:spcAft>
              <a:buNone/>
            </a:pPr>
            <a:r>
              <a:rPr lang="en-US" i="0" u="none" strike="noStrike" baseline="0" dirty="0" err="1">
                <a:latin typeface="+mn-lt"/>
              </a:rPr>
              <a:t>context.fillStyle</a:t>
            </a:r>
            <a:r>
              <a:rPr lang="en-US" i="0" u="none" strike="noStrike" baseline="0" dirty="0">
                <a:latin typeface="+mn-lt"/>
              </a:rPr>
              <a:t> = “#0000ff”;</a:t>
            </a:r>
          </a:p>
          <a:p>
            <a:pPr marL="914400" lvl="2" indent="0">
              <a:spcAft>
                <a:spcPts val="0"/>
              </a:spcAft>
              <a:buNone/>
            </a:pPr>
            <a:r>
              <a:rPr lang="fr-FR" i="0" u="none" strike="noStrike" baseline="0" dirty="0" err="1">
                <a:latin typeface="+mn-lt"/>
              </a:rPr>
              <a:t>context.fillRect</a:t>
            </a:r>
            <a:r>
              <a:rPr lang="fr-FR" i="0" u="none" strike="noStrike" baseline="0" dirty="0">
                <a:latin typeface="+mn-lt"/>
              </a:rPr>
              <a:t>(30, 30, 50, 50);</a:t>
            </a:r>
            <a:endParaRPr lang="en-US" sz="2400" dirty="0">
              <a:latin typeface="+mn-lt"/>
            </a:endParaRPr>
          </a:p>
        </p:txBody>
      </p:sp>
      <p:sp>
        <p:nvSpPr>
          <p:cNvPr id="3" name="Title 2">
            <a:extLst>
              <a:ext uri="{FF2B5EF4-FFF2-40B4-BE49-F238E27FC236}">
                <a16:creationId xmlns:a16="http://schemas.microsoft.com/office/drawing/2014/main" id="{02E60972-6B2B-4274-A093-822C2E69376B}"/>
              </a:ext>
            </a:extLst>
          </p:cNvPr>
          <p:cNvSpPr>
            <a:spLocks noGrp="1"/>
          </p:cNvSpPr>
          <p:nvPr>
            <p:ph type="title"/>
          </p:nvPr>
        </p:nvSpPr>
        <p:spPr/>
        <p:txBody>
          <a:bodyPr/>
          <a:lstStyle/>
          <a:p>
            <a:r>
              <a:rPr lang="en-US" dirty="0"/>
              <a:t>The </a:t>
            </a:r>
            <a:r>
              <a:rPr lang="en-US" dirty="0" err="1"/>
              <a:t>globalCompositionOperation</a:t>
            </a:r>
            <a:r>
              <a:rPr lang="en-US" dirty="0"/>
              <a:t> Property Example</a:t>
            </a:r>
          </a:p>
        </p:txBody>
      </p:sp>
      <p:sp>
        <p:nvSpPr>
          <p:cNvPr id="4" name="Slide Number Placeholder 3">
            <a:extLst>
              <a:ext uri="{FF2B5EF4-FFF2-40B4-BE49-F238E27FC236}">
                <a16:creationId xmlns:a16="http://schemas.microsoft.com/office/drawing/2014/main" id="{D66F86DA-A408-114C-02A8-A71903AABF60}"/>
              </a:ext>
            </a:extLst>
          </p:cNvPr>
          <p:cNvSpPr txBox="1">
            <a:spLocks/>
          </p:cNvSpPr>
          <p:nvPr/>
        </p:nvSpPr>
        <p:spPr>
          <a:xfrm>
            <a:off x="9333931" y="641094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8FD4050E-703E-1F76-1946-7D8B8EC24CE8}"/>
              </a:ext>
            </a:extLst>
          </p:cNvPr>
          <p:cNvGrpSpPr/>
          <p:nvPr/>
        </p:nvGrpSpPr>
        <p:grpSpPr>
          <a:xfrm>
            <a:off x="360364" y="4445780"/>
            <a:ext cx="11451246" cy="1665138"/>
            <a:chOff x="360364" y="4445780"/>
            <a:chExt cx="11451246" cy="1665138"/>
          </a:xfrm>
        </p:grpSpPr>
        <p:pic>
          <p:nvPicPr>
            <p:cNvPr id="10" name="Picture 9">
              <a:extLst>
                <a:ext uri="{FF2B5EF4-FFF2-40B4-BE49-F238E27FC236}">
                  <a16:creationId xmlns:a16="http://schemas.microsoft.com/office/drawing/2014/main" id="{BA8ABBD2-F013-BF91-6959-49E823111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77" y="4445780"/>
              <a:ext cx="1097280" cy="1128631"/>
            </a:xfrm>
            <a:prstGeom prst="rect">
              <a:avLst/>
            </a:prstGeom>
            <a:ln>
              <a:solidFill>
                <a:schemeClr val="tx1"/>
              </a:solidFill>
            </a:ln>
          </p:spPr>
        </p:pic>
        <p:pic>
          <p:nvPicPr>
            <p:cNvPr id="12" name="Picture 11">
              <a:extLst>
                <a:ext uri="{FF2B5EF4-FFF2-40B4-BE49-F238E27FC236}">
                  <a16:creationId xmlns:a16="http://schemas.microsoft.com/office/drawing/2014/main" id="{94558DA5-B599-F5F7-AB8A-ED61F33A1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396" y="4471711"/>
              <a:ext cx="1097280" cy="1097280"/>
            </a:xfrm>
            <a:prstGeom prst="rect">
              <a:avLst/>
            </a:prstGeom>
            <a:ln>
              <a:solidFill>
                <a:schemeClr val="tx1"/>
              </a:solidFill>
            </a:ln>
          </p:spPr>
        </p:pic>
        <p:pic>
          <p:nvPicPr>
            <p:cNvPr id="14" name="Picture 13">
              <a:extLst>
                <a:ext uri="{FF2B5EF4-FFF2-40B4-BE49-F238E27FC236}">
                  <a16:creationId xmlns:a16="http://schemas.microsoft.com/office/drawing/2014/main" id="{4131972B-8B3D-E319-0D45-4047DBA69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311" y="4456748"/>
              <a:ext cx="1097280" cy="1127206"/>
            </a:xfrm>
            <a:prstGeom prst="rect">
              <a:avLst/>
            </a:prstGeom>
            <a:ln>
              <a:solidFill>
                <a:schemeClr val="tx1"/>
              </a:solidFill>
            </a:ln>
          </p:spPr>
        </p:pic>
        <p:pic>
          <p:nvPicPr>
            <p:cNvPr id="16" name="Picture 15">
              <a:extLst>
                <a:ext uri="{FF2B5EF4-FFF2-40B4-BE49-F238E27FC236}">
                  <a16:creationId xmlns:a16="http://schemas.microsoft.com/office/drawing/2014/main" id="{215CE40C-D3DC-BFEB-1DE9-EE85C5C29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874" y="4521990"/>
              <a:ext cx="1097280" cy="1076771"/>
            </a:xfrm>
            <a:prstGeom prst="rect">
              <a:avLst/>
            </a:prstGeom>
            <a:ln>
              <a:solidFill>
                <a:schemeClr val="tx1"/>
              </a:solidFill>
            </a:ln>
          </p:spPr>
        </p:pic>
        <p:pic>
          <p:nvPicPr>
            <p:cNvPr id="20" name="Picture 19">
              <a:extLst>
                <a:ext uri="{FF2B5EF4-FFF2-40B4-BE49-F238E27FC236}">
                  <a16:creationId xmlns:a16="http://schemas.microsoft.com/office/drawing/2014/main" id="{3BA85B7C-233E-E95F-5658-870DAF7E6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536" y="4501383"/>
              <a:ext cx="1097280" cy="1117984"/>
            </a:xfrm>
            <a:prstGeom prst="rect">
              <a:avLst/>
            </a:prstGeom>
            <a:ln>
              <a:solidFill>
                <a:schemeClr val="tx1"/>
              </a:solidFill>
            </a:ln>
          </p:spPr>
        </p:pic>
        <p:pic>
          <p:nvPicPr>
            <p:cNvPr id="22" name="Picture 21">
              <a:extLst>
                <a:ext uri="{FF2B5EF4-FFF2-40B4-BE49-F238E27FC236}">
                  <a16:creationId xmlns:a16="http://schemas.microsoft.com/office/drawing/2014/main" id="{20C7082D-0197-2252-4947-ED2BD3A0A5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5844" y="4521990"/>
              <a:ext cx="1097280" cy="1086829"/>
            </a:xfrm>
            <a:prstGeom prst="rect">
              <a:avLst/>
            </a:prstGeom>
            <a:ln>
              <a:solidFill>
                <a:schemeClr val="tx1"/>
              </a:solidFill>
            </a:ln>
          </p:spPr>
        </p:pic>
        <p:pic>
          <p:nvPicPr>
            <p:cNvPr id="24" name="Picture 23">
              <a:extLst>
                <a:ext uri="{FF2B5EF4-FFF2-40B4-BE49-F238E27FC236}">
                  <a16:creationId xmlns:a16="http://schemas.microsoft.com/office/drawing/2014/main" id="{2632B296-095B-8089-F27C-3404AADED4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8800" y="4521990"/>
              <a:ext cx="1097280" cy="1076771"/>
            </a:xfrm>
            <a:prstGeom prst="rect">
              <a:avLst/>
            </a:prstGeom>
            <a:ln>
              <a:solidFill>
                <a:schemeClr val="tx1"/>
              </a:solidFill>
            </a:ln>
          </p:spPr>
        </p:pic>
        <p:sp>
          <p:nvSpPr>
            <p:cNvPr id="25" name="TextBox 24">
              <a:extLst>
                <a:ext uri="{FF2B5EF4-FFF2-40B4-BE49-F238E27FC236}">
                  <a16:creationId xmlns:a16="http://schemas.microsoft.com/office/drawing/2014/main" id="{ED54ABB8-66E2-8DA6-80E6-1A7E759CCCAF}"/>
                </a:ext>
              </a:extLst>
            </p:cNvPr>
            <p:cNvSpPr txBox="1"/>
            <p:nvPr/>
          </p:nvSpPr>
          <p:spPr>
            <a:xfrm>
              <a:off x="360364" y="5737942"/>
              <a:ext cx="1378424" cy="369332"/>
            </a:xfrm>
            <a:prstGeom prst="rect">
              <a:avLst/>
            </a:prstGeom>
            <a:noFill/>
          </p:spPr>
          <p:txBody>
            <a:bodyPr wrap="square" rtlCol="0">
              <a:spAutoFit/>
            </a:bodyPr>
            <a:lstStyle/>
            <a:p>
              <a:pPr algn="ctr"/>
              <a:r>
                <a:rPr lang="en-US" dirty="0"/>
                <a:t>source-over</a:t>
              </a:r>
            </a:p>
          </p:txBody>
        </p:sp>
        <p:sp>
          <p:nvSpPr>
            <p:cNvPr id="26" name="TextBox 25">
              <a:extLst>
                <a:ext uri="{FF2B5EF4-FFF2-40B4-BE49-F238E27FC236}">
                  <a16:creationId xmlns:a16="http://schemas.microsoft.com/office/drawing/2014/main" id="{46056DF6-4887-F7AF-0421-51E98190EC97}"/>
                </a:ext>
              </a:extLst>
            </p:cNvPr>
            <p:cNvSpPr txBox="1"/>
            <p:nvPr/>
          </p:nvSpPr>
          <p:spPr>
            <a:xfrm>
              <a:off x="1972504" y="5737942"/>
              <a:ext cx="1378424" cy="369332"/>
            </a:xfrm>
            <a:prstGeom prst="rect">
              <a:avLst/>
            </a:prstGeom>
            <a:noFill/>
          </p:spPr>
          <p:txBody>
            <a:bodyPr wrap="square" rtlCol="0">
              <a:spAutoFit/>
            </a:bodyPr>
            <a:lstStyle/>
            <a:p>
              <a:pPr algn="ctr"/>
              <a:r>
                <a:rPr lang="en-US" dirty="0"/>
                <a:t>source-in</a:t>
              </a:r>
            </a:p>
          </p:txBody>
        </p:sp>
        <p:sp>
          <p:nvSpPr>
            <p:cNvPr id="27" name="TextBox 26">
              <a:extLst>
                <a:ext uri="{FF2B5EF4-FFF2-40B4-BE49-F238E27FC236}">
                  <a16:creationId xmlns:a16="http://schemas.microsoft.com/office/drawing/2014/main" id="{37E7D967-1DB8-A140-9D0C-9F18C59937B4}"/>
                </a:ext>
              </a:extLst>
            </p:cNvPr>
            <p:cNvSpPr txBox="1"/>
            <p:nvPr/>
          </p:nvSpPr>
          <p:spPr>
            <a:xfrm>
              <a:off x="3547739" y="5741586"/>
              <a:ext cx="1378424" cy="369332"/>
            </a:xfrm>
            <a:prstGeom prst="rect">
              <a:avLst/>
            </a:prstGeom>
            <a:noFill/>
          </p:spPr>
          <p:txBody>
            <a:bodyPr wrap="square" rtlCol="0">
              <a:spAutoFit/>
            </a:bodyPr>
            <a:lstStyle/>
            <a:p>
              <a:pPr algn="ctr"/>
              <a:r>
                <a:rPr lang="en-US" dirty="0"/>
                <a:t>source-out</a:t>
              </a:r>
            </a:p>
          </p:txBody>
        </p:sp>
        <p:sp>
          <p:nvSpPr>
            <p:cNvPr id="28" name="TextBox 27">
              <a:extLst>
                <a:ext uri="{FF2B5EF4-FFF2-40B4-BE49-F238E27FC236}">
                  <a16:creationId xmlns:a16="http://schemas.microsoft.com/office/drawing/2014/main" id="{C9AFF13B-79C4-D60E-5557-8F566C6E0E6B}"/>
                </a:ext>
              </a:extLst>
            </p:cNvPr>
            <p:cNvSpPr txBox="1"/>
            <p:nvPr/>
          </p:nvSpPr>
          <p:spPr>
            <a:xfrm>
              <a:off x="5140302" y="5741586"/>
              <a:ext cx="1378424" cy="369332"/>
            </a:xfrm>
            <a:prstGeom prst="rect">
              <a:avLst/>
            </a:prstGeom>
            <a:noFill/>
          </p:spPr>
          <p:txBody>
            <a:bodyPr wrap="square" rtlCol="0">
              <a:spAutoFit/>
            </a:bodyPr>
            <a:lstStyle/>
            <a:p>
              <a:pPr algn="ctr"/>
              <a:r>
                <a:rPr lang="en-US" dirty="0"/>
                <a:t>source-atop</a:t>
              </a:r>
            </a:p>
          </p:txBody>
        </p:sp>
        <p:sp>
          <p:nvSpPr>
            <p:cNvPr id="29" name="TextBox 28">
              <a:extLst>
                <a:ext uri="{FF2B5EF4-FFF2-40B4-BE49-F238E27FC236}">
                  <a16:creationId xmlns:a16="http://schemas.microsoft.com/office/drawing/2014/main" id="{21C8F0B0-437B-2E64-EE37-4AC435DFC8A6}"/>
                </a:ext>
              </a:extLst>
            </p:cNvPr>
            <p:cNvSpPr txBox="1"/>
            <p:nvPr/>
          </p:nvSpPr>
          <p:spPr>
            <a:xfrm>
              <a:off x="6636496" y="5737942"/>
              <a:ext cx="1737360" cy="369332"/>
            </a:xfrm>
            <a:prstGeom prst="rect">
              <a:avLst/>
            </a:prstGeom>
            <a:noFill/>
          </p:spPr>
          <p:txBody>
            <a:bodyPr wrap="square" rtlCol="0">
              <a:spAutoFit/>
            </a:bodyPr>
            <a:lstStyle/>
            <a:p>
              <a:pPr algn="ctr"/>
              <a:r>
                <a:rPr lang="en-US" dirty="0"/>
                <a:t>destination-over</a:t>
              </a:r>
            </a:p>
          </p:txBody>
        </p:sp>
        <p:sp>
          <p:nvSpPr>
            <p:cNvPr id="30" name="TextBox 29">
              <a:extLst>
                <a:ext uri="{FF2B5EF4-FFF2-40B4-BE49-F238E27FC236}">
                  <a16:creationId xmlns:a16="http://schemas.microsoft.com/office/drawing/2014/main" id="{929EFC26-C188-A82A-EE52-DCF3DAFF19A2}"/>
                </a:ext>
              </a:extLst>
            </p:cNvPr>
            <p:cNvSpPr txBox="1"/>
            <p:nvPr/>
          </p:nvSpPr>
          <p:spPr>
            <a:xfrm>
              <a:off x="8336890" y="5739070"/>
              <a:ext cx="1737360" cy="369332"/>
            </a:xfrm>
            <a:prstGeom prst="rect">
              <a:avLst/>
            </a:prstGeom>
            <a:noFill/>
          </p:spPr>
          <p:txBody>
            <a:bodyPr wrap="square" rtlCol="0">
              <a:spAutoFit/>
            </a:bodyPr>
            <a:lstStyle/>
            <a:p>
              <a:pPr algn="ctr"/>
              <a:r>
                <a:rPr lang="en-US" dirty="0"/>
                <a:t>destination-in</a:t>
              </a:r>
            </a:p>
          </p:txBody>
        </p:sp>
        <p:sp>
          <p:nvSpPr>
            <p:cNvPr id="31" name="TextBox 30">
              <a:extLst>
                <a:ext uri="{FF2B5EF4-FFF2-40B4-BE49-F238E27FC236}">
                  <a16:creationId xmlns:a16="http://schemas.microsoft.com/office/drawing/2014/main" id="{85FBCC00-9E9C-C4BA-7CB1-42A4E84D42BE}"/>
                </a:ext>
              </a:extLst>
            </p:cNvPr>
            <p:cNvSpPr txBox="1"/>
            <p:nvPr/>
          </p:nvSpPr>
          <p:spPr>
            <a:xfrm>
              <a:off x="10074250" y="5741586"/>
              <a:ext cx="1737360" cy="369332"/>
            </a:xfrm>
            <a:prstGeom prst="rect">
              <a:avLst/>
            </a:prstGeom>
            <a:noFill/>
          </p:spPr>
          <p:txBody>
            <a:bodyPr wrap="square" rtlCol="0">
              <a:spAutoFit/>
            </a:bodyPr>
            <a:lstStyle/>
            <a:p>
              <a:pPr algn="ctr"/>
              <a:r>
                <a:rPr lang="en-US" dirty="0"/>
                <a:t>destination-out</a:t>
              </a:r>
            </a:p>
          </p:txBody>
        </p:sp>
      </p:grpSp>
      <p:grpSp>
        <p:nvGrpSpPr>
          <p:cNvPr id="33" name="Group 32">
            <a:extLst>
              <a:ext uri="{FF2B5EF4-FFF2-40B4-BE49-F238E27FC236}">
                <a16:creationId xmlns:a16="http://schemas.microsoft.com/office/drawing/2014/main" id="{CC0616A7-C2E8-B126-B712-CAB7E2190046}"/>
              </a:ext>
            </a:extLst>
          </p:cNvPr>
          <p:cNvGrpSpPr/>
          <p:nvPr/>
        </p:nvGrpSpPr>
        <p:grpSpPr>
          <a:xfrm>
            <a:off x="8296349" y="1722197"/>
            <a:ext cx="1737360" cy="1593372"/>
            <a:chOff x="8296349" y="1722197"/>
            <a:chExt cx="1737360" cy="1593372"/>
          </a:xfrm>
        </p:grpSpPr>
        <p:pic>
          <p:nvPicPr>
            <p:cNvPr id="18" name="Picture 17">
              <a:extLst>
                <a:ext uri="{FF2B5EF4-FFF2-40B4-BE49-F238E27FC236}">
                  <a16:creationId xmlns:a16="http://schemas.microsoft.com/office/drawing/2014/main" id="{B79513DD-4285-1B13-A09F-0FA03C85AE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5844" y="1722197"/>
              <a:ext cx="1038370" cy="1076475"/>
            </a:xfrm>
            <a:prstGeom prst="rect">
              <a:avLst/>
            </a:prstGeom>
            <a:ln>
              <a:solidFill>
                <a:schemeClr val="tx1"/>
              </a:solidFill>
            </a:ln>
          </p:spPr>
        </p:pic>
        <p:sp>
          <p:nvSpPr>
            <p:cNvPr id="32" name="TextBox 31">
              <a:extLst>
                <a:ext uri="{FF2B5EF4-FFF2-40B4-BE49-F238E27FC236}">
                  <a16:creationId xmlns:a16="http://schemas.microsoft.com/office/drawing/2014/main" id="{0879F111-DC07-0FAE-D12A-62E10985F2E4}"/>
                </a:ext>
              </a:extLst>
            </p:cNvPr>
            <p:cNvSpPr txBox="1"/>
            <p:nvPr/>
          </p:nvSpPr>
          <p:spPr>
            <a:xfrm>
              <a:off x="8296349" y="2946237"/>
              <a:ext cx="1737360" cy="369332"/>
            </a:xfrm>
            <a:prstGeom prst="rect">
              <a:avLst/>
            </a:prstGeom>
            <a:noFill/>
          </p:spPr>
          <p:txBody>
            <a:bodyPr wrap="square" rtlCol="0">
              <a:spAutoFit/>
            </a:bodyPr>
            <a:lstStyle/>
            <a:p>
              <a:pPr algn="ctr"/>
              <a:r>
                <a:rPr lang="en-US" dirty="0"/>
                <a:t>destination-atop</a:t>
              </a:r>
            </a:p>
          </p:txBody>
        </p:sp>
      </p:grpSp>
    </p:spTree>
    <p:extLst>
      <p:ext uri="{BB962C8B-B14F-4D97-AF65-F5344CB8AC3E}">
        <p14:creationId xmlns:p14="http://schemas.microsoft.com/office/powerpoint/2010/main" val="10892530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D0E6-7B47-411B-A690-E082AE210636}"/>
              </a:ext>
            </a:extLst>
          </p:cNvPr>
          <p:cNvSpPr>
            <a:spLocks noGrp="1"/>
          </p:cNvSpPr>
          <p:nvPr>
            <p:ph type="title"/>
          </p:nvPr>
        </p:nvSpPr>
        <p:spPr>
          <a:xfrm>
            <a:off x="1295238" y="-947"/>
            <a:ext cx="10896762" cy="1133856"/>
          </a:xfrm>
        </p:spPr>
        <p:txBody>
          <a:bodyPr/>
          <a:lstStyle/>
          <a:p>
            <a:r>
              <a:rPr lang="en-CA" altLang="en-US" dirty="0"/>
              <a:t>Simple Example</a:t>
            </a:r>
            <a:endParaRPr lang="en-US" dirty="0"/>
          </a:p>
        </p:txBody>
      </p:sp>
      <p:sp>
        <p:nvSpPr>
          <p:cNvPr id="3" name="Content Placeholder 2">
            <a:extLst>
              <a:ext uri="{FF2B5EF4-FFF2-40B4-BE49-F238E27FC236}">
                <a16:creationId xmlns:a16="http://schemas.microsoft.com/office/drawing/2014/main" id="{4E6A75C1-E21B-4514-953D-C7BC3EA2330F}"/>
              </a:ext>
            </a:extLst>
          </p:cNvPr>
          <p:cNvSpPr>
            <a:spLocks noGrp="1"/>
          </p:cNvSpPr>
          <p:nvPr>
            <p:ph sz="half" idx="1"/>
          </p:nvPr>
        </p:nvSpPr>
        <p:spPr>
          <a:xfrm>
            <a:off x="838200" y="1582051"/>
            <a:ext cx="6641892" cy="4665117"/>
          </a:xfrm>
        </p:spPr>
        <p:txBody>
          <a:bodyPr>
            <a:normAutofit/>
          </a:bodyPr>
          <a:lstStyle/>
          <a:p>
            <a:pPr marL="0" indent="0">
              <a:lnSpc>
                <a:spcPct val="100000"/>
              </a:lnSpc>
              <a:spcBef>
                <a:spcPts val="0"/>
              </a:spcBef>
              <a:spcAft>
                <a:spcPts val="600"/>
              </a:spcAft>
              <a:buNone/>
            </a:pPr>
            <a:r>
              <a:rPr lang="en-US" altLang="en-US" dirty="0" err="1"/>
              <a:t>canvas.beginPath</a:t>
            </a:r>
            <a:r>
              <a:rPr lang="en-US" altLang="en-US" dirty="0"/>
              <a:t>( ); </a:t>
            </a:r>
          </a:p>
          <a:p>
            <a:pPr marL="0" indent="0">
              <a:lnSpc>
                <a:spcPct val="100000"/>
              </a:lnSpc>
              <a:spcBef>
                <a:spcPts val="0"/>
              </a:spcBef>
              <a:spcAft>
                <a:spcPts val="600"/>
              </a:spcAft>
              <a:buNone/>
            </a:pPr>
            <a:r>
              <a:rPr lang="en-US" altLang="en-US" dirty="0"/>
              <a:t>canvas.arc(75,75,50,0,Math.PI*2,true); //Outer circle</a:t>
            </a:r>
          </a:p>
          <a:p>
            <a:pPr marL="0" indent="0">
              <a:lnSpc>
                <a:spcPct val="100000"/>
              </a:lnSpc>
              <a:spcBef>
                <a:spcPts val="0"/>
              </a:spcBef>
              <a:spcAft>
                <a:spcPts val="600"/>
              </a:spcAft>
              <a:buNone/>
            </a:pPr>
            <a:r>
              <a:rPr lang="en-US" altLang="en-US" dirty="0" err="1"/>
              <a:t>canvas.moveTo</a:t>
            </a:r>
            <a:r>
              <a:rPr lang="en-US" altLang="en-US" dirty="0"/>
              <a:t>(110,75); </a:t>
            </a:r>
          </a:p>
          <a:p>
            <a:pPr marL="0" indent="0">
              <a:lnSpc>
                <a:spcPct val="100000"/>
              </a:lnSpc>
              <a:spcBef>
                <a:spcPts val="0"/>
              </a:spcBef>
              <a:spcAft>
                <a:spcPts val="600"/>
              </a:spcAft>
              <a:buNone/>
            </a:pPr>
            <a:r>
              <a:rPr lang="en-US" altLang="en-US" dirty="0"/>
              <a:t>canvas.arc(75,75,35,0,Math.PI,false); //Mouth (clockwise) </a:t>
            </a:r>
          </a:p>
          <a:p>
            <a:pPr marL="0" indent="0">
              <a:lnSpc>
                <a:spcPct val="100000"/>
              </a:lnSpc>
              <a:spcBef>
                <a:spcPts val="0"/>
              </a:spcBef>
              <a:spcAft>
                <a:spcPts val="600"/>
              </a:spcAft>
              <a:buNone/>
            </a:pPr>
            <a:r>
              <a:rPr lang="en-US" altLang="en-US" dirty="0" err="1"/>
              <a:t>canvas.moveTo</a:t>
            </a:r>
            <a:r>
              <a:rPr lang="en-US" altLang="en-US" dirty="0"/>
              <a:t>(65,65);</a:t>
            </a:r>
          </a:p>
          <a:p>
            <a:pPr marL="0" indent="0">
              <a:lnSpc>
                <a:spcPct val="100000"/>
              </a:lnSpc>
              <a:spcBef>
                <a:spcPts val="0"/>
              </a:spcBef>
              <a:spcAft>
                <a:spcPts val="600"/>
              </a:spcAft>
              <a:buNone/>
            </a:pPr>
            <a:r>
              <a:rPr lang="en-US" altLang="en-US" dirty="0"/>
              <a:t>canvas.arc(60,65,5,0,Math.PI*2,true); //Left eye </a:t>
            </a:r>
          </a:p>
          <a:p>
            <a:pPr marL="0" indent="0">
              <a:lnSpc>
                <a:spcPct val="100000"/>
              </a:lnSpc>
              <a:spcBef>
                <a:spcPts val="0"/>
              </a:spcBef>
              <a:spcAft>
                <a:spcPts val="600"/>
              </a:spcAft>
              <a:buNone/>
            </a:pPr>
            <a:r>
              <a:rPr lang="en-US" altLang="en-US" dirty="0" err="1"/>
              <a:t>canvas.moveTo</a:t>
            </a:r>
            <a:r>
              <a:rPr lang="en-US" altLang="en-US" dirty="0"/>
              <a:t>(95,65); </a:t>
            </a:r>
          </a:p>
          <a:p>
            <a:pPr marL="0" indent="0">
              <a:lnSpc>
                <a:spcPct val="100000"/>
              </a:lnSpc>
              <a:spcBef>
                <a:spcPts val="0"/>
              </a:spcBef>
              <a:spcAft>
                <a:spcPts val="600"/>
              </a:spcAft>
              <a:buNone/>
            </a:pPr>
            <a:r>
              <a:rPr lang="en-US" altLang="en-US" dirty="0"/>
              <a:t>canvas.arc(90,65,5,0,Math.PI*2,true); //Right eye</a:t>
            </a:r>
          </a:p>
          <a:p>
            <a:pPr marL="0" indent="0">
              <a:lnSpc>
                <a:spcPct val="100000"/>
              </a:lnSpc>
              <a:spcBef>
                <a:spcPts val="0"/>
              </a:spcBef>
              <a:spcAft>
                <a:spcPts val="600"/>
              </a:spcAft>
              <a:buNone/>
            </a:pPr>
            <a:r>
              <a:rPr lang="en-US" altLang="en-US" dirty="0" err="1"/>
              <a:t>canvas.stroke</a:t>
            </a:r>
            <a:r>
              <a:rPr lang="en-US" altLang="en-US" dirty="0"/>
              <a:t>(); </a:t>
            </a:r>
          </a:p>
          <a:p>
            <a:pPr marL="0" indent="0">
              <a:lnSpc>
                <a:spcPct val="100000"/>
              </a:lnSpc>
              <a:spcBef>
                <a:spcPts val="0"/>
              </a:spcBef>
              <a:spcAft>
                <a:spcPts val="600"/>
              </a:spcAft>
              <a:buNone/>
            </a:pPr>
            <a:endParaRPr lang="en-US" dirty="0"/>
          </a:p>
        </p:txBody>
      </p:sp>
      <p:pic>
        <p:nvPicPr>
          <p:cNvPr id="4" name="Picture 3">
            <a:extLst>
              <a:ext uri="{FF2B5EF4-FFF2-40B4-BE49-F238E27FC236}">
                <a16:creationId xmlns:a16="http://schemas.microsoft.com/office/drawing/2014/main" id="{7BDA7335-97BE-7DD4-0318-63492BD37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5810" y="0"/>
            <a:ext cx="1076190" cy="1139483"/>
          </a:xfrm>
          <a:prstGeom prst="rect">
            <a:avLst/>
          </a:prstGeom>
        </p:spPr>
      </p:pic>
      <p:sp>
        <p:nvSpPr>
          <p:cNvPr id="6" name="Slide Number Placeholder 3">
            <a:extLst>
              <a:ext uri="{FF2B5EF4-FFF2-40B4-BE49-F238E27FC236}">
                <a16:creationId xmlns:a16="http://schemas.microsoft.com/office/drawing/2014/main" id="{10A2F7CB-2971-2FE1-9D55-49FD64393E7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BD58617-644C-C653-4ECD-8F4A2AC70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783714"/>
            <a:ext cx="3657600" cy="3290572"/>
          </a:xfrm>
          <a:prstGeom prst="rect">
            <a:avLst/>
          </a:prstGeom>
          <a:ln>
            <a:solidFill>
              <a:schemeClr val="tx1"/>
            </a:solidFill>
          </a:ln>
        </p:spPr>
      </p:pic>
    </p:spTree>
    <p:extLst>
      <p:ext uri="{BB962C8B-B14F-4D97-AF65-F5344CB8AC3E}">
        <p14:creationId xmlns:p14="http://schemas.microsoft.com/office/powerpoint/2010/main" val="86066289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36653"/>
            <a:ext cx="12192000" cy="1821840"/>
          </a:xfrm>
        </p:spPr>
        <p:txBody>
          <a:bodyPr>
            <a:normAutofit/>
          </a:bodyPr>
          <a:lstStyle/>
          <a:p>
            <a:r>
              <a:rPr lang="en-US" sz="3600" dirty="0"/>
              <a:t> Web Technology JavaScript Programming</a:t>
            </a:r>
            <a:br>
              <a:rPr lang="en-US" sz="3600" dirty="0"/>
            </a:br>
            <a:br>
              <a:rPr lang="en-US" sz="3600" dirty="0"/>
            </a:br>
            <a:r>
              <a:rPr lang="en-US" sz="3600" dirty="0"/>
              <a:t>Client-Side Storage</a:t>
            </a:r>
          </a:p>
        </p:txBody>
      </p:sp>
      <p:sp>
        <p:nvSpPr>
          <p:cNvPr id="3" name="Title 2">
            <a:extLst>
              <a:ext uri="{FF2B5EF4-FFF2-40B4-BE49-F238E27FC236}">
                <a16:creationId xmlns:a16="http://schemas.microsoft.com/office/drawing/2014/main" id="{A1E88179-6F06-4020-CEAC-BDDF02C2F7EB}"/>
              </a:ext>
            </a:extLst>
          </p:cNvPr>
          <p:cNvSpPr txBox="1">
            <a:spLocks/>
          </p:cNvSpPr>
          <p:nvPr/>
        </p:nvSpPr>
        <p:spPr>
          <a:xfrm>
            <a:off x="1350658" y="2771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
        <p:nvSpPr>
          <p:cNvPr id="4" name="Subtitle 2">
            <a:extLst>
              <a:ext uri="{FF2B5EF4-FFF2-40B4-BE49-F238E27FC236}">
                <a16:creationId xmlns:a16="http://schemas.microsoft.com/office/drawing/2014/main" id="{4C9D1892-0F45-BAEA-B4B8-18F2C737EF5D}"/>
              </a:ext>
            </a:extLst>
          </p:cNvPr>
          <p:cNvSpPr>
            <a:spLocks noGrp="1"/>
          </p:cNvSpPr>
          <p:nvPr>
            <p:ph type="subTitle" idx="1"/>
          </p:nvPr>
        </p:nvSpPr>
        <p:spPr>
          <a:xfrm>
            <a:off x="3390070" y="5099304"/>
            <a:ext cx="8646017" cy="1655762"/>
          </a:xfrm>
        </p:spPr>
        <p:txBody>
          <a:bodyPr/>
          <a:lstStyle/>
          <a:p>
            <a:r>
              <a:rPr lang="en-US" dirty="0"/>
              <a:t>Department of Information Technology Supporting and Maintenance</a:t>
            </a:r>
          </a:p>
        </p:txBody>
      </p:sp>
    </p:spTree>
    <p:extLst>
      <p:ext uri="{BB962C8B-B14F-4D97-AF65-F5344CB8AC3E}">
        <p14:creationId xmlns:p14="http://schemas.microsoft.com/office/powerpoint/2010/main" val="82492848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8"/>
            <a:ext cx="10515600" cy="4351338"/>
          </a:xfrm>
        </p:spPr>
        <p:txBody>
          <a:bodyPr>
            <a:normAutofit/>
          </a:bodyPr>
          <a:lstStyle/>
          <a:p>
            <a:pPr algn="just">
              <a:lnSpc>
                <a:spcPct val="100000"/>
              </a:lnSpc>
              <a:spcBef>
                <a:spcPts val="0"/>
              </a:spcBef>
              <a:spcAft>
                <a:spcPts val="600"/>
              </a:spcAft>
            </a:pPr>
            <a:r>
              <a:rPr lang="en-US" dirty="0">
                <a:latin typeface="+mn-lt"/>
              </a:rPr>
              <a:t>When a web server has sent a web page to a browser, the connection is shut down, and the server forgets everything about the user.</a:t>
            </a:r>
          </a:p>
          <a:p>
            <a:pPr algn="just">
              <a:lnSpc>
                <a:spcPct val="100000"/>
              </a:lnSpc>
              <a:spcBef>
                <a:spcPts val="0"/>
              </a:spcBef>
              <a:spcAft>
                <a:spcPts val="600"/>
              </a:spcAft>
            </a:pPr>
            <a:r>
              <a:rPr lang="en-US" dirty="0">
                <a:latin typeface="+mn-lt"/>
              </a:rPr>
              <a:t>T</a:t>
            </a:r>
            <a:r>
              <a:rPr lang="en-US" sz="2000" b="0" i="0" u="none" strike="noStrike" baseline="0" dirty="0">
                <a:latin typeface="+mn-lt"/>
              </a:rPr>
              <a:t>he emergence of web applications provides the ability to store user information directly on the client. </a:t>
            </a:r>
          </a:p>
          <a:p>
            <a:pPr algn="just">
              <a:lnSpc>
                <a:spcPct val="100000"/>
              </a:lnSpc>
              <a:spcBef>
                <a:spcPts val="0"/>
              </a:spcBef>
              <a:spcAft>
                <a:spcPts val="600"/>
              </a:spcAft>
            </a:pPr>
            <a:r>
              <a:rPr lang="en-US" sz="2000" b="0" i="0" u="none" strike="noStrike" baseline="0" dirty="0">
                <a:latin typeface="+mn-lt"/>
              </a:rPr>
              <a:t>Information pertaining to a specific user should live on that user’s machine. </a:t>
            </a:r>
          </a:p>
          <a:p>
            <a:pPr algn="just">
              <a:lnSpc>
                <a:spcPct val="100000"/>
              </a:lnSpc>
              <a:spcBef>
                <a:spcPts val="0"/>
              </a:spcBef>
              <a:spcAft>
                <a:spcPts val="600"/>
              </a:spcAft>
            </a:pPr>
            <a:r>
              <a:rPr lang="en-US" sz="2000" b="0" i="0" u="none" strike="noStrike" baseline="0" dirty="0">
                <a:latin typeface="+mn-lt"/>
              </a:rPr>
              <a:t>Whether that is login information, preferences, or other data, web application providers found themselves searching for ways to store data on the client.</a:t>
            </a:r>
            <a:endParaRPr lang="en-US" dirty="0">
              <a:latin typeface="+mn-lt"/>
            </a:endParaRPr>
          </a:p>
          <a:p>
            <a:pPr algn="just">
              <a:lnSpc>
                <a:spcPct val="100000"/>
              </a:lnSpc>
              <a:spcBef>
                <a:spcPts val="0"/>
              </a:spcBef>
              <a:spcAft>
                <a:spcPts val="600"/>
              </a:spcAft>
            </a:pPr>
            <a:r>
              <a:rPr lang="en-US" dirty="0">
                <a:latin typeface="+mn-lt"/>
              </a:rPr>
              <a:t>To solve this, when a browser requests a web page from a server, cookies belonging to the page are added to the request.</a:t>
            </a:r>
          </a:p>
          <a:p>
            <a:pPr algn="just">
              <a:lnSpc>
                <a:spcPct val="100000"/>
              </a:lnSpc>
              <a:spcBef>
                <a:spcPts val="0"/>
              </a:spcBef>
              <a:spcAft>
                <a:spcPts val="600"/>
              </a:spcAft>
            </a:pPr>
            <a:r>
              <a:rPr lang="en-US" dirty="0">
                <a:latin typeface="+mn-lt"/>
              </a:rPr>
              <a:t>This way the server gets the necessary data to remember information about users.</a:t>
            </a:r>
          </a:p>
          <a:p>
            <a:pPr algn="just">
              <a:lnSpc>
                <a:spcPct val="100000"/>
              </a:lnSpc>
              <a:spcBef>
                <a:spcPts val="0"/>
              </a:spcBef>
              <a:spcAft>
                <a:spcPts val="600"/>
              </a:spcAft>
            </a:pPr>
            <a:r>
              <a:rPr lang="en-US" dirty="0">
                <a:latin typeface="+mn-lt"/>
              </a:rPr>
              <a:t>Today, cookies are just one option available for storing data on the client.</a:t>
            </a:r>
          </a:p>
        </p:txBody>
      </p:sp>
      <p:sp>
        <p:nvSpPr>
          <p:cNvPr id="3" name="Title 2"/>
          <p:cNvSpPr>
            <a:spLocks noGrp="1"/>
          </p:cNvSpPr>
          <p:nvPr>
            <p:ph type="title"/>
          </p:nvPr>
        </p:nvSpPr>
        <p:spPr>
          <a:xfrm>
            <a:off x="1295238" y="0"/>
            <a:ext cx="9820572" cy="1139483"/>
          </a:xfrm>
        </p:spPr>
        <p:txBody>
          <a:bodyPr/>
          <a:lstStyle/>
          <a:p>
            <a:r>
              <a:rPr lang="en-US" dirty="0"/>
              <a:t>Data Storage</a:t>
            </a:r>
          </a:p>
        </p:txBody>
      </p:sp>
      <p:sp>
        <p:nvSpPr>
          <p:cNvPr id="4" name="Slide Number Placeholder 3">
            <a:extLst>
              <a:ext uri="{FF2B5EF4-FFF2-40B4-BE49-F238E27FC236}">
                <a16:creationId xmlns:a16="http://schemas.microsoft.com/office/drawing/2014/main" id="{790EEFEA-32B3-A232-B2C6-630AD11DC2D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06794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351338"/>
          </a:xfrm>
        </p:spPr>
        <p:txBody>
          <a:bodyPr/>
          <a:lstStyle/>
          <a:p>
            <a:pPr algn="just">
              <a:lnSpc>
                <a:spcPct val="100000"/>
              </a:lnSpc>
              <a:spcBef>
                <a:spcPts val="0"/>
              </a:spcBef>
              <a:spcAft>
                <a:spcPts val="600"/>
              </a:spcAft>
            </a:pPr>
            <a:r>
              <a:rPr lang="en-US" dirty="0"/>
              <a:t>HTTP (Hypertext Transfer Protocol) cookie, commonly just called cookie, is a small piece of text stored on the visitor's computer by a web browser.</a:t>
            </a:r>
          </a:p>
          <a:p>
            <a:pPr algn="just">
              <a:lnSpc>
                <a:spcPct val="100000"/>
              </a:lnSpc>
              <a:spcBef>
                <a:spcPts val="0"/>
              </a:spcBef>
              <a:spcAft>
                <a:spcPts val="600"/>
              </a:spcAft>
            </a:pPr>
            <a:r>
              <a:rPr lang="en-US" dirty="0"/>
              <a:t>A cookie contains the information as a string generally in the form of a name-value pair separated by semi-colons(;).</a:t>
            </a:r>
          </a:p>
          <a:p>
            <a:pPr algn="just">
              <a:lnSpc>
                <a:spcPct val="100000"/>
              </a:lnSpc>
              <a:spcBef>
                <a:spcPts val="0"/>
              </a:spcBef>
              <a:spcAft>
                <a:spcPts val="600"/>
              </a:spcAft>
            </a:pPr>
            <a:r>
              <a:rPr lang="en-US" dirty="0"/>
              <a:t>Cookies maintain the state of a user and remember the user’s information among all the web pages.</a:t>
            </a:r>
          </a:p>
          <a:p>
            <a:pPr algn="just">
              <a:lnSpc>
                <a:spcPct val="100000"/>
              </a:lnSpc>
              <a:spcBef>
                <a:spcPts val="0"/>
              </a:spcBef>
              <a:spcAft>
                <a:spcPts val="600"/>
              </a:spcAft>
            </a:pPr>
            <a:r>
              <a:rPr lang="en-US" dirty="0"/>
              <a:t>Due to the cookie, the server recognizes the users.</a:t>
            </a:r>
          </a:p>
        </p:txBody>
      </p:sp>
      <p:sp>
        <p:nvSpPr>
          <p:cNvPr id="3" name="Title 2"/>
          <p:cNvSpPr>
            <a:spLocks noGrp="1"/>
          </p:cNvSpPr>
          <p:nvPr>
            <p:ph type="title"/>
          </p:nvPr>
        </p:nvSpPr>
        <p:spPr>
          <a:xfrm>
            <a:off x="1295238" y="0"/>
            <a:ext cx="9820572" cy="1139483"/>
          </a:xfrm>
        </p:spPr>
        <p:txBody>
          <a:bodyPr/>
          <a:lstStyle/>
          <a:p>
            <a:r>
              <a:rPr lang="en-US" dirty="0"/>
              <a:t>Cookies</a:t>
            </a:r>
          </a:p>
        </p:txBody>
      </p:sp>
      <p:sp>
        <p:nvSpPr>
          <p:cNvPr id="6" name="Slide Number Placeholder 3">
            <a:extLst>
              <a:ext uri="{FF2B5EF4-FFF2-40B4-BE49-F238E27FC236}">
                <a16:creationId xmlns:a16="http://schemas.microsoft.com/office/drawing/2014/main" id="{932CE5D4-425A-ABFD-4FA7-895C36DC049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414DC1BE-1571-9A02-9919-E3582A4A85AB}"/>
              </a:ext>
            </a:extLst>
          </p:cNvPr>
          <p:cNvGrpSpPr/>
          <p:nvPr/>
        </p:nvGrpSpPr>
        <p:grpSpPr>
          <a:xfrm>
            <a:off x="3078858" y="3903273"/>
            <a:ext cx="6034284" cy="2359330"/>
            <a:chOff x="2576316" y="3429000"/>
            <a:chExt cx="6034284" cy="2359330"/>
          </a:xfrm>
        </p:grpSpPr>
        <p:pic>
          <p:nvPicPr>
            <p:cNvPr id="8" name="Picture 7">
              <a:extLst>
                <a:ext uri="{FF2B5EF4-FFF2-40B4-BE49-F238E27FC236}">
                  <a16:creationId xmlns:a16="http://schemas.microsoft.com/office/drawing/2014/main" id="{F5651FEA-05D2-9CAC-F10A-660543B617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899" b="24485"/>
            <a:stretch/>
          </p:blipFill>
          <p:spPr>
            <a:xfrm>
              <a:off x="2576316" y="3429000"/>
              <a:ext cx="6034284" cy="2079567"/>
            </a:xfrm>
            <a:prstGeom prst="rect">
              <a:avLst/>
            </a:prstGeom>
          </p:spPr>
        </p:pic>
        <p:sp>
          <p:nvSpPr>
            <p:cNvPr id="9" name="TextBox 8">
              <a:extLst>
                <a:ext uri="{FF2B5EF4-FFF2-40B4-BE49-F238E27FC236}">
                  <a16:creationId xmlns:a16="http://schemas.microsoft.com/office/drawing/2014/main" id="{4A2FD8A4-A1EE-906A-298C-220E67C1D27A}"/>
                </a:ext>
              </a:extLst>
            </p:cNvPr>
            <p:cNvSpPr txBox="1"/>
            <p:nvPr/>
          </p:nvSpPr>
          <p:spPr>
            <a:xfrm>
              <a:off x="3152633" y="5418998"/>
              <a:ext cx="1460310" cy="369332"/>
            </a:xfrm>
            <a:prstGeom prst="rect">
              <a:avLst/>
            </a:prstGeom>
            <a:noFill/>
          </p:spPr>
          <p:txBody>
            <a:bodyPr wrap="square" rtlCol="0">
              <a:spAutoFit/>
            </a:bodyPr>
            <a:lstStyle/>
            <a:p>
              <a:pPr algn="ctr"/>
              <a:r>
                <a:rPr lang="en-US" dirty="0"/>
                <a:t>Web Browser</a:t>
              </a:r>
            </a:p>
          </p:txBody>
        </p:sp>
        <p:sp>
          <p:nvSpPr>
            <p:cNvPr id="10" name="TextBox 9">
              <a:extLst>
                <a:ext uri="{FF2B5EF4-FFF2-40B4-BE49-F238E27FC236}">
                  <a16:creationId xmlns:a16="http://schemas.microsoft.com/office/drawing/2014/main" id="{F5EC6B9C-E275-F349-27DE-4BB6926CBB03}"/>
                </a:ext>
              </a:extLst>
            </p:cNvPr>
            <p:cNvSpPr txBox="1"/>
            <p:nvPr/>
          </p:nvSpPr>
          <p:spPr>
            <a:xfrm>
              <a:off x="7134501" y="5413432"/>
              <a:ext cx="1460310" cy="369332"/>
            </a:xfrm>
            <a:prstGeom prst="rect">
              <a:avLst/>
            </a:prstGeom>
            <a:noFill/>
          </p:spPr>
          <p:txBody>
            <a:bodyPr wrap="square" rtlCol="0">
              <a:spAutoFit/>
            </a:bodyPr>
            <a:lstStyle/>
            <a:p>
              <a:pPr algn="ctr"/>
              <a:r>
                <a:rPr lang="en-US" dirty="0"/>
                <a:t>Server</a:t>
              </a:r>
            </a:p>
          </p:txBody>
        </p:sp>
      </p:grpSp>
    </p:spTree>
    <p:extLst>
      <p:ext uri="{BB962C8B-B14F-4D97-AF65-F5344CB8AC3E}">
        <p14:creationId xmlns:p14="http://schemas.microsoft.com/office/powerpoint/2010/main" val="335779540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351338"/>
          </a:xfrm>
        </p:spPr>
        <p:txBody>
          <a:bodyPr>
            <a:noAutofit/>
          </a:bodyPr>
          <a:lstStyle/>
          <a:p>
            <a:pPr algn="just">
              <a:lnSpc>
                <a:spcPct val="100000"/>
              </a:lnSpc>
              <a:spcBef>
                <a:spcPts val="0"/>
              </a:spcBef>
              <a:spcAft>
                <a:spcPts val="600"/>
              </a:spcAft>
            </a:pPr>
            <a:r>
              <a:rPr lang="en-US" b="0" i="0" u="none" strike="noStrike" baseline="0" dirty="0">
                <a:latin typeface="+mn-lt"/>
              </a:rPr>
              <a:t>HTTP cookies store session information on the client. </a:t>
            </a:r>
          </a:p>
          <a:p>
            <a:pPr algn="just">
              <a:lnSpc>
                <a:spcPct val="100000"/>
              </a:lnSpc>
              <a:spcBef>
                <a:spcPts val="0"/>
              </a:spcBef>
              <a:spcAft>
                <a:spcPts val="600"/>
              </a:spcAft>
            </a:pPr>
            <a:r>
              <a:rPr lang="en-US" b="0" i="0" u="none" strike="noStrike" baseline="0" dirty="0">
                <a:latin typeface="+mn-lt"/>
              </a:rPr>
              <a:t>The specification called for the server to send a Set-Cookie HTTP header containing session information as part of any response to an HTTP request. </a:t>
            </a:r>
          </a:p>
          <a:p>
            <a:pPr marL="457200" lvl="1" indent="0" algn="just">
              <a:lnSpc>
                <a:spcPct val="100000"/>
              </a:lnSpc>
              <a:spcBef>
                <a:spcPts val="0"/>
              </a:spcBef>
              <a:buNone/>
            </a:pPr>
            <a:r>
              <a:rPr lang="en-US" b="0" i="0" u="none" strike="noStrike" baseline="0" dirty="0">
                <a:latin typeface="+mn-lt"/>
              </a:rPr>
              <a:t>HTTP/1.1 200 OK</a:t>
            </a:r>
          </a:p>
          <a:p>
            <a:pPr marL="457200" lvl="1" indent="0" algn="just">
              <a:lnSpc>
                <a:spcPct val="100000"/>
              </a:lnSpc>
              <a:spcBef>
                <a:spcPts val="0"/>
              </a:spcBef>
              <a:buNone/>
            </a:pPr>
            <a:r>
              <a:rPr lang="en-US" b="0" i="0" u="none" strike="noStrike" baseline="0" dirty="0">
                <a:latin typeface="+mn-lt"/>
              </a:rPr>
              <a:t>Content-type: text/html</a:t>
            </a:r>
          </a:p>
          <a:p>
            <a:pPr marL="457200" lvl="1" indent="0" algn="just">
              <a:lnSpc>
                <a:spcPct val="100000"/>
              </a:lnSpc>
              <a:spcBef>
                <a:spcPts val="0"/>
              </a:spcBef>
              <a:buNone/>
            </a:pPr>
            <a:r>
              <a:rPr lang="en-US" b="0" i="0" u="none" strike="noStrike" baseline="0" dirty="0">
                <a:latin typeface="+mn-lt"/>
              </a:rPr>
              <a:t>Set-Cookie: name=value</a:t>
            </a:r>
          </a:p>
          <a:p>
            <a:pPr marL="457200" lvl="1" indent="0" algn="just">
              <a:lnSpc>
                <a:spcPct val="100000"/>
              </a:lnSpc>
              <a:spcBef>
                <a:spcPts val="0"/>
              </a:spcBef>
              <a:buNone/>
            </a:pPr>
            <a:r>
              <a:rPr lang="en-US" b="0" i="0" u="none" strike="noStrike" baseline="0" dirty="0">
                <a:latin typeface="+mn-lt"/>
              </a:rPr>
              <a:t>Other-header: other-header-value </a:t>
            </a:r>
          </a:p>
          <a:p>
            <a:pPr algn="just">
              <a:lnSpc>
                <a:spcPct val="100000"/>
              </a:lnSpc>
              <a:spcBef>
                <a:spcPts val="600"/>
              </a:spcBef>
              <a:spcAft>
                <a:spcPts val="600"/>
              </a:spcAft>
            </a:pPr>
            <a:r>
              <a:rPr lang="en-US" b="0" i="0" u="none" strike="noStrike" baseline="0" dirty="0">
                <a:latin typeface="+mn-lt"/>
              </a:rPr>
              <a:t>Browsers store such session information and send it back to the server via the Cookie HTTP header for every request after that point.</a:t>
            </a:r>
          </a:p>
          <a:p>
            <a:pPr marL="457200" lvl="1" indent="0" algn="just">
              <a:lnSpc>
                <a:spcPct val="100000"/>
              </a:lnSpc>
              <a:spcBef>
                <a:spcPts val="0"/>
              </a:spcBef>
              <a:buNone/>
            </a:pPr>
            <a:r>
              <a:rPr lang="en-US" b="0" i="0" u="none" strike="noStrike" baseline="0" dirty="0">
                <a:latin typeface="+mn-lt"/>
              </a:rPr>
              <a:t>GET /index.html HTTP/1.1</a:t>
            </a:r>
          </a:p>
          <a:p>
            <a:pPr marL="457200" lvl="1" indent="0" algn="just">
              <a:lnSpc>
                <a:spcPct val="100000"/>
              </a:lnSpc>
              <a:spcBef>
                <a:spcPts val="0"/>
              </a:spcBef>
              <a:buNone/>
            </a:pPr>
            <a:r>
              <a:rPr lang="en-US" b="0" i="0" u="none" strike="noStrike" baseline="0" dirty="0">
                <a:latin typeface="+mn-lt"/>
              </a:rPr>
              <a:t>Cookie: name=value</a:t>
            </a:r>
          </a:p>
          <a:p>
            <a:pPr marL="457200" lvl="1" indent="0" algn="just">
              <a:lnSpc>
                <a:spcPct val="100000"/>
              </a:lnSpc>
              <a:spcBef>
                <a:spcPts val="0"/>
              </a:spcBef>
              <a:buNone/>
            </a:pPr>
            <a:r>
              <a:rPr lang="en-US" b="0" i="0" u="none" strike="noStrike" baseline="0" dirty="0">
                <a:latin typeface="+mn-lt"/>
              </a:rPr>
              <a:t>Other-header: other-header-value</a:t>
            </a:r>
          </a:p>
        </p:txBody>
      </p:sp>
      <p:sp>
        <p:nvSpPr>
          <p:cNvPr id="3" name="Title 2"/>
          <p:cNvSpPr>
            <a:spLocks noGrp="1"/>
          </p:cNvSpPr>
          <p:nvPr>
            <p:ph type="title"/>
          </p:nvPr>
        </p:nvSpPr>
        <p:spPr>
          <a:xfrm>
            <a:off x="1295238" y="0"/>
            <a:ext cx="9820572" cy="1139483"/>
          </a:xfrm>
        </p:spPr>
        <p:txBody>
          <a:bodyPr/>
          <a:lstStyle/>
          <a:p>
            <a:r>
              <a:rPr lang="en-US" dirty="0"/>
              <a:t>Cookies (cont’d)</a:t>
            </a:r>
          </a:p>
        </p:txBody>
      </p:sp>
      <p:sp>
        <p:nvSpPr>
          <p:cNvPr id="6" name="Slide Number Placeholder 3">
            <a:extLst>
              <a:ext uri="{FF2B5EF4-FFF2-40B4-BE49-F238E27FC236}">
                <a16:creationId xmlns:a16="http://schemas.microsoft.com/office/drawing/2014/main" id="{932CE5D4-425A-ABFD-4FA7-895C36DC049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5307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351338"/>
          </a:xfrm>
        </p:spPr>
        <p:txBody>
          <a:bodyPr>
            <a:normAutofit/>
          </a:bodyPr>
          <a:lstStyle/>
          <a:p>
            <a:pPr algn="just">
              <a:lnSpc>
                <a:spcPct val="100000"/>
              </a:lnSpc>
              <a:spcBef>
                <a:spcPts val="0"/>
              </a:spcBef>
              <a:spcAft>
                <a:spcPts val="600"/>
              </a:spcAft>
            </a:pPr>
            <a:r>
              <a:rPr lang="en-US" b="0" i="0" u="none" strike="noStrike" baseline="0" dirty="0">
                <a:latin typeface="+mn-lt"/>
              </a:rPr>
              <a:t>Cookies are, by nature, tied to a specific domain. </a:t>
            </a:r>
          </a:p>
          <a:p>
            <a:pPr algn="just">
              <a:lnSpc>
                <a:spcPct val="100000"/>
              </a:lnSpc>
              <a:spcBef>
                <a:spcPts val="0"/>
              </a:spcBef>
              <a:spcAft>
                <a:spcPts val="600"/>
              </a:spcAft>
            </a:pPr>
            <a:r>
              <a:rPr lang="en-US" b="0" i="0" u="none" strike="noStrike" baseline="0" dirty="0">
                <a:latin typeface="+mn-lt"/>
              </a:rPr>
              <a:t>When a cookie is set, it is sent along with requests to the same domain from which it was created. </a:t>
            </a:r>
            <a:endParaRPr lang="en-US" dirty="0">
              <a:latin typeface="+mn-lt"/>
            </a:endParaRPr>
          </a:p>
          <a:p>
            <a:pPr algn="just">
              <a:lnSpc>
                <a:spcPct val="100000"/>
              </a:lnSpc>
              <a:spcBef>
                <a:spcPts val="0"/>
              </a:spcBef>
              <a:spcAft>
                <a:spcPts val="600"/>
              </a:spcAft>
            </a:pPr>
            <a:r>
              <a:rPr lang="en-US" b="0" i="0" u="none" strike="noStrike" baseline="0" dirty="0">
                <a:latin typeface="+mn-lt"/>
              </a:rPr>
              <a:t>The total number of cookies per domain is limited, although it varies from browser to browser. For example:</a:t>
            </a:r>
          </a:p>
          <a:p>
            <a:pPr lvl="1" algn="just">
              <a:lnSpc>
                <a:spcPct val="100000"/>
              </a:lnSpc>
              <a:spcBef>
                <a:spcPts val="0"/>
              </a:spcBef>
              <a:spcAft>
                <a:spcPts val="600"/>
              </a:spcAft>
            </a:pPr>
            <a:r>
              <a:rPr lang="en-US" b="0" i="0" u="none" strike="noStrike" baseline="0" dirty="0">
                <a:latin typeface="+mn-lt"/>
              </a:rPr>
              <a:t>Firefox limits cookies to 50 per domain.</a:t>
            </a:r>
          </a:p>
          <a:p>
            <a:pPr lvl="1" algn="just">
              <a:lnSpc>
                <a:spcPct val="100000"/>
              </a:lnSpc>
              <a:spcBef>
                <a:spcPts val="0"/>
              </a:spcBef>
              <a:spcAft>
                <a:spcPts val="600"/>
              </a:spcAft>
            </a:pPr>
            <a:r>
              <a:rPr lang="en-US" b="0" i="0" u="none" strike="noStrike" baseline="0" dirty="0">
                <a:latin typeface="+mn-lt"/>
              </a:rPr>
              <a:t>Opera limits cookies to 30 per domain.</a:t>
            </a:r>
          </a:p>
          <a:p>
            <a:pPr lvl="1" algn="just">
              <a:lnSpc>
                <a:spcPct val="100000"/>
              </a:lnSpc>
              <a:spcBef>
                <a:spcPts val="0"/>
              </a:spcBef>
              <a:spcAft>
                <a:spcPts val="600"/>
              </a:spcAft>
            </a:pPr>
            <a:r>
              <a:rPr lang="en-US" b="0" i="0" u="none" strike="noStrike" baseline="0" dirty="0">
                <a:latin typeface="+mn-lt"/>
              </a:rPr>
              <a:t>Safari and Chrome have no hard limit on the number of cookies per domain.</a:t>
            </a:r>
          </a:p>
          <a:p>
            <a:pPr algn="just">
              <a:lnSpc>
                <a:spcPct val="100000"/>
              </a:lnSpc>
              <a:spcBef>
                <a:spcPts val="0"/>
              </a:spcBef>
              <a:spcAft>
                <a:spcPts val="600"/>
              </a:spcAft>
            </a:pPr>
            <a:r>
              <a:rPr lang="en-US" b="0" i="0" u="none" strike="noStrike" baseline="0" dirty="0">
                <a:latin typeface="+mn-lt"/>
              </a:rPr>
              <a:t>When cookies are set above the per-domain limit, the browser starts to eliminate previously set cookies.</a:t>
            </a:r>
          </a:p>
          <a:p>
            <a:pPr algn="just">
              <a:lnSpc>
                <a:spcPct val="100000"/>
              </a:lnSpc>
              <a:spcBef>
                <a:spcPts val="0"/>
              </a:spcBef>
              <a:spcAft>
                <a:spcPts val="600"/>
              </a:spcAft>
            </a:pPr>
            <a:r>
              <a:rPr lang="en-US" b="0" i="0" u="none" strike="noStrike" baseline="0" dirty="0">
                <a:latin typeface="+mn-lt"/>
              </a:rPr>
              <a:t>There are also limitations as to the size of cookies in browsers. Most browsers have a byte-count limit of around 4096 bytes.</a:t>
            </a:r>
            <a:endParaRPr lang="en-US" dirty="0">
              <a:latin typeface="+mn-lt"/>
            </a:endParaRPr>
          </a:p>
          <a:p>
            <a:pPr algn="just">
              <a:lnSpc>
                <a:spcPct val="100000"/>
              </a:lnSpc>
              <a:spcBef>
                <a:spcPts val="0"/>
              </a:spcBef>
              <a:spcAft>
                <a:spcPts val="600"/>
              </a:spcAft>
            </a:pPr>
            <a:endParaRPr lang="en-US" dirty="0">
              <a:latin typeface="+mn-lt"/>
            </a:endParaRPr>
          </a:p>
        </p:txBody>
      </p:sp>
      <p:sp>
        <p:nvSpPr>
          <p:cNvPr id="3" name="Title 2"/>
          <p:cNvSpPr>
            <a:spLocks noGrp="1"/>
          </p:cNvSpPr>
          <p:nvPr>
            <p:ph type="title"/>
          </p:nvPr>
        </p:nvSpPr>
        <p:spPr>
          <a:xfrm>
            <a:off x="1295238" y="0"/>
            <a:ext cx="9820572" cy="1139483"/>
          </a:xfrm>
        </p:spPr>
        <p:txBody>
          <a:bodyPr/>
          <a:lstStyle/>
          <a:p>
            <a:r>
              <a:rPr lang="en-US" dirty="0"/>
              <a:t>Restrictions </a:t>
            </a:r>
          </a:p>
        </p:txBody>
      </p:sp>
      <p:sp>
        <p:nvSpPr>
          <p:cNvPr id="4" name="Slide Number Placeholder 3">
            <a:extLst>
              <a:ext uri="{FF2B5EF4-FFF2-40B4-BE49-F238E27FC236}">
                <a16:creationId xmlns:a16="http://schemas.microsoft.com/office/drawing/2014/main" id="{2DBACBB3-73F0-9F7B-EEDD-7FB8C26B899F}"/>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337</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7619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351338"/>
          </a:xfrm>
        </p:spPr>
        <p:txBody>
          <a:bodyPr>
            <a:noAutofit/>
          </a:bodyPr>
          <a:lstStyle/>
          <a:p>
            <a:pPr algn="just">
              <a:lnSpc>
                <a:spcPct val="100000"/>
              </a:lnSpc>
              <a:spcBef>
                <a:spcPts val="0"/>
              </a:spcBef>
              <a:spcAft>
                <a:spcPts val="600"/>
              </a:spcAft>
            </a:pPr>
            <a:r>
              <a:rPr lang="en-US" i="0" u="none" strike="noStrike" baseline="0" dirty="0">
                <a:latin typeface="+mn-lt"/>
              </a:rPr>
              <a:t>Cookies are made up of the following pieces of information stored by the browser:</a:t>
            </a:r>
          </a:p>
          <a:p>
            <a:pPr lvl="1" algn="just">
              <a:lnSpc>
                <a:spcPct val="100000"/>
              </a:lnSpc>
              <a:spcBef>
                <a:spcPts val="0"/>
              </a:spcBef>
              <a:spcAft>
                <a:spcPts val="600"/>
              </a:spcAft>
            </a:pPr>
            <a:r>
              <a:rPr lang="en-US" i="0" u="none" strike="noStrike" baseline="0" dirty="0">
                <a:latin typeface="+mn-lt"/>
              </a:rPr>
              <a:t>Name — A unique name to identify the cookie. Cookie names are case-insensitive. The cookie name must be URL-encoded.</a:t>
            </a:r>
          </a:p>
          <a:p>
            <a:pPr lvl="1" algn="just">
              <a:lnSpc>
                <a:spcPct val="100000"/>
              </a:lnSpc>
              <a:spcBef>
                <a:spcPts val="0"/>
              </a:spcBef>
              <a:spcAft>
                <a:spcPts val="600"/>
              </a:spcAft>
            </a:pPr>
            <a:r>
              <a:rPr lang="en-US" i="0" u="none" strike="noStrike" baseline="0" dirty="0">
                <a:latin typeface="+mn-lt"/>
              </a:rPr>
              <a:t>Value — The string value stored in the cookie. This value must also be URL-encoded.</a:t>
            </a:r>
          </a:p>
          <a:p>
            <a:pPr lvl="1" algn="just">
              <a:lnSpc>
                <a:spcPct val="100000"/>
              </a:lnSpc>
              <a:spcBef>
                <a:spcPts val="0"/>
              </a:spcBef>
              <a:spcAft>
                <a:spcPts val="600"/>
              </a:spcAft>
            </a:pPr>
            <a:r>
              <a:rPr lang="en-US" i="0" u="none" strike="noStrike" baseline="0" dirty="0">
                <a:latin typeface="+mn-lt"/>
              </a:rPr>
              <a:t>Domain — The domain for which the cookie is valid. All requests sent from a resource at this domain will include the cookie information. </a:t>
            </a:r>
          </a:p>
          <a:p>
            <a:pPr lvl="1" algn="just">
              <a:lnSpc>
                <a:spcPct val="100000"/>
              </a:lnSpc>
              <a:spcBef>
                <a:spcPts val="0"/>
              </a:spcBef>
              <a:spcAft>
                <a:spcPts val="600"/>
              </a:spcAft>
            </a:pPr>
            <a:r>
              <a:rPr lang="en-US" i="0" u="none" strike="noStrike" baseline="0" dirty="0">
                <a:latin typeface="+mn-lt"/>
              </a:rPr>
              <a:t>Path — The path within the specified domain for which the cookie should be sent to the server.</a:t>
            </a:r>
          </a:p>
          <a:p>
            <a:pPr lvl="1" algn="just">
              <a:lnSpc>
                <a:spcPct val="100000"/>
              </a:lnSpc>
              <a:spcBef>
                <a:spcPts val="0"/>
              </a:spcBef>
              <a:spcAft>
                <a:spcPts val="600"/>
              </a:spcAft>
            </a:pPr>
            <a:r>
              <a:rPr lang="en-US" i="0" u="none" strike="noStrike" baseline="0" dirty="0">
                <a:latin typeface="+mn-lt"/>
              </a:rPr>
              <a:t>Expiration — A time stamp indicating when the cookie should be deleted (that is, when it should stop being sent to the server).</a:t>
            </a:r>
          </a:p>
          <a:p>
            <a:pPr lvl="1" algn="just">
              <a:lnSpc>
                <a:spcPct val="100000"/>
              </a:lnSpc>
              <a:spcBef>
                <a:spcPts val="0"/>
              </a:spcBef>
              <a:spcAft>
                <a:spcPts val="600"/>
              </a:spcAft>
            </a:pPr>
            <a:r>
              <a:rPr lang="en-US" i="0" u="none" strike="noStrike" baseline="0" dirty="0">
                <a:latin typeface="+mn-lt"/>
              </a:rPr>
              <a:t>Secure flag — When specified, the cookie information is sent to the server only if an SSL connection is used.</a:t>
            </a:r>
          </a:p>
        </p:txBody>
      </p:sp>
      <p:sp>
        <p:nvSpPr>
          <p:cNvPr id="3" name="Title 2"/>
          <p:cNvSpPr>
            <a:spLocks noGrp="1"/>
          </p:cNvSpPr>
          <p:nvPr>
            <p:ph type="title"/>
          </p:nvPr>
        </p:nvSpPr>
        <p:spPr>
          <a:xfrm>
            <a:off x="1295238" y="0"/>
            <a:ext cx="9820572" cy="1139483"/>
          </a:xfrm>
        </p:spPr>
        <p:txBody>
          <a:bodyPr/>
          <a:lstStyle/>
          <a:p>
            <a:r>
              <a:rPr lang="en-US" dirty="0"/>
              <a:t>Cookie Parts</a:t>
            </a:r>
          </a:p>
        </p:txBody>
      </p:sp>
      <p:sp>
        <p:nvSpPr>
          <p:cNvPr id="4" name="Slide Number Placeholder 3">
            <a:extLst>
              <a:ext uri="{FF2B5EF4-FFF2-40B4-BE49-F238E27FC236}">
                <a16:creationId xmlns:a16="http://schemas.microsoft.com/office/drawing/2014/main" id="{AC2DB93B-9A9A-8A0D-9D53-066DCDEFA8B7}"/>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338</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54434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754880"/>
          </a:xfrm>
        </p:spPr>
        <p:txBody>
          <a:bodyPr>
            <a:noAutofit/>
          </a:bodyPr>
          <a:lstStyle/>
          <a:p>
            <a:pPr algn="just">
              <a:lnSpc>
                <a:spcPct val="100000"/>
              </a:lnSpc>
              <a:spcBef>
                <a:spcPts val="0"/>
              </a:spcBef>
              <a:spcAft>
                <a:spcPts val="600"/>
              </a:spcAft>
            </a:pPr>
            <a:r>
              <a:rPr lang="en-US" b="0" i="0" u="none" strike="noStrike" baseline="0" dirty="0">
                <a:latin typeface="+mn-lt"/>
              </a:rPr>
              <a:t>Each piece of information is specified as part of the Set-Cookie header using a semicolon-space combination to separate each section.</a:t>
            </a:r>
          </a:p>
          <a:p>
            <a:pPr marL="457200" lvl="1" indent="0" algn="just">
              <a:lnSpc>
                <a:spcPct val="100000"/>
              </a:lnSpc>
              <a:spcBef>
                <a:spcPts val="0"/>
              </a:spcBef>
              <a:buNone/>
            </a:pPr>
            <a:r>
              <a:rPr lang="en-US" b="0" i="0" u="none" strike="noStrike" baseline="0" dirty="0">
                <a:latin typeface="+mn-lt"/>
              </a:rPr>
              <a:t>HTTP/1.1 200 OK</a:t>
            </a:r>
          </a:p>
          <a:p>
            <a:pPr marL="457200" lvl="1" indent="0" algn="just">
              <a:lnSpc>
                <a:spcPct val="100000"/>
              </a:lnSpc>
              <a:spcBef>
                <a:spcPts val="0"/>
              </a:spcBef>
              <a:buNone/>
            </a:pPr>
            <a:r>
              <a:rPr lang="en-US" b="0" i="0" u="none" strike="noStrike" baseline="0" dirty="0">
                <a:latin typeface="+mn-lt"/>
              </a:rPr>
              <a:t>Content-type: text/html</a:t>
            </a:r>
          </a:p>
          <a:p>
            <a:pPr marL="457200" lvl="1" indent="0" algn="just">
              <a:lnSpc>
                <a:spcPct val="100000"/>
              </a:lnSpc>
              <a:spcBef>
                <a:spcPts val="0"/>
              </a:spcBef>
              <a:buNone/>
            </a:pPr>
            <a:r>
              <a:rPr lang="en-US" b="1" i="0" u="none" strike="noStrike" baseline="0" dirty="0">
                <a:latin typeface="+mn-lt"/>
              </a:rPr>
              <a:t>Set-Cookie: name=value; expires=Mon, 22-Jan-07 07:10:24 GMT; domain=.wrox.com</a:t>
            </a:r>
          </a:p>
          <a:p>
            <a:pPr marL="457200" lvl="1" indent="0" algn="just">
              <a:lnSpc>
                <a:spcPct val="100000"/>
              </a:lnSpc>
              <a:spcBef>
                <a:spcPts val="0"/>
              </a:spcBef>
              <a:buNone/>
            </a:pPr>
            <a:r>
              <a:rPr lang="en-US" b="0" i="0" u="none" strike="noStrike" baseline="0" dirty="0">
                <a:latin typeface="+mn-lt"/>
              </a:rPr>
              <a:t>Other-header: other-header-value</a:t>
            </a:r>
          </a:p>
          <a:p>
            <a:pPr algn="just">
              <a:lnSpc>
                <a:spcPct val="100000"/>
              </a:lnSpc>
              <a:spcBef>
                <a:spcPts val="600"/>
              </a:spcBef>
              <a:spcAft>
                <a:spcPts val="600"/>
              </a:spcAft>
            </a:pPr>
            <a:r>
              <a:rPr lang="en-US" b="0" i="0" u="none" strike="noStrike" baseline="0" dirty="0">
                <a:latin typeface="+mn-lt"/>
              </a:rPr>
              <a:t>The secure flag is the only part of a cookie that is not a name-value pair; the word “secure” is simply included.</a:t>
            </a:r>
          </a:p>
          <a:p>
            <a:pPr marL="457200" lvl="1" indent="0" algn="just">
              <a:lnSpc>
                <a:spcPct val="100000"/>
              </a:lnSpc>
              <a:spcBef>
                <a:spcPts val="0"/>
              </a:spcBef>
              <a:buNone/>
            </a:pPr>
            <a:r>
              <a:rPr lang="en-US" b="0" i="0" u="none" strike="noStrike" baseline="0" dirty="0">
                <a:latin typeface="+mn-lt"/>
              </a:rPr>
              <a:t>HTTP/1.1 200 OK</a:t>
            </a:r>
          </a:p>
          <a:p>
            <a:pPr marL="457200" lvl="1" indent="0" algn="just">
              <a:lnSpc>
                <a:spcPct val="100000"/>
              </a:lnSpc>
              <a:spcBef>
                <a:spcPts val="0"/>
              </a:spcBef>
              <a:buNone/>
            </a:pPr>
            <a:r>
              <a:rPr lang="en-US" b="0" i="0" u="none" strike="noStrike" baseline="0" dirty="0">
                <a:latin typeface="+mn-lt"/>
              </a:rPr>
              <a:t>Content-type: text/html</a:t>
            </a:r>
          </a:p>
          <a:p>
            <a:pPr marL="457200" lvl="1" indent="0" algn="just">
              <a:lnSpc>
                <a:spcPct val="100000"/>
              </a:lnSpc>
              <a:spcBef>
                <a:spcPts val="0"/>
              </a:spcBef>
              <a:buNone/>
            </a:pPr>
            <a:r>
              <a:rPr lang="en-US" b="1" i="0" u="none" strike="noStrike" baseline="0" dirty="0">
                <a:latin typeface="+mn-lt"/>
              </a:rPr>
              <a:t>Set-Cookie: name=value; domain=.wrox.com; path=/; secure</a:t>
            </a:r>
          </a:p>
          <a:p>
            <a:pPr marL="457200" lvl="1" indent="0" algn="just">
              <a:lnSpc>
                <a:spcPct val="100000"/>
              </a:lnSpc>
              <a:spcBef>
                <a:spcPts val="0"/>
              </a:spcBef>
              <a:buNone/>
            </a:pPr>
            <a:r>
              <a:rPr lang="en-US" b="0" i="0" u="none" strike="noStrike" baseline="0" dirty="0">
                <a:latin typeface="+mn-lt"/>
              </a:rPr>
              <a:t>Other-header: other-header-value </a:t>
            </a:r>
          </a:p>
          <a:p>
            <a:pPr algn="just">
              <a:lnSpc>
                <a:spcPct val="100000"/>
              </a:lnSpc>
              <a:spcBef>
                <a:spcPts val="600"/>
              </a:spcBef>
              <a:spcAft>
                <a:spcPts val="600"/>
              </a:spcAft>
            </a:pPr>
            <a:r>
              <a:rPr lang="en-US" b="0" i="0" u="none" strike="noStrike" baseline="0" dirty="0">
                <a:latin typeface="+mn-lt"/>
              </a:rPr>
              <a:t>The domain, path, expiration date, and secure flag are not actually sent as part of the cookie information to the server; only the name-value pairs are sent.</a:t>
            </a:r>
            <a:endParaRPr lang="en-US" dirty="0">
              <a:latin typeface="+mn-lt"/>
            </a:endParaRPr>
          </a:p>
        </p:txBody>
      </p:sp>
      <p:sp>
        <p:nvSpPr>
          <p:cNvPr id="3" name="Title 2"/>
          <p:cNvSpPr>
            <a:spLocks noGrp="1"/>
          </p:cNvSpPr>
          <p:nvPr>
            <p:ph type="title"/>
          </p:nvPr>
        </p:nvSpPr>
        <p:spPr>
          <a:xfrm>
            <a:off x="1295238" y="0"/>
            <a:ext cx="9820572" cy="1139483"/>
          </a:xfrm>
        </p:spPr>
        <p:txBody>
          <a:bodyPr/>
          <a:lstStyle/>
          <a:p>
            <a:r>
              <a:rPr lang="en-US" dirty="0"/>
              <a:t>Cookie Parts (cont’d)</a:t>
            </a:r>
          </a:p>
        </p:txBody>
      </p:sp>
      <p:sp>
        <p:nvSpPr>
          <p:cNvPr id="4" name="Slide Number Placeholder 3">
            <a:extLst>
              <a:ext uri="{FF2B5EF4-FFF2-40B4-BE49-F238E27FC236}">
                <a16:creationId xmlns:a16="http://schemas.microsoft.com/office/drawing/2014/main" id="{E2BF95BD-7B02-CD1E-BB23-8A3904A910CB}"/>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339</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669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8400" y="1752600"/>
            <a:ext cx="7467600" cy="4351338"/>
          </a:xfrm>
        </p:spPr>
        <p:txBody>
          <a:bodyPr>
            <a:normAutofit/>
          </a:bodyPr>
          <a:lstStyle/>
          <a:p>
            <a:pPr marL="0" indent="0">
              <a:buNone/>
            </a:pPr>
            <a:r>
              <a:rPr lang="en-US" dirty="0"/>
              <a:t>1.If</a:t>
            </a:r>
          </a:p>
          <a:p>
            <a:pPr marL="0" indent="0">
              <a:buNone/>
            </a:pPr>
            <a:r>
              <a:rPr lang="en-US" dirty="0"/>
              <a:t>2.Do while		</a:t>
            </a:r>
          </a:p>
          <a:p>
            <a:pPr marL="0" indent="0">
              <a:buNone/>
            </a:pPr>
            <a:r>
              <a:rPr lang="en-US" dirty="0"/>
              <a:t>3.While		</a:t>
            </a:r>
          </a:p>
          <a:p>
            <a:pPr marL="0" indent="0">
              <a:buNone/>
            </a:pPr>
            <a:r>
              <a:rPr lang="en-US" dirty="0"/>
              <a:t>4.For</a:t>
            </a:r>
          </a:p>
          <a:p>
            <a:pPr marL="0" indent="0">
              <a:buNone/>
            </a:pPr>
            <a:r>
              <a:rPr lang="en-US" dirty="0"/>
              <a:t>5.For in</a:t>
            </a:r>
          </a:p>
          <a:p>
            <a:pPr marL="0" indent="0">
              <a:buNone/>
            </a:pPr>
            <a:r>
              <a:rPr lang="en-US" dirty="0"/>
              <a:t>6.Break and continue</a:t>
            </a:r>
          </a:p>
          <a:p>
            <a:pPr marL="0" indent="0">
              <a:buNone/>
            </a:pPr>
            <a:r>
              <a:rPr lang="en-US" dirty="0"/>
              <a:t>7.With</a:t>
            </a:r>
          </a:p>
          <a:p>
            <a:pPr marL="0" indent="0">
              <a:buNone/>
            </a:pPr>
            <a:r>
              <a:rPr lang="en-US" dirty="0"/>
              <a:t>8.switch</a:t>
            </a:r>
          </a:p>
          <a:p>
            <a:endParaRPr lang="en-US" dirty="0"/>
          </a:p>
        </p:txBody>
      </p:sp>
      <p:sp>
        <p:nvSpPr>
          <p:cNvPr id="3" name="Title 2"/>
          <p:cNvSpPr>
            <a:spLocks noGrp="1"/>
          </p:cNvSpPr>
          <p:nvPr>
            <p:ph type="title"/>
          </p:nvPr>
        </p:nvSpPr>
        <p:spPr/>
        <p:txBody>
          <a:bodyPr/>
          <a:lstStyle/>
          <a:p>
            <a:r>
              <a:rPr lang="en-US" dirty="0"/>
              <a:t>Statements</a:t>
            </a:r>
          </a:p>
        </p:txBody>
      </p:sp>
    </p:spTree>
    <p:extLst>
      <p:ext uri="{BB962C8B-B14F-4D97-AF65-F5344CB8AC3E}">
        <p14:creationId xmlns:p14="http://schemas.microsoft.com/office/powerpoint/2010/main" val="292809843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7"/>
            <a:ext cx="10515600" cy="4572000"/>
          </a:xfrm>
        </p:spPr>
        <p:txBody>
          <a:bodyPr>
            <a:noAutofit/>
          </a:bodyPr>
          <a:lstStyle/>
          <a:p>
            <a:pPr algn="just">
              <a:lnSpc>
                <a:spcPct val="100000"/>
              </a:lnSpc>
              <a:spcBef>
                <a:spcPts val="0"/>
              </a:spcBef>
              <a:spcAft>
                <a:spcPts val="600"/>
              </a:spcAft>
            </a:pPr>
            <a:r>
              <a:rPr lang="en-US" b="0" i="0" u="none" strike="noStrike" baseline="0" dirty="0">
                <a:latin typeface="+mn-lt"/>
              </a:rPr>
              <a:t>The </a:t>
            </a:r>
            <a:r>
              <a:rPr lang="en-US" b="1" i="0" u="none" strike="noStrike" baseline="0" dirty="0" err="1">
                <a:latin typeface="+mn-lt"/>
              </a:rPr>
              <a:t>document.cookie</a:t>
            </a:r>
            <a:r>
              <a:rPr lang="en-US" b="0" i="0" u="none" strike="noStrike" baseline="0" dirty="0">
                <a:latin typeface="+mn-lt"/>
              </a:rPr>
              <a:t> property is unique in that it behaves very differently depending on how it is used. </a:t>
            </a:r>
          </a:p>
          <a:p>
            <a:pPr algn="just">
              <a:lnSpc>
                <a:spcPct val="100000"/>
              </a:lnSpc>
              <a:spcBef>
                <a:spcPts val="0"/>
              </a:spcBef>
              <a:spcAft>
                <a:spcPts val="600"/>
              </a:spcAft>
            </a:pPr>
            <a:r>
              <a:rPr lang="en-US" b="0" i="0" u="none" strike="noStrike" baseline="0" dirty="0">
                <a:latin typeface="+mn-lt"/>
              </a:rPr>
              <a:t>When used to retrieve the property value, </a:t>
            </a:r>
            <a:r>
              <a:rPr lang="en-US" b="0" i="0" u="none" strike="noStrike" baseline="0" dirty="0" err="1">
                <a:latin typeface="+mn-lt"/>
              </a:rPr>
              <a:t>document.cookie</a:t>
            </a:r>
            <a:r>
              <a:rPr lang="en-US" b="0" i="0" u="none" strike="noStrike" baseline="0" dirty="0">
                <a:latin typeface="+mn-lt"/>
              </a:rPr>
              <a:t> returns a string of all cookies available to the page.</a:t>
            </a:r>
          </a:p>
          <a:p>
            <a:pPr marL="457200" lvl="1" indent="0" algn="just">
              <a:lnSpc>
                <a:spcPct val="100000"/>
              </a:lnSpc>
              <a:spcBef>
                <a:spcPts val="0"/>
              </a:spcBef>
              <a:spcAft>
                <a:spcPts val="1200"/>
              </a:spcAft>
              <a:buNone/>
            </a:pPr>
            <a:r>
              <a:rPr lang="en-US" b="0" i="0" u="none" strike="noStrike" baseline="0" dirty="0">
                <a:latin typeface="+mn-lt"/>
              </a:rPr>
              <a:t>name1=value1;name2=value2;name3=value3</a:t>
            </a:r>
          </a:p>
          <a:p>
            <a:pPr algn="just">
              <a:lnSpc>
                <a:spcPct val="100000"/>
              </a:lnSpc>
              <a:spcBef>
                <a:spcPts val="0"/>
              </a:spcBef>
              <a:spcAft>
                <a:spcPts val="1200"/>
              </a:spcAft>
            </a:pPr>
            <a:r>
              <a:rPr lang="en-US" b="0" i="0" u="none" strike="noStrike" baseline="0" dirty="0">
                <a:latin typeface="+mn-lt"/>
              </a:rPr>
              <a:t>All of the names and values are URL-encoded and so must be decoded via </a:t>
            </a:r>
            <a:r>
              <a:rPr lang="en-US" b="0" i="0" u="none" strike="noStrike" baseline="0" dirty="0" err="1">
                <a:latin typeface="+mn-lt"/>
              </a:rPr>
              <a:t>decodeURIComponent</a:t>
            </a:r>
            <a:r>
              <a:rPr lang="en-US" b="0" i="0" u="none" strike="noStrike" baseline="0" dirty="0">
                <a:latin typeface="+mn-lt"/>
              </a:rPr>
              <a:t>().</a:t>
            </a:r>
          </a:p>
          <a:p>
            <a:pPr algn="just">
              <a:lnSpc>
                <a:spcPct val="100000"/>
              </a:lnSpc>
              <a:spcBef>
                <a:spcPts val="0"/>
              </a:spcBef>
              <a:spcAft>
                <a:spcPts val="600"/>
              </a:spcAft>
            </a:pPr>
            <a:r>
              <a:rPr lang="en-US" b="0" i="0" u="none" strike="noStrike" baseline="0" dirty="0">
                <a:latin typeface="+mn-lt"/>
              </a:rPr>
              <a:t>When used to set a value, the </a:t>
            </a:r>
            <a:r>
              <a:rPr lang="en-US" b="0" i="0" u="none" strike="noStrike" baseline="0" dirty="0" err="1">
                <a:latin typeface="+mn-lt"/>
              </a:rPr>
              <a:t>document.cookie</a:t>
            </a:r>
            <a:r>
              <a:rPr lang="en-US" b="0" i="0" u="none" strike="noStrike" baseline="0" dirty="0">
                <a:latin typeface="+mn-lt"/>
              </a:rPr>
              <a:t> property can be set to a new cookie string. </a:t>
            </a:r>
          </a:p>
          <a:p>
            <a:pPr marL="457200" lvl="1" indent="0" algn="just">
              <a:lnSpc>
                <a:spcPct val="100000"/>
              </a:lnSpc>
              <a:spcBef>
                <a:spcPts val="0"/>
              </a:spcBef>
              <a:spcAft>
                <a:spcPts val="1200"/>
              </a:spcAft>
              <a:buNone/>
            </a:pPr>
            <a:r>
              <a:rPr lang="en-US" b="0" i="0" u="none" strike="noStrike" baseline="0" dirty="0">
                <a:latin typeface="+mn-lt"/>
              </a:rPr>
              <a:t>name=value; expires=</a:t>
            </a:r>
            <a:r>
              <a:rPr lang="en-US" b="0" i="0" u="none" strike="noStrike" baseline="0" dirty="0" err="1">
                <a:latin typeface="+mn-lt"/>
              </a:rPr>
              <a:t>expiration_time</a:t>
            </a:r>
            <a:r>
              <a:rPr lang="en-US" b="0" i="0" u="none" strike="noStrike" baseline="0" dirty="0">
                <a:latin typeface="+mn-lt"/>
              </a:rPr>
              <a:t>; path=</a:t>
            </a:r>
            <a:r>
              <a:rPr lang="en-US" b="0" i="0" u="none" strike="noStrike" baseline="0" dirty="0" err="1">
                <a:latin typeface="+mn-lt"/>
              </a:rPr>
              <a:t>domain_path</a:t>
            </a:r>
            <a:r>
              <a:rPr lang="en-US" b="0" i="0" u="none" strike="noStrike" baseline="0" dirty="0">
                <a:latin typeface="+mn-lt"/>
              </a:rPr>
              <a:t>; domain=</a:t>
            </a:r>
            <a:r>
              <a:rPr lang="en-US" b="0" i="0" u="none" strike="noStrike" baseline="0" dirty="0" err="1">
                <a:latin typeface="+mn-lt"/>
              </a:rPr>
              <a:t>domain_name</a:t>
            </a:r>
            <a:r>
              <a:rPr lang="en-US" b="0" i="0" u="none" strike="noStrike" baseline="0" dirty="0">
                <a:latin typeface="+mn-lt"/>
              </a:rPr>
              <a:t>; secure</a:t>
            </a:r>
          </a:p>
          <a:p>
            <a:pPr algn="just">
              <a:lnSpc>
                <a:spcPct val="100000"/>
              </a:lnSpc>
              <a:spcBef>
                <a:spcPts val="0"/>
              </a:spcBef>
              <a:spcAft>
                <a:spcPts val="600"/>
              </a:spcAft>
            </a:pPr>
            <a:r>
              <a:rPr lang="en-US" b="0" i="0" u="none" strike="noStrike" baseline="0" dirty="0">
                <a:latin typeface="+mn-lt"/>
              </a:rPr>
              <a:t>Of these parameters, only the cookie’s name and value are required. To create a session cookie called “name” that has a value of “Nicholas”:</a:t>
            </a:r>
          </a:p>
          <a:p>
            <a:pPr marL="457200" lvl="1" indent="0" algn="just">
              <a:lnSpc>
                <a:spcPct val="100000"/>
              </a:lnSpc>
              <a:spcBef>
                <a:spcPts val="0"/>
              </a:spcBef>
              <a:spcAft>
                <a:spcPts val="600"/>
              </a:spcAft>
              <a:buNone/>
            </a:pPr>
            <a:r>
              <a:rPr lang="en-US" b="0" i="0" u="none" strike="noStrike" baseline="0" dirty="0" err="1">
                <a:latin typeface="+mn-lt"/>
              </a:rPr>
              <a:t>document.cookie</a:t>
            </a:r>
            <a:r>
              <a:rPr lang="en-US" b="0" i="0" u="none" strike="noStrike" baseline="0" dirty="0">
                <a:latin typeface="+mn-lt"/>
              </a:rPr>
              <a:t> = “name=Nicholas”;</a:t>
            </a:r>
          </a:p>
        </p:txBody>
      </p:sp>
      <p:sp>
        <p:nvSpPr>
          <p:cNvPr id="3" name="Title 2"/>
          <p:cNvSpPr>
            <a:spLocks noGrp="1"/>
          </p:cNvSpPr>
          <p:nvPr>
            <p:ph type="title"/>
          </p:nvPr>
        </p:nvSpPr>
        <p:spPr>
          <a:xfrm>
            <a:off x="1295238" y="0"/>
            <a:ext cx="9820572" cy="1139483"/>
          </a:xfrm>
        </p:spPr>
        <p:txBody>
          <a:bodyPr/>
          <a:lstStyle/>
          <a:p>
            <a:r>
              <a:rPr lang="en-US" dirty="0"/>
              <a:t>Cookies in JavaScript</a:t>
            </a:r>
          </a:p>
        </p:txBody>
      </p:sp>
      <p:sp>
        <p:nvSpPr>
          <p:cNvPr id="4" name="Slide Number Placeholder 3">
            <a:extLst>
              <a:ext uri="{FF2B5EF4-FFF2-40B4-BE49-F238E27FC236}">
                <a16:creationId xmlns:a16="http://schemas.microsoft.com/office/drawing/2014/main" id="{15EF41D5-733A-B1F2-8F99-51AF90409ED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340</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97169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7"/>
            <a:ext cx="10515600" cy="4351338"/>
          </a:xfrm>
        </p:spPr>
        <p:txBody>
          <a:bodyPr>
            <a:noAutofit/>
          </a:bodyPr>
          <a:lstStyle/>
          <a:p>
            <a:pPr algn="just">
              <a:lnSpc>
                <a:spcPct val="100000"/>
              </a:lnSpc>
              <a:spcBef>
                <a:spcPts val="0"/>
              </a:spcBef>
              <a:spcAft>
                <a:spcPts val="600"/>
              </a:spcAft>
            </a:pPr>
            <a:r>
              <a:rPr lang="en-US" dirty="0">
                <a:latin typeface="+mn-lt"/>
              </a:rPr>
              <a:t>A</a:t>
            </a:r>
            <a:r>
              <a:rPr lang="en-US" b="0" i="0" u="none" strike="noStrike" baseline="0" dirty="0">
                <a:latin typeface="+mn-lt"/>
              </a:rPr>
              <a:t>lways use </a:t>
            </a:r>
            <a:r>
              <a:rPr lang="en-US" b="1" i="0" u="none" strike="noStrike" baseline="0" dirty="0" err="1">
                <a:latin typeface="+mn-lt"/>
              </a:rPr>
              <a:t>encodeURIComponent</a:t>
            </a:r>
            <a:r>
              <a:rPr lang="en-US" b="1" i="0" u="none" strike="noStrike" baseline="0" dirty="0">
                <a:latin typeface="+mn-lt"/>
              </a:rPr>
              <a:t>()</a:t>
            </a:r>
            <a:r>
              <a:rPr lang="en-US" b="0" i="0" u="none" strike="noStrike" baseline="0" dirty="0">
                <a:latin typeface="+mn-lt"/>
              </a:rPr>
              <a:t> when setting a cookie:</a:t>
            </a:r>
          </a:p>
          <a:p>
            <a:pPr marL="457200" lvl="1" indent="0" algn="just">
              <a:lnSpc>
                <a:spcPct val="100000"/>
              </a:lnSpc>
              <a:spcBef>
                <a:spcPts val="0"/>
              </a:spcBef>
              <a:spcAft>
                <a:spcPts val="600"/>
              </a:spcAft>
              <a:buNone/>
            </a:pPr>
            <a:r>
              <a:rPr lang="en-US" b="0" i="0" u="none" strike="noStrike" baseline="0" dirty="0" err="1">
                <a:latin typeface="+mn-lt"/>
              </a:rPr>
              <a:t>document.cookie</a:t>
            </a:r>
            <a:r>
              <a:rPr lang="en-US" b="0" i="0" u="none" strike="noStrike" baseline="0" dirty="0">
                <a:latin typeface="+mn-lt"/>
              </a:rPr>
              <a:t> = </a:t>
            </a:r>
            <a:r>
              <a:rPr lang="en-US" b="0" i="0" u="none" strike="noStrike" baseline="0" dirty="0" err="1">
                <a:latin typeface="+mn-lt"/>
              </a:rPr>
              <a:t>encodeURIComponent</a:t>
            </a:r>
            <a:r>
              <a:rPr lang="en-US" b="0" i="0" u="none" strike="noStrike" baseline="0" dirty="0">
                <a:latin typeface="+mn-lt"/>
              </a:rPr>
              <a:t>(“name”) + “=” +</a:t>
            </a:r>
          </a:p>
          <a:p>
            <a:pPr marL="457200" lvl="1" indent="0" algn="just">
              <a:lnSpc>
                <a:spcPct val="100000"/>
              </a:lnSpc>
              <a:spcBef>
                <a:spcPts val="0"/>
              </a:spcBef>
              <a:spcAft>
                <a:spcPts val="1200"/>
              </a:spcAft>
              <a:buNone/>
            </a:pPr>
            <a:r>
              <a:rPr lang="en-US" b="0" i="0" u="none" strike="noStrike" baseline="0" dirty="0">
                <a:latin typeface="+mn-lt"/>
              </a:rPr>
              <a:t>		          </a:t>
            </a:r>
            <a:r>
              <a:rPr lang="en-US" b="0" i="0" u="none" strike="noStrike" baseline="0" dirty="0" err="1">
                <a:latin typeface="+mn-lt"/>
              </a:rPr>
              <a:t>encodeURIComponent</a:t>
            </a:r>
            <a:r>
              <a:rPr lang="en-US" b="0" i="0" u="none" strike="noStrike" baseline="0" dirty="0">
                <a:latin typeface="+mn-lt"/>
              </a:rPr>
              <a:t>(“Nicholas”);</a:t>
            </a:r>
          </a:p>
          <a:p>
            <a:pPr algn="just">
              <a:lnSpc>
                <a:spcPct val="100000"/>
              </a:lnSpc>
              <a:spcBef>
                <a:spcPts val="0"/>
              </a:spcBef>
              <a:spcAft>
                <a:spcPts val="600"/>
              </a:spcAft>
            </a:pPr>
            <a:r>
              <a:rPr lang="en-US" b="0" i="0" u="none" strike="noStrike" baseline="0" dirty="0">
                <a:latin typeface="+mn-lt"/>
              </a:rPr>
              <a:t>To specify additional information about the created cookie, just append it to the string in the same format as the Set-Cookie header:</a:t>
            </a:r>
          </a:p>
          <a:p>
            <a:pPr marL="457200" lvl="1" indent="0" algn="just">
              <a:lnSpc>
                <a:spcPct val="100000"/>
              </a:lnSpc>
              <a:spcBef>
                <a:spcPts val="0"/>
              </a:spcBef>
              <a:spcAft>
                <a:spcPts val="600"/>
              </a:spcAft>
              <a:buNone/>
            </a:pPr>
            <a:r>
              <a:rPr lang="en-US" b="0" i="0" u="none" strike="noStrike" baseline="0" dirty="0" err="1">
                <a:latin typeface="+mn-lt"/>
              </a:rPr>
              <a:t>document.cookie</a:t>
            </a:r>
            <a:r>
              <a:rPr lang="en-US" b="0" i="0" u="none" strike="noStrike" baseline="0" dirty="0">
                <a:latin typeface="+mn-lt"/>
              </a:rPr>
              <a:t> = </a:t>
            </a:r>
            <a:r>
              <a:rPr lang="en-US" b="0" i="0" u="none" strike="noStrike" baseline="0" dirty="0" err="1">
                <a:latin typeface="+mn-lt"/>
              </a:rPr>
              <a:t>encodeURIComponent</a:t>
            </a:r>
            <a:r>
              <a:rPr lang="en-US" b="0" i="0" u="none" strike="noStrike" baseline="0" dirty="0">
                <a:latin typeface="+mn-lt"/>
              </a:rPr>
              <a:t>(“name”) + “=” +</a:t>
            </a:r>
          </a:p>
          <a:p>
            <a:pPr marL="457200" lvl="1" indent="0" algn="just">
              <a:lnSpc>
                <a:spcPct val="100000"/>
              </a:lnSpc>
              <a:spcBef>
                <a:spcPts val="0"/>
              </a:spcBef>
              <a:spcAft>
                <a:spcPts val="600"/>
              </a:spcAft>
              <a:buNone/>
            </a:pPr>
            <a:r>
              <a:rPr lang="en-US" b="1" i="0" u="none" strike="noStrike" baseline="0" dirty="0">
                <a:latin typeface="+mn-lt"/>
              </a:rPr>
              <a:t>		          </a:t>
            </a:r>
            <a:r>
              <a:rPr lang="en-US" i="0" u="none" strike="noStrike" baseline="0" dirty="0" err="1">
                <a:latin typeface="+mn-lt"/>
              </a:rPr>
              <a:t>encodeURIComponent</a:t>
            </a:r>
            <a:r>
              <a:rPr lang="en-US" i="0" u="none" strike="noStrike" baseline="0" dirty="0">
                <a:latin typeface="+mn-lt"/>
              </a:rPr>
              <a:t>(“Nicholas”) + “; domain=.wrox.com; path=/”;</a:t>
            </a:r>
            <a:endParaRPr lang="en-US" i="1" dirty="0">
              <a:latin typeface="+mn-lt"/>
            </a:endParaRPr>
          </a:p>
        </p:txBody>
      </p:sp>
      <p:sp>
        <p:nvSpPr>
          <p:cNvPr id="3" name="Title 2"/>
          <p:cNvSpPr>
            <a:spLocks noGrp="1"/>
          </p:cNvSpPr>
          <p:nvPr>
            <p:ph type="title"/>
          </p:nvPr>
        </p:nvSpPr>
        <p:spPr>
          <a:xfrm>
            <a:off x="1295238" y="0"/>
            <a:ext cx="9820572" cy="1139483"/>
          </a:xfrm>
        </p:spPr>
        <p:txBody>
          <a:bodyPr/>
          <a:lstStyle/>
          <a:p>
            <a:r>
              <a:rPr lang="en-US" dirty="0"/>
              <a:t>Cookies in JavaScript (cont’d)</a:t>
            </a:r>
          </a:p>
        </p:txBody>
      </p:sp>
      <p:sp>
        <p:nvSpPr>
          <p:cNvPr id="4" name="Slide Number Placeholder 3">
            <a:extLst>
              <a:ext uri="{FF2B5EF4-FFF2-40B4-BE49-F238E27FC236}">
                <a16:creationId xmlns:a16="http://schemas.microsoft.com/office/drawing/2014/main" id="{15EF41D5-733A-B1F2-8F99-51AF90409ED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341</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3816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57135"/>
            <a:ext cx="10515600" cy="4937760"/>
          </a:xfrm>
        </p:spPr>
        <p:txBody>
          <a:bodyPr>
            <a:noAutofit/>
          </a:bodyPr>
          <a:lstStyle/>
          <a:p>
            <a:pPr algn="just">
              <a:lnSpc>
                <a:spcPct val="100000"/>
              </a:lnSpc>
              <a:spcBef>
                <a:spcPts val="0"/>
              </a:spcBef>
              <a:spcAft>
                <a:spcPts val="600"/>
              </a:spcAft>
            </a:pPr>
            <a:r>
              <a:rPr lang="en-US" dirty="0">
                <a:latin typeface="+mn-lt"/>
              </a:rPr>
              <a:t>Since the reading and writing of cookies in JavaScript isn’t very straightforward, functions are often used to simplify cookie functionality</a:t>
            </a:r>
          </a:p>
          <a:p>
            <a:pPr algn="just">
              <a:lnSpc>
                <a:spcPct val="100000"/>
              </a:lnSpc>
              <a:spcBef>
                <a:spcPts val="0"/>
              </a:spcBef>
              <a:spcAft>
                <a:spcPts val="600"/>
              </a:spcAft>
            </a:pPr>
            <a:r>
              <a:rPr lang="en-US" dirty="0">
                <a:latin typeface="+mn-lt"/>
              </a:rPr>
              <a:t>There are three basic cookie operations: reading, writing, and deleting.</a:t>
            </a:r>
          </a:p>
          <a:p>
            <a:pPr algn="just">
              <a:lnSpc>
                <a:spcPct val="100000"/>
              </a:lnSpc>
              <a:spcBef>
                <a:spcPts val="0"/>
              </a:spcBef>
              <a:spcAft>
                <a:spcPts val="1200"/>
              </a:spcAft>
            </a:pPr>
            <a:r>
              <a:rPr lang="en-US" dirty="0">
                <a:latin typeface="+mn-lt"/>
              </a:rPr>
              <a:t>These are all represented in the </a:t>
            </a:r>
            <a:r>
              <a:rPr lang="en-US" dirty="0" err="1">
                <a:latin typeface="+mn-lt"/>
              </a:rPr>
              <a:t>CookieUtil</a:t>
            </a:r>
            <a:r>
              <a:rPr lang="en-US" dirty="0">
                <a:latin typeface="+mn-lt"/>
              </a:rPr>
              <a:t> object as follows:</a:t>
            </a:r>
          </a:p>
          <a:p>
            <a:pPr marL="914400" lvl="2" indent="0" algn="just">
              <a:lnSpc>
                <a:spcPct val="100000"/>
              </a:lnSpc>
              <a:spcBef>
                <a:spcPts val="0"/>
              </a:spcBef>
              <a:buNone/>
            </a:pPr>
            <a:r>
              <a:rPr lang="en-US" b="0" i="0" u="none" strike="noStrike" baseline="0" dirty="0">
                <a:latin typeface="+mn-lt"/>
              </a:rPr>
              <a:t>var </a:t>
            </a:r>
            <a:r>
              <a:rPr lang="en-US" b="0" i="0" u="none" strike="noStrike" baseline="0" dirty="0" err="1">
                <a:latin typeface="+mn-lt"/>
              </a:rPr>
              <a:t>CookieUtil</a:t>
            </a:r>
            <a:r>
              <a:rPr lang="en-US" b="0" i="0" u="none" strike="noStrike" baseline="0" dirty="0">
                <a:latin typeface="+mn-lt"/>
              </a:rPr>
              <a:t> = {</a:t>
            </a:r>
          </a:p>
          <a:p>
            <a:pPr marL="1371600" lvl="3" indent="0" algn="just">
              <a:lnSpc>
                <a:spcPct val="100000"/>
              </a:lnSpc>
              <a:spcBef>
                <a:spcPts val="0"/>
              </a:spcBef>
              <a:buNone/>
            </a:pPr>
            <a:r>
              <a:rPr lang="en-US" b="0" i="0" u="none" strike="noStrike" baseline="0" dirty="0">
                <a:latin typeface="+mn-lt"/>
              </a:rPr>
              <a:t>get: function (name){</a:t>
            </a:r>
          </a:p>
          <a:p>
            <a:pPr marL="1371600" lvl="3" indent="0" algn="just">
              <a:lnSpc>
                <a:spcPct val="100000"/>
              </a:lnSpc>
              <a:spcBef>
                <a:spcPts val="0"/>
              </a:spcBef>
              <a:buNone/>
            </a:pPr>
            <a:endParaRPr lang="en-US" b="0" i="0" u="none" strike="noStrike" baseline="0" dirty="0">
              <a:latin typeface="+mn-lt"/>
            </a:endParaRPr>
          </a:p>
          <a:p>
            <a:pPr marL="1371600" lvl="3" indent="0" algn="just">
              <a:lnSpc>
                <a:spcPct val="100000"/>
              </a:lnSpc>
              <a:spcBef>
                <a:spcPts val="0"/>
              </a:spcBef>
              <a:buNone/>
            </a:pPr>
            <a:r>
              <a:rPr lang="en-US" dirty="0">
                <a:latin typeface="+mn-lt"/>
              </a:rPr>
              <a:t>},</a:t>
            </a:r>
          </a:p>
          <a:p>
            <a:pPr marL="1371600" lvl="3" indent="0" algn="just">
              <a:lnSpc>
                <a:spcPct val="100000"/>
              </a:lnSpc>
              <a:spcBef>
                <a:spcPts val="0"/>
              </a:spcBef>
              <a:buNone/>
            </a:pPr>
            <a:r>
              <a:rPr lang="en-US" b="0" i="0" u="none" strike="noStrike" baseline="0" dirty="0">
                <a:latin typeface="+mn-lt"/>
              </a:rPr>
              <a:t>set: function (name, value, expires, path, domain, secure) {</a:t>
            </a:r>
          </a:p>
          <a:p>
            <a:pPr marL="1371600" lvl="3" indent="0" algn="just">
              <a:lnSpc>
                <a:spcPct val="100000"/>
              </a:lnSpc>
              <a:spcBef>
                <a:spcPts val="0"/>
              </a:spcBef>
              <a:buNone/>
            </a:pPr>
            <a:endParaRPr lang="en-US" b="0" i="0" u="none" strike="noStrike" baseline="0" dirty="0">
              <a:latin typeface="+mn-lt"/>
            </a:endParaRPr>
          </a:p>
          <a:p>
            <a:pPr marL="1371600" lvl="3" indent="0" algn="just">
              <a:lnSpc>
                <a:spcPct val="100000"/>
              </a:lnSpc>
              <a:spcBef>
                <a:spcPts val="0"/>
              </a:spcBef>
              <a:buNone/>
            </a:pPr>
            <a:r>
              <a:rPr lang="en-US" dirty="0">
                <a:latin typeface="+mn-lt"/>
              </a:rPr>
              <a:t>},</a:t>
            </a:r>
          </a:p>
          <a:p>
            <a:pPr marL="1371600" lvl="3" indent="0" algn="just">
              <a:lnSpc>
                <a:spcPct val="100000"/>
              </a:lnSpc>
              <a:spcBef>
                <a:spcPts val="0"/>
              </a:spcBef>
              <a:buNone/>
            </a:pPr>
            <a:r>
              <a:rPr lang="en-US" b="0" i="0" u="none" strike="noStrike" baseline="0" dirty="0">
                <a:latin typeface="+mn-lt"/>
              </a:rPr>
              <a:t>unset: function (name, path, domain, secure){</a:t>
            </a:r>
          </a:p>
          <a:p>
            <a:pPr marL="1371600" lvl="3" indent="0" algn="just">
              <a:lnSpc>
                <a:spcPct val="100000"/>
              </a:lnSpc>
              <a:spcBef>
                <a:spcPts val="0"/>
              </a:spcBef>
              <a:buNone/>
            </a:pPr>
            <a:endParaRPr lang="en-US" b="0" i="0" u="none" strike="noStrike" baseline="0" dirty="0">
              <a:latin typeface="+mn-lt"/>
            </a:endParaRPr>
          </a:p>
          <a:p>
            <a:pPr marL="1371600" lvl="3" indent="0" algn="just">
              <a:lnSpc>
                <a:spcPct val="100000"/>
              </a:lnSpc>
              <a:spcBef>
                <a:spcPts val="0"/>
              </a:spcBef>
              <a:buNone/>
            </a:pPr>
            <a:r>
              <a:rPr lang="en-US" b="0" i="0" u="none" strike="noStrike" baseline="0" dirty="0">
                <a:latin typeface="+mn-lt"/>
              </a:rPr>
              <a:t>}</a:t>
            </a:r>
          </a:p>
          <a:p>
            <a:pPr marL="914400" lvl="2" indent="0" algn="just">
              <a:lnSpc>
                <a:spcPct val="100000"/>
              </a:lnSpc>
              <a:spcBef>
                <a:spcPts val="0"/>
              </a:spcBef>
              <a:buNone/>
            </a:pPr>
            <a:r>
              <a:rPr lang="en-US" b="0" i="0" u="none" strike="noStrike" baseline="0" dirty="0">
                <a:latin typeface="+mn-lt"/>
              </a:rPr>
              <a:t>};</a:t>
            </a:r>
            <a:endParaRPr lang="en-US" dirty="0">
              <a:latin typeface="+mn-lt"/>
            </a:endParaRPr>
          </a:p>
        </p:txBody>
      </p:sp>
      <p:sp>
        <p:nvSpPr>
          <p:cNvPr id="3" name="Title 2"/>
          <p:cNvSpPr>
            <a:spLocks noGrp="1"/>
          </p:cNvSpPr>
          <p:nvPr>
            <p:ph type="title"/>
          </p:nvPr>
        </p:nvSpPr>
        <p:spPr>
          <a:xfrm>
            <a:off x="1295238" y="0"/>
            <a:ext cx="9820572" cy="1139483"/>
          </a:xfrm>
        </p:spPr>
        <p:txBody>
          <a:bodyPr/>
          <a:lstStyle/>
          <a:p>
            <a:pPr>
              <a:lnSpc>
                <a:spcPct val="100000"/>
              </a:lnSpc>
            </a:pPr>
            <a:r>
              <a:rPr lang="en-US" dirty="0"/>
              <a:t>Three Basic Cookie Operations</a:t>
            </a:r>
          </a:p>
        </p:txBody>
      </p:sp>
      <p:sp>
        <p:nvSpPr>
          <p:cNvPr id="5" name="Slide Number Placeholder 3">
            <a:extLst>
              <a:ext uri="{FF2B5EF4-FFF2-40B4-BE49-F238E27FC236}">
                <a16:creationId xmlns:a16="http://schemas.microsoft.com/office/drawing/2014/main" id="{99F51919-3814-D711-E75A-5FF47E100BC6}"/>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342</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124524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F036A-7FFD-8954-B338-719DFBD4B450}"/>
              </a:ext>
            </a:extLst>
          </p:cNvPr>
          <p:cNvSpPr>
            <a:spLocks noGrp="1"/>
          </p:cNvSpPr>
          <p:nvPr>
            <p:ph idx="1"/>
          </p:nvPr>
        </p:nvSpPr>
        <p:spPr>
          <a:xfrm>
            <a:off x="838200" y="1457135"/>
            <a:ext cx="10515600" cy="4846320"/>
          </a:xfrm>
        </p:spPr>
        <p:txBody>
          <a:bodyPr>
            <a:noAutofit/>
          </a:bodyPr>
          <a:lstStyle/>
          <a:p>
            <a:pPr>
              <a:lnSpc>
                <a:spcPct val="100000"/>
              </a:lnSpc>
              <a:spcBef>
                <a:spcPts val="0"/>
              </a:spcBef>
              <a:spcAft>
                <a:spcPts val="1200"/>
              </a:spcAft>
            </a:pPr>
            <a:r>
              <a:rPr lang="en-US" b="0" i="0" u="none" strike="noStrike" baseline="0" dirty="0">
                <a:latin typeface="+mn-lt"/>
              </a:rPr>
              <a:t>The </a:t>
            </a:r>
            <a:r>
              <a:rPr lang="en-US" b="0" i="0" u="none" strike="noStrike" baseline="0" dirty="0" err="1">
                <a:latin typeface="+mn-lt"/>
              </a:rPr>
              <a:t>CookieUtil.get</a:t>
            </a:r>
            <a:r>
              <a:rPr lang="en-US" b="0" i="0" u="none" strike="noStrike" baseline="0" dirty="0">
                <a:latin typeface="+mn-lt"/>
              </a:rPr>
              <a:t>() method retrieves the value of a cookie with the given name.</a:t>
            </a:r>
          </a:p>
          <a:p>
            <a:pPr marL="0" indent="0" algn="l">
              <a:lnSpc>
                <a:spcPct val="100000"/>
              </a:lnSpc>
              <a:spcBef>
                <a:spcPts val="0"/>
              </a:spcBef>
              <a:buNone/>
            </a:pPr>
            <a:r>
              <a:rPr lang="en-US" b="0" i="0" u="none" strike="noStrike" baseline="0" dirty="0">
                <a:latin typeface="+mn-lt"/>
              </a:rPr>
              <a:t>get: function (name){</a:t>
            </a:r>
          </a:p>
          <a:p>
            <a:pPr marL="457200" lvl="1" indent="0">
              <a:lnSpc>
                <a:spcPct val="100000"/>
              </a:lnSpc>
              <a:spcBef>
                <a:spcPts val="0"/>
              </a:spcBef>
              <a:buNone/>
            </a:pPr>
            <a:r>
              <a:rPr lang="en-US" b="0" i="0" u="none" strike="noStrike" baseline="0" dirty="0">
                <a:latin typeface="+mn-lt"/>
              </a:rPr>
              <a:t>var </a:t>
            </a:r>
            <a:r>
              <a:rPr lang="en-US" b="0" i="0" u="none" strike="noStrike" baseline="0" dirty="0" err="1">
                <a:latin typeface="+mn-lt"/>
              </a:rPr>
              <a:t>cookieName</a:t>
            </a:r>
            <a:r>
              <a:rPr lang="en-US" b="0" i="0" u="none" strike="noStrike" baseline="0" dirty="0">
                <a:latin typeface="+mn-lt"/>
              </a:rPr>
              <a:t> = </a:t>
            </a:r>
            <a:r>
              <a:rPr lang="en-US" b="0" i="0" u="none" strike="noStrike" baseline="0" dirty="0" err="1">
                <a:latin typeface="+mn-lt"/>
              </a:rPr>
              <a:t>encodeURIComponent</a:t>
            </a:r>
            <a:r>
              <a:rPr lang="en-US" b="0" i="0" u="none" strike="noStrike" baseline="0" dirty="0">
                <a:latin typeface="+mn-lt"/>
              </a:rPr>
              <a:t>(name) + “=”,</a:t>
            </a:r>
          </a:p>
          <a:p>
            <a:pPr marL="457200" lvl="1" indent="0">
              <a:lnSpc>
                <a:spcPct val="100000"/>
              </a:lnSpc>
              <a:spcBef>
                <a:spcPts val="0"/>
              </a:spcBef>
              <a:buNone/>
            </a:pPr>
            <a:r>
              <a:rPr lang="en-US" b="0" i="0" u="none" strike="noStrike" baseline="0" dirty="0">
                <a:latin typeface="+mn-lt"/>
              </a:rPr>
              <a:t>      </a:t>
            </a:r>
            <a:r>
              <a:rPr lang="en-US" b="0" i="0" u="none" strike="noStrike" baseline="0" dirty="0" err="1">
                <a:latin typeface="+mn-lt"/>
              </a:rPr>
              <a:t>cookieStart</a:t>
            </a:r>
            <a:r>
              <a:rPr lang="en-US" b="0" i="0" u="none" strike="noStrike" baseline="0" dirty="0">
                <a:latin typeface="+mn-lt"/>
              </a:rPr>
              <a:t> = </a:t>
            </a:r>
            <a:r>
              <a:rPr lang="en-US" b="0" i="0" u="none" strike="noStrike" baseline="0" dirty="0" err="1">
                <a:latin typeface="+mn-lt"/>
              </a:rPr>
              <a:t>document.cookie.indexOf</a:t>
            </a:r>
            <a:r>
              <a:rPr lang="en-US" b="0" i="0" u="none" strike="noStrike" baseline="0" dirty="0">
                <a:latin typeface="+mn-lt"/>
              </a:rPr>
              <a:t>(</a:t>
            </a:r>
            <a:r>
              <a:rPr lang="en-US" b="0" i="0" u="none" strike="noStrike" baseline="0" dirty="0" err="1">
                <a:latin typeface="+mn-lt"/>
              </a:rPr>
              <a:t>cookieName</a:t>
            </a:r>
            <a:r>
              <a:rPr lang="en-US" b="0" i="0" u="none" strike="noStrike" baseline="0" dirty="0">
                <a:latin typeface="+mn-lt"/>
              </a:rPr>
              <a:t>),</a:t>
            </a:r>
          </a:p>
          <a:p>
            <a:pPr marL="457200" lvl="1" indent="0">
              <a:lnSpc>
                <a:spcPct val="100000"/>
              </a:lnSpc>
              <a:spcBef>
                <a:spcPts val="0"/>
              </a:spcBef>
              <a:buNone/>
            </a:pPr>
            <a:r>
              <a:rPr lang="en-US" b="0" i="0" u="none" strike="noStrike" baseline="0" dirty="0">
                <a:latin typeface="+mn-lt"/>
              </a:rPr>
              <a:t>      </a:t>
            </a:r>
            <a:r>
              <a:rPr lang="en-US" b="0" i="0" u="none" strike="noStrike" baseline="0" dirty="0" err="1">
                <a:latin typeface="+mn-lt"/>
              </a:rPr>
              <a:t>cookieValue</a:t>
            </a:r>
            <a:r>
              <a:rPr lang="en-US" b="0" i="0" u="none" strike="noStrike" baseline="0" dirty="0">
                <a:latin typeface="+mn-lt"/>
              </a:rPr>
              <a:t> = null;</a:t>
            </a:r>
          </a:p>
          <a:p>
            <a:pPr marL="457200" lvl="1" indent="0">
              <a:lnSpc>
                <a:spcPct val="100000"/>
              </a:lnSpc>
              <a:spcBef>
                <a:spcPts val="0"/>
              </a:spcBef>
              <a:buNone/>
            </a:pPr>
            <a:r>
              <a:rPr lang="en-US" b="0" i="0" u="none" strike="noStrike" baseline="0" dirty="0">
                <a:latin typeface="+mn-lt"/>
              </a:rPr>
              <a:t>if (</a:t>
            </a:r>
            <a:r>
              <a:rPr lang="en-US" b="0" i="0" u="none" strike="noStrike" baseline="0" dirty="0" err="1">
                <a:latin typeface="+mn-lt"/>
              </a:rPr>
              <a:t>cookieStart</a:t>
            </a:r>
            <a:r>
              <a:rPr lang="en-US" b="0" i="0" u="none" strike="noStrike" baseline="0" dirty="0">
                <a:latin typeface="+mn-lt"/>
              </a:rPr>
              <a:t> &gt; -1){</a:t>
            </a:r>
          </a:p>
          <a:p>
            <a:pPr marL="457200" lvl="1" indent="0">
              <a:lnSpc>
                <a:spcPct val="100000"/>
              </a:lnSpc>
              <a:spcBef>
                <a:spcPts val="0"/>
              </a:spcBef>
              <a:buNone/>
            </a:pPr>
            <a:r>
              <a:rPr lang="en-US" b="0" i="0" u="none" strike="noStrike" baseline="0" dirty="0">
                <a:latin typeface="+mn-lt"/>
              </a:rPr>
              <a:t>      var </a:t>
            </a:r>
            <a:r>
              <a:rPr lang="en-US" b="0" i="0" u="none" strike="noStrike" baseline="0" dirty="0" err="1">
                <a:latin typeface="+mn-lt"/>
              </a:rPr>
              <a:t>cookieEnd</a:t>
            </a:r>
            <a:r>
              <a:rPr lang="en-US" b="0" i="0" u="none" strike="noStrike" baseline="0" dirty="0">
                <a:latin typeface="+mn-lt"/>
              </a:rPr>
              <a:t> = </a:t>
            </a:r>
            <a:r>
              <a:rPr lang="en-US" b="0" i="0" u="none" strike="noStrike" baseline="0" dirty="0" err="1">
                <a:latin typeface="+mn-lt"/>
              </a:rPr>
              <a:t>document.cookie.indexOf</a:t>
            </a:r>
            <a:r>
              <a:rPr lang="en-US" b="0" i="0" u="none" strike="noStrike" baseline="0" dirty="0">
                <a:latin typeface="+mn-lt"/>
              </a:rPr>
              <a:t>(“;”, </a:t>
            </a:r>
            <a:r>
              <a:rPr lang="en-US" b="0" i="0" u="none" strike="noStrike" baseline="0" dirty="0" err="1">
                <a:latin typeface="+mn-lt"/>
              </a:rPr>
              <a:t>cookieStart</a:t>
            </a:r>
            <a:r>
              <a:rPr lang="en-US" b="0" i="0" u="none" strike="noStrike" baseline="0" dirty="0">
                <a:latin typeface="+mn-lt"/>
              </a:rPr>
              <a:t>);</a:t>
            </a:r>
          </a:p>
          <a:p>
            <a:pPr marL="457200" lvl="1" indent="0">
              <a:lnSpc>
                <a:spcPct val="100000"/>
              </a:lnSpc>
              <a:spcBef>
                <a:spcPts val="0"/>
              </a:spcBef>
              <a:buNone/>
            </a:pPr>
            <a:r>
              <a:rPr lang="en-US" b="0" i="0" u="none" strike="noStrike" baseline="0" dirty="0">
                <a:latin typeface="+mn-lt"/>
              </a:rPr>
              <a:t>      if (</a:t>
            </a:r>
            <a:r>
              <a:rPr lang="en-US" b="0" i="0" u="none" strike="noStrike" baseline="0" dirty="0" err="1">
                <a:latin typeface="+mn-lt"/>
              </a:rPr>
              <a:t>cookieEnd</a:t>
            </a:r>
            <a:r>
              <a:rPr lang="en-US" b="0" i="0" u="none" strike="noStrike" baseline="0" dirty="0">
                <a:latin typeface="+mn-lt"/>
              </a:rPr>
              <a:t> == -1){</a:t>
            </a:r>
          </a:p>
          <a:p>
            <a:pPr marL="457200" lvl="1" indent="0">
              <a:lnSpc>
                <a:spcPct val="100000"/>
              </a:lnSpc>
              <a:spcBef>
                <a:spcPts val="0"/>
              </a:spcBef>
              <a:buNone/>
            </a:pPr>
            <a:r>
              <a:rPr lang="en-US" b="0" i="0" u="none" strike="noStrike" baseline="0" dirty="0">
                <a:latin typeface="+mn-lt"/>
              </a:rPr>
              <a:t>            </a:t>
            </a:r>
            <a:r>
              <a:rPr lang="en-US" b="0" i="0" u="none" strike="noStrike" baseline="0" dirty="0" err="1">
                <a:latin typeface="+mn-lt"/>
              </a:rPr>
              <a:t>cookieEnd</a:t>
            </a:r>
            <a:r>
              <a:rPr lang="en-US" b="0" i="0" u="none" strike="noStrike" baseline="0" dirty="0">
                <a:latin typeface="+mn-lt"/>
              </a:rPr>
              <a:t> = </a:t>
            </a:r>
            <a:r>
              <a:rPr lang="en-US" b="0" i="0" u="none" strike="noStrike" baseline="0" dirty="0" err="1">
                <a:latin typeface="+mn-lt"/>
              </a:rPr>
              <a:t>document.cookie.length</a:t>
            </a:r>
            <a:r>
              <a:rPr lang="en-US" b="0" i="0" u="none" strike="noStrike" baseline="0" dirty="0">
                <a:latin typeface="+mn-lt"/>
              </a:rPr>
              <a:t>;</a:t>
            </a:r>
          </a:p>
          <a:p>
            <a:pPr marL="457200" lvl="1" indent="0">
              <a:lnSpc>
                <a:spcPct val="100000"/>
              </a:lnSpc>
              <a:spcBef>
                <a:spcPts val="0"/>
              </a:spcBef>
              <a:buNone/>
            </a:pPr>
            <a:r>
              <a:rPr lang="en-US" b="0" i="0" u="none" strike="noStrike" baseline="0" dirty="0">
                <a:latin typeface="+mn-lt"/>
              </a:rPr>
              <a:t>      }</a:t>
            </a:r>
          </a:p>
          <a:p>
            <a:pPr marL="457200" lvl="1" indent="0">
              <a:lnSpc>
                <a:spcPct val="100000"/>
              </a:lnSpc>
              <a:spcBef>
                <a:spcPts val="0"/>
              </a:spcBef>
              <a:buNone/>
            </a:pPr>
            <a:r>
              <a:rPr lang="en-US" b="0" i="0" u="none" strike="noStrike" baseline="0" dirty="0">
                <a:latin typeface="+mn-lt"/>
              </a:rPr>
              <a:t>      </a:t>
            </a:r>
            <a:r>
              <a:rPr lang="en-US" b="0" i="0" u="none" strike="noStrike" baseline="0" dirty="0" err="1">
                <a:latin typeface="+mn-lt"/>
              </a:rPr>
              <a:t>cookieValue</a:t>
            </a:r>
            <a:r>
              <a:rPr lang="en-US" b="0" i="0" u="none" strike="noStrike" baseline="0" dirty="0">
                <a:latin typeface="+mn-lt"/>
              </a:rPr>
              <a:t> = </a:t>
            </a:r>
            <a:r>
              <a:rPr lang="en-US" b="0" i="0" u="none" strike="noStrike" baseline="0" dirty="0" err="1">
                <a:latin typeface="+mn-lt"/>
              </a:rPr>
              <a:t>decodeURIComponent</a:t>
            </a:r>
            <a:r>
              <a:rPr lang="en-US" b="0" i="0" u="none" strike="noStrike" baseline="0" dirty="0">
                <a:latin typeface="+mn-lt"/>
              </a:rPr>
              <a:t>(</a:t>
            </a:r>
            <a:r>
              <a:rPr lang="en-US" b="0" i="0" u="none" strike="noStrike" baseline="0" dirty="0" err="1">
                <a:latin typeface="+mn-lt"/>
              </a:rPr>
              <a:t>document.cookie.substring</a:t>
            </a:r>
            <a:r>
              <a:rPr lang="en-US" b="0" i="0" u="none" strike="noStrike" baseline="0" dirty="0">
                <a:latin typeface="+mn-lt"/>
              </a:rPr>
              <a:t>(</a:t>
            </a:r>
            <a:r>
              <a:rPr lang="en-US" b="0" i="0" u="none" strike="noStrike" baseline="0" dirty="0" err="1">
                <a:latin typeface="+mn-lt"/>
              </a:rPr>
              <a:t>cookieStart</a:t>
            </a:r>
            <a:r>
              <a:rPr lang="en-US" b="0" i="0" u="none" strike="noStrike" baseline="0" dirty="0">
                <a:latin typeface="+mn-lt"/>
              </a:rPr>
              <a:t> + 	</a:t>
            </a:r>
            <a:r>
              <a:rPr lang="en-US" b="0" i="0" u="none" strike="noStrike" baseline="0" dirty="0" err="1">
                <a:latin typeface="+mn-lt"/>
              </a:rPr>
              <a:t>cookieName.length</a:t>
            </a:r>
            <a:r>
              <a:rPr lang="en-US" b="0" i="0" u="none" strike="noStrike" baseline="0" dirty="0">
                <a:latin typeface="+mn-lt"/>
              </a:rPr>
              <a:t>, </a:t>
            </a:r>
            <a:r>
              <a:rPr lang="en-US" b="0" i="0" u="none" strike="noStrike" baseline="0" dirty="0" err="1">
                <a:latin typeface="+mn-lt"/>
              </a:rPr>
              <a:t>cookieEnd</a:t>
            </a:r>
            <a:r>
              <a:rPr lang="en-US" b="0" i="0" u="none" strike="noStrike" baseline="0" dirty="0">
                <a:latin typeface="+mn-lt"/>
              </a:rPr>
              <a:t>));</a:t>
            </a:r>
          </a:p>
          <a:p>
            <a:pPr marL="457200" lvl="1" indent="0">
              <a:lnSpc>
                <a:spcPct val="100000"/>
              </a:lnSpc>
              <a:spcBef>
                <a:spcPts val="0"/>
              </a:spcBef>
              <a:buNone/>
            </a:pPr>
            <a:r>
              <a:rPr lang="en-US" b="0" i="0" u="none" strike="noStrike" baseline="0" dirty="0">
                <a:latin typeface="+mn-lt"/>
              </a:rPr>
              <a:t>}</a:t>
            </a:r>
          </a:p>
          <a:p>
            <a:pPr marL="457200" lvl="1" indent="0">
              <a:lnSpc>
                <a:spcPct val="100000"/>
              </a:lnSpc>
              <a:spcBef>
                <a:spcPts val="0"/>
              </a:spcBef>
              <a:buNone/>
            </a:pPr>
            <a:r>
              <a:rPr lang="en-US" b="0" i="0" u="none" strike="noStrike" baseline="0" dirty="0">
                <a:latin typeface="+mn-lt"/>
              </a:rPr>
              <a:t>return </a:t>
            </a:r>
            <a:r>
              <a:rPr lang="en-US" b="0" i="0" u="none" strike="noStrike" baseline="0" dirty="0" err="1">
                <a:latin typeface="+mn-lt"/>
              </a:rPr>
              <a:t>cookieValue</a:t>
            </a:r>
            <a:r>
              <a:rPr lang="en-US" b="0" i="0" u="none" strike="noStrike" baseline="0" dirty="0">
                <a:latin typeface="+mn-lt"/>
              </a:rPr>
              <a:t>;</a:t>
            </a:r>
          </a:p>
          <a:p>
            <a:pPr marL="0" indent="0" algn="l">
              <a:lnSpc>
                <a:spcPct val="100000"/>
              </a:lnSpc>
              <a:spcBef>
                <a:spcPts val="0"/>
              </a:spcBef>
              <a:buNone/>
            </a:pPr>
            <a:r>
              <a:rPr lang="en-US" b="0" i="0" u="none" strike="noStrike" baseline="0" dirty="0">
                <a:latin typeface="+mn-lt"/>
              </a:rPr>
              <a:t>}</a:t>
            </a:r>
            <a:endParaRPr lang="en-US" dirty="0">
              <a:latin typeface="+mn-lt"/>
            </a:endParaRPr>
          </a:p>
        </p:txBody>
      </p:sp>
      <p:sp>
        <p:nvSpPr>
          <p:cNvPr id="3" name="Title 2">
            <a:extLst>
              <a:ext uri="{FF2B5EF4-FFF2-40B4-BE49-F238E27FC236}">
                <a16:creationId xmlns:a16="http://schemas.microsoft.com/office/drawing/2014/main" id="{35E9F33B-4842-CA5B-97CD-261C0C8D47E2}"/>
              </a:ext>
            </a:extLst>
          </p:cNvPr>
          <p:cNvSpPr>
            <a:spLocks noGrp="1"/>
          </p:cNvSpPr>
          <p:nvPr>
            <p:ph type="title"/>
          </p:nvPr>
        </p:nvSpPr>
        <p:spPr/>
        <p:txBody>
          <a:bodyPr/>
          <a:lstStyle/>
          <a:p>
            <a:r>
              <a:rPr lang="en-US" dirty="0" err="1"/>
              <a:t>CookieUtil.get</a:t>
            </a:r>
            <a:r>
              <a:rPr lang="en-US" dirty="0"/>
              <a:t>() Method</a:t>
            </a:r>
          </a:p>
        </p:txBody>
      </p:sp>
      <p:sp>
        <p:nvSpPr>
          <p:cNvPr id="4" name="Slide Number Placeholder 3">
            <a:extLst>
              <a:ext uri="{FF2B5EF4-FFF2-40B4-BE49-F238E27FC236}">
                <a16:creationId xmlns:a16="http://schemas.microsoft.com/office/drawing/2014/main" id="{5C6C2D21-32CD-2EA2-900D-DA543A260418}"/>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343</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89515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F036A-7FFD-8954-B338-719DFBD4B450}"/>
              </a:ext>
            </a:extLst>
          </p:cNvPr>
          <p:cNvSpPr>
            <a:spLocks noGrp="1"/>
          </p:cNvSpPr>
          <p:nvPr>
            <p:ph idx="1"/>
          </p:nvPr>
        </p:nvSpPr>
        <p:spPr>
          <a:xfrm>
            <a:off x="838200" y="1238770"/>
            <a:ext cx="10515600" cy="5486400"/>
          </a:xfrm>
        </p:spPr>
        <p:txBody>
          <a:bodyPr>
            <a:noAutofit/>
          </a:bodyPr>
          <a:lstStyle/>
          <a:p>
            <a:pPr>
              <a:lnSpc>
                <a:spcPct val="100000"/>
              </a:lnSpc>
              <a:spcBef>
                <a:spcPts val="0"/>
              </a:spcBef>
              <a:spcAft>
                <a:spcPts val="1200"/>
              </a:spcAft>
            </a:pPr>
            <a:r>
              <a:rPr lang="en-US" b="0" i="0" u="none" strike="noStrike" baseline="0" dirty="0"/>
              <a:t>The </a:t>
            </a:r>
            <a:r>
              <a:rPr lang="en-US" b="0" i="0" u="none" strike="noStrike" baseline="0" dirty="0" err="1"/>
              <a:t>CookieUtil.set</a:t>
            </a:r>
            <a:r>
              <a:rPr lang="en-US" b="0" i="0" u="none" strike="noStrike" baseline="0" dirty="0"/>
              <a:t>() method sets a cookie on the page and accepts several arguments.</a:t>
            </a:r>
          </a:p>
          <a:p>
            <a:pPr marL="0" indent="0" algn="l">
              <a:lnSpc>
                <a:spcPct val="100000"/>
              </a:lnSpc>
              <a:spcBef>
                <a:spcPts val="0"/>
              </a:spcBef>
              <a:buNone/>
            </a:pPr>
            <a:r>
              <a:rPr lang="en-US" b="0" i="0" u="none" strike="noStrike" baseline="0" dirty="0"/>
              <a:t>set: function (name, value, expires, path, domain, secure) {</a:t>
            </a:r>
          </a:p>
          <a:p>
            <a:pPr marL="457200" lvl="1" indent="0">
              <a:lnSpc>
                <a:spcPct val="100000"/>
              </a:lnSpc>
              <a:spcBef>
                <a:spcPts val="0"/>
              </a:spcBef>
              <a:buNone/>
            </a:pPr>
            <a:r>
              <a:rPr lang="en-US" b="0" i="0" u="none" strike="noStrike" baseline="0" dirty="0"/>
              <a:t>var </a:t>
            </a:r>
            <a:r>
              <a:rPr lang="en-US" b="0" i="0" u="none" strike="noStrike" baseline="0" dirty="0" err="1"/>
              <a:t>cookieText</a:t>
            </a:r>
            <a:r>
              <a:rPr lang="en-US" b="0" i="0" u="none" strike="noStrike" baseline="0" dirty="0"/>
              <a:t> = </a:t>
            </a:r>
            <a:r>
              <a:rPr lang="en-US" b="0" i="0" u="none" strike="noStrike" baseline="0" dirty="0" err="1"/>
              <a:t>encodeURIComponent</a:t>
            </a:r>
            <a:r>
              <a:rPr lang="en-US" b="0" i="0" u="none" strike="noStrike" baseline="0" dirty="0"/>
              <a:t>(name) + “=” + </a:t>
            </a:r>
            <a:r>
              <a:rPr lang="en-US" b="0" i="0" u="none" strike="noStrike" baseline="0" dirty="0" err="1"/>
              <a:t>encodeURIComponent</a:t>
            </a:r>
            <a:r>
              <a:rPr lang="en-US" b="0" i="0" u="none" strike="noStrike" baseline="0" dirty="0"/>
              <a:t>(value);</a:t>
            </a:r>
          </a:p>
          <a:p>
            <a:pPr marL="457200" lvl="1" indent="0">
              <a:lnSpc>
                <a:spcPct val="100000"/>
              </a:lnSpc>
              <a:spcBef>
                <a:spcPts val="0"/>
              </a:spcBef>
              <a:buNone/>
            </a:pPr>
            <a:r>
              <a:rPr lang="en-US" b="0" i="0" u="none" strike="noStrike" baseline="0" dirty="0"/>
              <a:t>if (expires </a:t>
            </a:r>
            <a:r>
              <a:rPr lang="en-US" b="0" i="0" u="none" strike="noStrike" baseline="0" dirty="0" err="1"/>
              <a:t>instanceof</a:t>
            </a:r>
            <a:r>
              <a:rPr lang="en-US" b="0" i="0" u="none" strike="noStrike" baseline="0" dirty="0"/>
              <a:t> Date) {</a:t>
            </a:r>
          </a:p>
          <a:p>
            <a:pPr marL="457200" lvl="1" indent="0">
              <a:lnSpc>
                <a:spcPct val="100000"/>
              </a:lnSpc>
              <a:spcBef>
                <a:spcPts val="0"/>
              </a:spcBef>
              <a:buNone/>
            </a:pPr>
            <a:r>
              <a:rPr lang="en-US" b="0" i="0" u="none" strike="noStrike" baseline="0" dirty="0"/>
              <a:t>      </a:t>
            </a:r>
            <a:r>
              <a:rPr lang="en-US" b="0" i="0" u="none" strike="noStrike" baseline="0" dirty="0" err="1"/>
              <a:t>cookieText</a:t>
            </a:r>
            <a:r>
              <a:rPr lang="en-US" b="0" i="0" u="none" strike="noStrike" baseline="0" dirty="0"/>
              <a:t> += “; expires=” + </a:t>
            </a:r>
            <a:r>
              <a:rPr lang="en-US" b="0" i="0" u="none" strike="noStrike" baseline="0" dirty="0" err="1"/>
              <a:t>expires.toGMTString</a:t>
            </a:r>
            <a:r>
              <a:rPr lang="en-US" b="0" i="0" u="none" strike="noStrike" baseline="0" dirty="0"/>
              <a:t>();</a:t>
            </a:r>
          </a:p>
          <a:p>
            <a:pPr marL="457200" lvl="1" indent="0">
              <a:lnSpc>
                <a:spcPct val="100000"/>
              </a:lnSpc>
              <a:spcBef>
                <a:spcPts val="0"/>
              </a:spcBef>
              <a:buNone/>
            </a:pPr>
            <a:r>
              <a:rPr lang="en-US" b="0" i="0" u="none" strike="noStrike" baseline="0" dirty="0"/>
              <a:t>}</a:t>
            </a:r>
          </a:p>
          <a:p>
            <a:pPr marL="457200" lvl="1" indent="0">
              <a:lnSpc>
                <a:spcPct val="100000"/>
              </a:lnSpc>
              <a:spcBef>
                <a:spcPts val="0"/>
              </a:spcBef>
              <a:buNone/>
            </a:pPr>
            <a:r>
              <a:rPr lang="en-US" b="0" i="0" u="none" strike="noStrike" baseline="0" dirty="0"/>
              <a:t>if (path) {</a:t>
            </a:r>
          </a:p>
          <a:p>
            <a:pPr marL="457200" lvl="1" indent="0">
              <a:lnSpc>
                <a:spcPct val="100000"/>
              </a:lnSpc>
              <a:spcBef>
                <a:spcPts val="0"/>
              </a:spcBef>
              <a:buNone/>
            </a:pPr>
            <a:r>
              <a:rPr lang="en-US" b="0" i="0" u="none" strike="noStrike" baseline="0" dirty="0"/>
              <a:t>      </a:t>
            </a:r>
            <a:r>
              <a:rPr lang="en-US" b="0" i="0" u="none" strike="noStrike" baseline="0" dirty="0" err="1"/>
              <a:t>cookieText</a:t>
            </a:r>
            <a:r>
              <a:rPr lang="en-US" b="0" i="0" u="none" strike="noStrike" baseline="0" dirty="0"/>
              <a:t> += “; path=” + path;</a:t>
            </a:r>
          </a:p>
          <a:p>
            <a:pPr marL="457200" lvl="1" indent="0">
              <a:lnSpc>
                <a:spcPct val="100000"/>
              </a:lnSpc>
              <a:spcBef>
                <a:spcPts val="0"/>
              </a:spcBef>
              <a:buNone/>
            </a:pPr>
            <a:r>
              <a:rPr lang="en-US" b="0" i="0" u="none" strike="noStrike" baseline="0" dirty="0"/>
              <a:t>}</a:t>
            </a:r>
          </a:p>
          <a:p>
            <a:pPr marL="457200" lvl="1" indent="0">
              <a:lnSpc>
                <a:spcPct val="100000"/>
              </a:lnSpc>
              <a:spcBef>
                <a:spcPts val="0"/>
              </a:spcBef>
              <a:buNone/>
            </a:pPr>
            <a:r>
              <a:rPr lang="en-US" b="0" i="0" u="none" strike="noStrike" baseline="0" dirty="0"/>
              <a:t>if (domain) {</a:t>
            </a:r>
          </a:p>
          <a:p>
            <a:pPr marL="457200" lvl="1" indent="0">
              <a:lnSpc>
                <a:spcPct val="100000"/>
              </a:lnSpc>
              <a:spcBef>
                <a:spcPts val="0"/>
              </a:spcBef>
              <a:buNone/>
            </a:pPr>
            <a:r>
              <a:rPr lang="en-US" b="0" i="0" u="none" strike="noStrike" baseline="0" dirty="0"/>
              <a:t>      </a:t>
            </a:r>
            <a:r>
              <a:rPr lang="en-US" b="0" i="0" u="none" strike="noStrike" baseline="0" dirty="0" err="1"/>
              <a:t>cookieText</a:t>
            </a:r>
            <a:r>
              <a:rPr lang="en-US" b="0" i="0" u="none" strike="noStrike" baseline="0" dirty="0"/>
              <a:t> += “; domain=” + domain;</a:t>
            </a:r>
          </a:p>
          <a:p>
            <a:pPr marL="457200" lvl="1" indent="0">
              <a:lnSpc>
                <a:spcPct val="100000"/>
              </a:lnSpc>
              <a:spcBef>
                <a:spcPts val="0"/>
              </a:spcBef>
              <a:buNone/>
            </a:pPr>
            <a:r>
              <a:rPr lang="en-US" b="0" i="0" u="none" strike="noStrike" baseline="0" dirty="0"/>
              <a:t>}</a:t>
            </a:r>
          </a:p>
          <a:p>
            <a:pPr marL="457200" lvl="1" indent="0">
              <a:lnSpc>
                <a:spcPct val="100000"/>
              </a:lnSpc>
              <a:spcBef>
                <a:spcPts val="0"/>
              </a:spcBef>
              <a:buNone/>
            </a:pPr>
            <a:r>
              <a:rPr lang="en-US" b="0" i="0" u="none" strike="noStrike" baseline="0" dirty="0"/>
              <a:t>if (secure) {</a:t>
            </a:r>
          </a:p>
          <a:p>
            <a:pPr marL="457200" lvl="1" indent="0">
              <a:lnSpc>
                <a:spcPct val="100000"/>
              </a:lnSpc>
              <a:spcBef>
                <a:spcPts val="0"/>
              </a:spcBef>
              <a:buNone/>
            </a:pPr>
            <a:r>
              <a:rPr lang="en-US" b="0" i="0" u="none" strike="noStrike" baseline="0" dirty="0"/>
              <a:t>      </a:t>
            </a:r>
            <a:r>
              <a:rPr lang="en-US" b="0" i="0" u="none" strike="noStrike" baseline="0" dirty="0" err="1"/>
              <a:t>cookieText</a:t>
            </a:r>
            <a:r>
              <a:rPr lang="en-US" b="0" i="0" u="none" strike="noStrike" baseline="0" dirty="0"/>
              <a:t> += “; secure”;</a:t>
            </a:r>
          </a:p>
          <a:p>
            <a:pPr marL="457200" lvl="1" indent="0">
              <a:lnSpc>
                <a:spcPct val="100000"/>
              </a:lnSpc>
              <a:spcBef>
                <a:spcPts val="0"/>
              </a:spcBef>
              <a:buNone/>
            </a:pPr>
            <a:r>
              <a:rPr lang="en-US" b="0" i="0" u="none" strike="noStrike" baseline="0" dirty="0"/>
              <a:t>}</a:t>
            </a:r>
          </a:p>
          <a:p>
            <a:pPr marL="457200" lvl="1" indent="0">
              <a:lnSpc>
                <a:spcPct val="100000"/>
              </a:lnSpc>
              <a:spcBef>
                <a:spcPts val="0"/>
              </a:spcBef>
              <a:buNone/>
            </a:pPr>
            <a:r>
              <a:rPr lang="en-US" b="0" i="0" u="none" strike="noStrike" baseline="0" dirty="0" err="1"/>
              <a:t>document.cookie</a:t>
            </a:r>
            <a:r>
              <a:rPr lang="en-US" b="0" i="0" u="none" strike="noStrike" baseline="0" dirty="0"/>
              <a:t> = </a:t>
            </a:r>
            <a:r>
              <a:rPr lang="en-US" b="0" i="0" u="none" strike="noStrike" baseline="0" dirty="0" err="1"/>
              <a:t>cookieText</a:t>
            </a:r>
            <a:r>
              <a:rPr lang="en-US" b="0" i="0" u="none" strike="noStrike" baseline="0" dirty="0"/>
              <a:t>;</a:t>
            </a:r>
          </a:p>
          <a:p>
            <a:pPr marL="0" indent="0" algn="l">
              <a:lnSpc>
                <a:spcPct val="100000"/>
              </a:lnSpc>
              <a:spcBef>
                <a:spcPts val="0"/>
              </a:spcBef>
              <a:buNone/>
            </a:pPr>
            <a:r>
              <a:rPr lang="en-US" b="0" i="0" u="none" strike="noStrike" baseline="0" dirty="0"/>
              <a:t>}</a:t>
            </a:r>
            <a:endParaRPr lang="en-US" dirty="0"/>
          </a:p>
        </p:txBody>
      </p:sp>
      <p:sp>
        <p:nvSpPr>
          <p:cNvPr id="3" name="Title 2">
            <a:extLst>
              <a:ext uri="{FF2B5EF4-FFF2-40B4-BE49-F238E27FC236}">
                <a16:creationId xmlns:a16="http://schemas.microsoft.com/office/drawing/2014/main" id="{35E9F33B-4842-CA5B-97CD-261C0C8D47E2}"/>
              </a:ext>
            </a:extLst>
          </p:cNvPr>
          <p:cNvSpPr>
            <a:spLocks noGrp="1"/>
          </p:cNvSpPr>
          <p:nvPr>
            <p:ph type="title"/>
          </p:nvPr>
        </p:nvSpPr>
        <p:spPr/>
        <p:txBody>
          <a:bodyPr/>
          <a:lstStyle/>
          <a:p>
            <a:r>
              <a:rPr lang="en-US" dirty="0" err="1"/>
              <a:t>CookieUtil.set</a:t>
            </a:r>
            <a:r>
              <a:rPr lang="en-US" dirty="0"/>
              <a:t>() Method</a:t>
            </a:r>
          </a:p>
        </p:txBody>
      </p:sp>
      <p:sp>
        <p:nvSpPr>
          <p:cNvPr id="4" name="Slide Number Placeholder 3">
            <a:extLst>
              <a:ext uri="{FF2B5EF4-FFF2-40B4-BE49-F238E27FC236}">
                <a16:creationId xmlns:a16="http://schemas.microsoft.com/office/drawing/2014/main" id="{3C2C424E-B3C3-A36D-1BD8-20F75375E104}"/>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344</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21711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F036A-7FFD-8954-B338-719DFBD4B450}"/>
              </a:ext>
            </a:extLst>
          </p:cNvPr>
          <p:cNvSpPr>
            <a:spLocks noGrp="1"/>
          </p:cNvSpPr>
          <p:nvPr>
            <p:ph idx="1"/>
          </p:nvPr>
        </p:nvSpPr>
        <p:spPr>
          <a:xfrm>
            <a:off x="838200" y="1457135"/>
            <a:ext cx="10515600" cy="4351338"/>
          </a:xfrm>
        </p:spPr>
        <p:txBody>
          <a:bodyPr>
            <a:noAutofit/>
          </a:bodyPr>
          <a:lstStyle/>
          <a:p>
            <a:pPr>
              <a:lnSpc>
                <a:spcPct val="100000"/>
              </a:lnSpc>
              <a:spcBef>
                <a:spcPts val="0"/>
              </a:spcBef>
              <a:spcAft>
                <a:spcPts val="1200"/>
              </a:spcAft>
            </a:pPr>
            <a:r>
              <a:rPr lang="en-US" b="0" i="0" u="none" strike="noStrike" baseline="0" dirty="0"/>
              <a:t>The </a:t>
            </a:r>
            <a:r>
              <a:rPr lang="en-US" b="0" i="0" u="none" strike="noStrike" baseline="0" dirty="0" err="1"/>
              <a:t>CookieUtil.unset</a:t>
            </a:r>
            <a:r>
              <a:rPr lang="en-US" b="0" i="0" u="none" strike="noStrike" baseline="0" dirty="0"/>
              <a:t>() method remove existing cookies by setting the cookie again. It accepts four arguments.</a:t>
            </a:r>
          </a:p>
          <a:p>
            <a:pPr marL="0" indent="0" algn="l">
              <a:lnSpc>
                <a:spcPct val="100000"/>
              </a:lnSpc>
              <a:spcBef>
                <a:spcPts val="0"/>
              </a:spcBef>
              <a:buNone/>
            </a:pPr>
            <a:r>
              <a:rPr lang="en-US" b="0" i="0" u="none" strike="noStrike" baseline="0" dirty="0"/>
              <a:t>unset: function (name, path, domain, secure){</a:t>
            </a:r>
          </a:p>
          <a:p>
            <a:pPr marL="457200" lvl="1" indent="0">
              <a:lnSpc>
                <a:spcPct val="100000"/>
              </a:lnSpc>
              <a:spcBef>
                <a:spcPts val="0"/>
              </a:spcBef>
              <a:buNone/>
            </a:pPr>
            <a:r>
              <a:rPr lang="en-US" b="0" i="0" u="none" strike="noStrike" baseline="0" dirty="0" err="1"/>
              <a:t>this.set</a:t>
            </a:r>
            <a:r>
              <a:rPr lang="en-US" b="0" i="0" u="none" strike="noStrike" baseline="0" dirty="0"/>
              <a:t>(name, “”, new Date(0), path, domain, secure);</a:t>
            </a:r>
          </a:p>
          <a:p>
            <a:pPr marL="0" indent="0" algn="l">
              <a:lnSpc>
                <a:spcPct val="100000"/>
              </a:lnSpc>
              <a:spcBef>
                <a:spcPts val="0"/>
              </a:spcBef>
              <a:buNone/>
            </a:pPr>
            <a:r>
              <a:rPr lang="en-US" b="0" i="0" u="none" strike="noStrike" baseline="0" dirty="0"/>
              <a:t>}</a:t>
            </a:r>
            <a:endParaRPr lang="en-US" dirty="0"/>
          </a:p>
        </p:txBody>
      </p:sp>
      <p:sp>
        <p:nvSpPr>
          <p:cNvPr id="3" name="Title 2">
            <a:extLst>
              <a:ext uri="{FF2B5EF4-FFF2-40B4-BE49-F238E27FC236}">
                <a16:creationId xmlns:a16="http://schemas.microsoft.com/office/drawing/2014/main" id="{35E9F33B-4842-CA5B-97CD-261C0C8D47E2}"/>
              </a:ext>
            </a:extLst>
          </p:cNvPr>
          <p:cNvSpPr>
            <a:spLocks noGrp="1"/>
          </p:cNvSpPr>
          <p:nvPr>
            <p:ph type="title"/>
          </p:nvPr>
        </p:nvSpPr>
        <p:spPr/>
        <p:txBody>
          <a:bodyPr/>
          <a:lstStyle/>
          <a:p>
            <a:r>
              <a:rPr lang="en-US" dirty="0" err="1"/>
              <a:t>CookieUtil.unset</a:t>
            </a:r>
            <a:r>
              <a:rPr lang="en-US" dirty="0"/>
              <a:t>() Method</a:t>
            </a:r>
          </a:p>
        </p:txBody>
      </p:sp>
      <p:sp>
        <p:nvSpPr>
          <p:cNvPr id="6" name="Slide Number Placeholder 3">
            <a:extLst>
              <a:ext uri="{FF2B5EF4-FFF2-40B4-BE49-F238E27FC236}">
                <a16:creationId xmlns:a16="http://schemas.microsoft.com/office/drawing/2014/main" id="{054F35B0-1DFE-6776-3C6A-479CE5E87BB9}"/>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345</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02644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1ABC3-220E-25BE-33D8-3E79005BE0BC}"/>
              </a:ext>
            </a:extLst>
          </p:cNvPr>
          <p:cNvSpPr>
            <a:spLocks noGrp="1"/>
          </p:cNvSpPr>
          <p:nvPr>
            <p:ph idx="1"/>
          </p:nvPr>
        </p:nvSpPr>
        <p:spPr>
          <a:xfrm>
            <a:off x="701040" y="1361602"/>
            <a:ext cx="10789920" cy="5029200"/>
          </a:xfrm>
        </p:spPr>
        <p:txBody>
          <a:bodyPr>
            <a:noAutofit/>
          </a:bodyPr>
          <a:lstStyle/>
          <a:p>
            <a:pPr marL="0" indent="0" algn="l">
              <a:lnSpc>
                <a:spcPct val="100000"/>
              </a:lnSpc>
              <a:spcBef>
                <a:spcPts val="0"/>
              </a:spcBef>
              <a:buNone/>
            </a:pPr>
            <a:r>
              <a:rPr lang="en-US" b="0" i="0" u="none" strike="noStrike" baseline="0" dirty="0"/>
              <a:t>//set cookies</a:t>
            </a:r>
          </a:p>
          <a:p>
            <a:pPr marL="0" indent="0" algn="l">
              <a:lnSpc>
                <a:spcPct val="100000"/>
              </a:lnSpc>
              <a:spcBef>
                <a:spcPts val="0"/>
              </a:spcBef>
              <a:buNone/>
            </a:pPr>
            <a:r>
              <a:rPr lang="en-US" b="0" i="0" u="none" strike="noStrike" baseline="0" dirty="0" err="1"/>
              <a:t>CookieUtil.set</a:t>
            </a:r>
            <a:r>
              <a:rPr lang="en-US" b="0" i="0" u="none" strike="noStrike" baseline="0" dirty="0"/>
              <a:t>(“name”, “Nicholas”);</a:t>
            </a:r>
          </a:p>
          <a:p>
            <a:pPr marL="0" indent="0" algn="l">
              <a:lnSpc>
                <a:spcPct val="100000"/>
              </a:lnSpc>
              <a:spcBef>
                <a:spcPts val="0"/>
              </a:spcBef>
              <a:spcAft>
                <a:spcPts val="600"/>
              </a:spcAft>
              <a:buNone/>
            </a:pPr>
            <a:r>
              <a:rPr lang="en-US" b="0" i="0" u="none" strike="noStrike" baseline="0" dirty="0" err="1"/>
              <a:t>CookieUtil.set</a:t>
            </a:r>
            <a:r>
              <a:rPr lang="en-US" b="0" i="0" u="none" strike="noStrike" baseline="0" dirty="0"/>
              <a:t>(“book”, “Professional JavaScript”);</a:t>
            </a:r>
          </a:p>
          <a:p>
            <a:pPr marL="0" indent="0" algn="l">
              <a:lnSpc>
                <a:spcPct val="100000"/>
              </a:lnSpc>
              <a:spcBef>
                <a:spcPts val="0"/>
              </a:spcBef>
              <a:buNone/>
            </a:pPr>
            <a:r>
              <a:rPr lang="en-US" b="0" i="0" u="none" strike="noStrike" baseline="0" dirty="0"/>
              <a:t>//read the values</a:t>
            </a:r>
          </a:p>
          <a:p>
            <a:pPr marL="0" indent="0" algn="l">
              <a:lnSpc>
                <a:spcPct val="100000"/>
              </a:lnSpc>
              <a:spcBef>
                <a:spcPts val="0"/>
              </a:spcBef>
              <a:buNone/>
            </a:pPr>
            <a:r>
              <a:rPr lang="en-US" b="0" i="0" u="none" strike="noStrike" baseline="0" dirty="0"/>
              <a:t>alert(</a:t>
            </a:r>
            <a:r>
              <a:rPr lang="en-US" b="0" i="0" u="none" strike="noStrike" baseline="0" dirty="0" err="1"/>
              <a:t>CookieUtil.get</a:t>
            </a:r>
            <a:r>
              <a:rPr lang="en-US" b="0" i="0" u="none" strike="noStrike" baseline="0" dirty="0"/>
              <a:t>(“name”)); 	//“Nicholas”</a:t>
            </a:r>
          </a:p>
          <a:p>
            <a:pPr marL="0" indent="0" algn="l">
              <a:lnSpc>
                <a:spcPct val="100000"/>
              </a:lnSpc>
              <a:spcBef>
                <a:spcPts val="0"/>
              </a:spcBef>
              <a:spcAft>
                <a:spcPts val="600"/>
              </a:spcAft>
              <a:buNone/>
            </a:pPr>
            <a:r>
              <a:rPr lang="en-US" b="0" i="0" u="none" strike="noStrike" baseline="0" dirty="0"/>
              <a:t>alert(</a:t>
            </a:r>
            <a:r>
              <a:rPr lang="en-US" b="0" i="0" u="none" strike="noStrike" baseline="0" dirty="0" err="1"/>
              <a:t>CookieUtil.get</a:t>
            </a:r>
            <a:r>
              <a:rPr lang="en-US" b="0" i="0" u="none" strike="noStrike" baseline="0" dirty="0"/>
              <a:t>(“book”)); 	//“Professional JavaScript”</a:t>
            </a:r>
          </a:p>
          <a:p>
            <a:pPr marL="0" indent="0" algn="l">
              <a:lnSpc>
                <a:spcPct val="100000"/>
              </a:lnSpc>
              <a:spcBef>
                <a:spcPts val="0"/>
              </a:spcBef>
              <a:buNone/>
            </a:pPr>
            <a:r>
              <a:rPr lang="en-US" b="0" i="0" u="none" strike="noStrike" baseline="0" dirty="0"/>
              <a:t>//remove the cookies</a:t>
            </a:r>
          </a:p>
          <a:p>
            <a:pPr marL="0" indent="0" algn="l">
              <a:lnSpc>
                <a:spcPct val="100000"/>
              </a:lnSpc>
              <a:spcBef>
                <a:spcPts val="0"/>
              </a:spcBef>
              <a:buNone/>
            </a:pPr>
            <a:r>
              <a:rPr lang="en-US" b="0" i="0" u="none" strike="noStrike" baseline="0" dirty="0" err="1"/>
              <a:t>CookieUtil.unset</a:t>
            </a:r>
            <a:r>
              <a:rPr lang="en-US" b="0" i="0" u="none" strike="noStrike" baseline="0" dirty="0"/>
              <a:t>(“name”);</a:t>
            </a:r>
          </a:p>
          <a:p>
            <a:pPr marL="0" indent="0" algn="l">
              <a:lnSpc>
                <a:spcPct val="100000"/>
              </a:lnSpc>
              <a:spcBef>
                <a:spcPts val="0"/>
              </a:spcBef>
              <a:spcAft>
                <a:spcPts val="600"/>
              </a:spcAft>
              <a:buNone/>
            </a:pPr>
            <a:r>
              <a:rPr lang="en-US" b="0" i="0" u="none" strike="noStrike" baseline="0" dirty="0" err="1"/>
              <a:t>CookieUtil.unset</a:t>
            </a:r>
            <a:r>
              <a:rPr lang="en-US" b="0" i="0" u="none" strike="noStrike" baseline="0" dirty="0"/>
              <a:t>(“book”);</a:t>
            </a:r>
          </a:p>
          <a:p>
            <a:pPr marL="0" indent="0" algn="l">
              <a:lnSpc>
                <a:spcPct val="100000"/>
              </a:lnSpc>
              <a:spcBef>
                <a:spcPts val="0"/>
              </a:spcBef>
              <a:buNone/>
            </a:pPr>
            <a:r>
              <a:rPr lang="en-US" b="0" i="0" u="none" strike="noStrike" baseline="0" dirty="0"/>
              <a:t>//set a cookie with path, domain, and expiration date</a:t>
            </a:r>
          </a:p>
          <a:p>
            <a:pPr marL="0" indent="0" algn="l">
              <a:lnSpc>
                <a:spcPct val="100000"/>
              </a:lnSpc>
              <a:spcBef>
                <a:spcPts val="0"/>
              </a:spcBef>
              <a:spcAft>
                <a:spcPts val="600"/>
              </a:spcAft>
              <a:buNone/>
            </a:pPr>
            <a:r>
              <a:rPr lang="en-US" b="0" i="0" u="none" strike="noStrike" baseline="0" dirty="0" err="1"/>
              <a:t>CookieUtil.set</a:t>
            </a:r>
            <a:r>
              <a:rPr lang="en-US" b="0" i="0" u="none" strike="noStrike" baseline="0" dirty="0"/>
              <a:t>(“name”, “Nicholas”, “/books/</a:t>
            </a:r>
            <a:r>
              <a:rPr lang="en-US" b="0" i="0" u="none" strike="noStrike" baseline="0" dirty="0" err="1"/>
              <a:t>projs</a:t>
            </a:r>
            <a:r>
              <a:rPr lang="en-US" b="0" i="0" u="none" strike="noStrike" baseline="0" dirty="0"/>
              <a:t>/”, “www.wrox.com”, new Date(“January 1, 2010”));</a:t>
            </a:r>
          </a:p>
          <a:p>
            <a:pPr marL="0" indent="0" algn="l">
              <a:lnSpc>
                <a:spcPct val="100000"/>
              </a:lnSpc>
              <a:spcBef>
                <a:spcPts val="0"/>
              </a:spcBef>
              <a:buNone/>
            </a:pPr>
            <a:r>
              <a:rPr lang="en-US" b="0" i="0" u="none" strike="noStrike" baseline="0" dirty="0"/>
              <a:t>//delete that same cookie</a:t>
            </a:r>
          </a:p>
          <a:p>
            <a:pPr marL="0" indent="0" algn="l">
              <a:lnSpc>
                <a:spcPct val="100000"/>
              </a:lnSpc>
              <a:spcBef>
                <a:spcPts val="0"/>
              </a:spcBef>
              <a:spcAft>
                <a:spcPts val="600"/>
              </a:spcAft>
              <a:buNone/>
            </a:pPr>
            <a:r>
              <a:rPr lang="en-US" b="0" i="0" u="none" strike="noStrike" baseline="0" dirty="0" err="1"/>
              <a:t>CookieUtil.unset</a:t>
            </a:r>
            <a:r>
              <a:rPr lang="en-US" b="0" i="0" u="none" strike="noStrike" baseline="0" dirty="0"/>
              <a:t>(“name”, “/books/</a:t>
            </a:r>
            <a:r>
              <a:rPr lang="en-US" b="0" i="0" u="none" strike="noStrike" baseline="0" dirty="0" err="1"/>
              <a:t>projs</a:t>
            </a:r>
            <a:r>
              <a:rPr lang="en-US" b="0" i="0" u="none" strike="noStrike" baseline="0" dirty="0"/>
              <a:t>/”, “www.wrox.com”);</a:t>
            </a:r>
          </a:p>
          <a:p>
            <a:pPr marL="0" indent="0" algn="l">
              <a:lnSpc>
                <a:spcPct val="100000"/>
              </a:lnSpc>
              <a:spcBef>
                <a:spcPts val="0"/>
              </a:spcBef>
              <a:buNone/>
            </a:pPr>
            <a:r>
              <a:rPr lang="en-US" b="0" i="0" u="none" strike="noStrike" baseline="0" dirty="0"/>
              <a:t>//set a secure cookie</a:t>
            </a:r>
          </a:p>
          <a:p>
            <a:pPr marL="0" indent="0" algn="l">
              <a:lnSpc>
                <a:spcPct val="100000"/>
              </a:lnSpc>
              <a:spcBef>
                <a:spcPts val="0"/>
              </a:spcBef>
              <a:buNone/>
            </a:pPr>
            <a:r>
              <a:rPr lang="en-US" b="0" i="0" u="none" strike="noStrike" baseline="0" dirty="0" err="1"/>
              <a:t>CookieUtil.set</a:t>
            </a:r>
            <a:r>
              <a:rPr lang="en-US" b="0" i="0" u="none" strike="noStrike" baseline="0" dirty="0"/>
              <a:t>(“name”, “Nicholas”, null, null, null, true);</a:t>
            </a:r>
            <a:endParaRPr lang="en-US" dirty="0"/>
          </a:p>
        </p:txBody>
      </p:sp>
      <p:sp>
        <p:nvSpPr>
          <p:cNvPr id="3" name="Title 2">
            <a:extLst>
              <a:ext uri="{FF2B5EF4-FFF2-40B4-BE49-F238E27FC236}">
                <a16:creationId xmlns:a16="http://schemas.microsoft.com/office/drawing/2014/main" id="{8BF5E6AA-4BB2-A7AB-ADD8-CBF7FFA97AF4}"/>
              </a:ext>
            </a:extLst>
          </p:cNvPr>
          <p:cNvSpPr>
            <a:spLocks noGrp="1"/>
          </p:cNvSpPr>
          <p:nvPr>
            <p:ph type="title"/>
          </p:nvPr>
        </p:nvSpPr>
        <p:spPr/>
        <p:txBody>
          <a:bodyPr/>
          <a:lstStyle/>
          <a:p>
            <a:r>
              <a:rPr lang="en-US" dirty="0"/>
              <a:t>Cookie Example</a:t>
            </a:r>
          </a:p>
        </p:txBody>
      </p:sp>
      <p:sp>
        <p:nvSpPr>
          <p:cNvPr id="4" name="Slide Number Placeholder 3">
            <a:extLst>
              <a:ext uri="{FF2B5EF4-FFF2-40B4-BE49-F238E27FC236}">
                <a16:creationId xmlns:a16="http://schemas.microsoft.com/office/drawing/2014/main" id="{05040ECF-E179-CD53-FA2F-9F60996B501E}"/>
              </a:ext>
            </a:extLst>
          </p:cNvPr>
          <p:cNvSpPr txBox="1">
            <a:spLocks/>
          </p:cNvSpPr>
          <p:nvPr/>
        </p:nvSpPr>
        <p:spPr>
          <a:xfrm>
            <a:off x="8610600" y="63699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57E5838-D816-497C-BBE3-C098A5C51702}" type="slidenum">
              <a:rPr lang="en-US" sz="1200" smtClean="0">
                <a:solidFill>
                  <a:schemeClr val="bg1">
                    <a:lumMod val="50000"/>
                  </a:schemeClr>
                </a:solidFill>
                <a:latin typeface="Calibri" panose="020F0502020204030204" pitchFamily="34" charset="0"/>
                <a:cs typeface="Calibri" panose="020F0502020204030204" pitchFamily="34" charset="0"/>
              </a:rPr>
              <a:pPr algn="r"/>
              <a:t>346</a:t>
            </a:fld>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7067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238" y="1413164"/>
            <a:ext cx="9311425" cy="4724400"/>
          </a:xfrm>
        </p:spPr>
        <p:txBody>
          <a:bodyPr>
            <a:noAutofit/>
          </a:bodyPr>
          <a:lstStyle/>
          <a:p>
            <a:pPr marL="0" indent="0">
              <a:buNone/>
            </a:pPr>
            <a:r>
              <a:rPr lang="en-US" dirty="0"/>
              <a:t>if (condition) {</a:t>
            </a:r>
          </a:p>
          <a:p>
            <a:pPr marL="0" indent="0">
              <a:buNone/>
            </a:pPr>
            <a:r>
              <a:rPr lang="en-US" dirty="0"/>
              <a:t>  //  block of code to be executed if the condition is true</a:t>
            </a:r>
            <a:br>
              <a:rPr lang="en-US" dirty="0"/>
            </a:br>
            <a:r>
              <a:rPr lang="en-US" dirty="0"/>
              <a:t>} else { </a:t>
            </a:r>
            <a:br>
              <a:rPr lang="en-US" dirty="0"/>
            </a:br>
            <a:r>
              <a:rPr lang="en-US" dirty="0"/>
              <a:t>  //  block of code to be executed if the condition is false</a:t>
            </a:r>
            <a:br>
              <a:rPr lang="en-US" dirty="0"/>
            </a:br>
            <a:r>
              <a:rPr lang="en-US" dirty="0"/>
              <a:t>}</a:t>
            </a:r>
          </a:p>
          <a:p>
            <a:pPr marL="457200" lvl="1" indent="0">
              <a:buNone/>
            </a:pPr>
            <a:r>
              <a:rPr lang="en-US" sz="2000" dirty="0"/>
              <a:t>eg1.	if (i &gt; 25) {</a:t>
            </a:r>
          </a:p>
          <a:p>
            <a:pPr marL="457200" lvl="1" indent="0">
              <a:buNone/>
            </a:pPr>
            <a:r>
              <a:rPr lang="en-US" sz="2000" dirty="0"/>
              <a:t>	alert(“Greater than 25.”);}</a:t>
            </a:r>
          </a:p>
          <a:p>
            <a:pPr marL="457200" lvl="1" indent="0">
              <a:buNone/>
            </a:pPr>
            <a:r>
              <a:rPr lang="en-US" sz="2000" dirty="0"/>
              <a:t> 	else { </a:t>
            </a:r>
          </a:p>
          <a:p>
            <a:pPr marL="457200" lvl="1" indent="0">
              <a:buNone/>
            </a:pPr>
            <a:r>
              <a:rPr lang="en-US" sz="2000" dirty="0"/>
              <a:t>	alert(“Less than or equal to 25.”); }</a:t>
            </a:r>
          </a:p>
          <a:p>
            <a:pPr marL="457200" lvl="1" indent="0">
              <a:buNone/>
            </a:pPr>
            <a:endParaRPr lang="en-US" sz="2000" dirty="0"/>
          </a:p>
          <a:p>
            <a:pPr marL="457200" lvl="1" indent="0">
              <a:buNone/>
            </a:pPr>
            <a:r>
              <a:rPr lang="en-US" sz="2000" dirty="0"/>
              <a:t>eg2.	if (i &gt; 25)</a:t>
            </a:r>
          </a:p>
          <a:p>
            <a:pPr marL="457200" lvl="1" indent="0">
              <a:buNone/>
            </a:pPr>
            <a:r>
              <a:rPr lang="en-US" sz="2000" dirty="0"/>
              <a:t> 	alert(“Greater than 25.”); 		//one-line statement</a:t>
            </a:r>
          </a:p>
        </p:txBody>
      </p:sp>
      <p:sp>
        <p:nvSpPr>
          <p:cNvPr id="3" name="Title 2"/>
          <p:cNvSpPr>
            <a:spLocks noGrp="1"/>
          </p:cNvSpPr>
          <p:nvPr>
            <p:ph type="title"/>
          </p:nvPr>
        </p:nvSpPr>
        <p:spPr/>
        <p:txBody>
          <a:bodyPr/>
          <a:lstStyle/>
          <a:p>
            <a:r>
              <a:rPr lang="en-US" dirty="0"/>
              <a:t>If statements</a:t>
            </a:r>
          </a:p>
        </p:txBody>
      </p:sp>
    </p:spTree>
    <p:extLst>
      <p:ext uri="{BB962C8B-B14F-4D97-AF65-F5344CB8AC3E}">
        <p14:creationId xmlns:p14="http://schemas.microsoft.com/office/powerpoint/2010/main" val="2039968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52650" y="1385456"/>
            <a:ext cx="7886700" cy="4724399"/>
          </a:xfrm>
        </p:spPr>
        <p:txBody>
          <a:bodyPr>
            <a:noAutofit/>
          </a:bodyPr>
          <a:lstStyle/>
          <a:p>
            <a:pPr marL="0" indent="0">
              <a:buNone/>
            </a:pPr>
            <a:r>
              <a:rPr lang="en-US" b="1" dirty="0"/>
              <a:t>If……..else if………else</a:t>
            </a:r>
          </a:p>
          <a:p>
            <a:pPr marL="0" indent="0">
              <a:buNone/>
            </a:pPr>
            <a:r>
              <a:rPr lang="en-US" dirty="0"/>
              <a:t>Syntax:</a:t>
            </a:r>
          </a:p>
          <a:p>
            <a:pPr marL="0" indent="0">
              <a:buNone/>
            </a:pPr>
            <a:r>
              <a:rPr lang="en-US" dirty="0">
                <a:solidFill>
                  <a:srgbClr val="0070C0"/>
                </a:solidFill>
              </a:rPr>
              <a:t>if </a:t>
            </a:r>
            <a:r>
              <a:rPr lang="en-US" dirty="0"/>
              <a:t>(condition1) statement1  </a:t>
            </a:r>
          </a:p>
          <a:p>
            <a:pPr marL="0" indent="0">
              <a:buNone/>
            </a:pPr>
            <a:r>
              <a:rPr lang="en-US" dirty="0">
                <a:solidFill>
                  <a:srgbClr val="0070C0"/>
                </a:solidFill>
              </a:rPr>
              <a:t>else if </a:t>
            </a:r>
            <a:r>
              <a:rPr lang="en-US" dirty="0"/>
              <a:t>(condition2) statement2   </a:t>
            </a:r>
          </a:p>
          <a:p>
            <a:pPr marL="0" indent="0">
              <a:buNone/>
            </a:pPr>
            <a:r>
              <a:rPr lang="en-US" dirty="0">
                <a:solidFill>
                  <a:srgbClr val="0070C0"/>
                </a:solidFill>
              </a:rPr>
              <a:t>else</a:t>
            </a:r>
            <a:r>
              <a:rPr lang="en-US" dirty="0"/>
              <a:t> statement3 </a:t>
            </a:r>
          </a:p>
          <a:p>
            <a:pPr marL="400050" lvl="1" indent="0">
              <a:buNone/>
            </a:pPr>
            <a:r>
              <a:rPr lang="en-US" sz="2000" dirty="0"/>
              <a:t>if (i &gt; 25) { </a:t>
            </a:r>
          </a:p>
          <a:p>
            <a:pPr marL="400050" lvl="1" indent="0">
              <a:buNone/>
            </a:pPr>
            <a:r>
              <a:rPr lang="en-US" sz="2000" dirty="0"/>
              <a:t>alert(“Greater than 25.”); </a:t>
            </a:r>
          </a:p>
          <a:p>
            <a:pPr marL="400050" lvl="1" indent="0">
              <a:buNone/>
            </a:pPr>
            <a:r>
              <a:rPr lang="en-US" sz="2000" dirty="0"/>
              <a:t>} else if (i &lt; 0) {</a:t>
            </a:r>
          </a:p>
          <a:p>
            <a:pPr marL="400050" lvl="1" indent="0">
              <a:buNone/>
            </a:pPr>
            <a:r>
              <a:rPr lang="en-US" sz="2000" dirty="0"/>
              <a:t> alert(“Less than 0.”); </a:t>
            </a:r>
          </a:p>
          <a:p>
            <a:pPr marL="400050" lvl="1" indent="0">
              <a:buNone/>
            </a:pPr>
            <a:r>
              <a:rPr lang="en-US" sz="2000" dirty="0"/>
              <a:t>} else { </a:t>
            </a:r>
          </a:p>
          <a:p>
            <a:pPr marL="400050" lvl="1" indent="0">
              <a:buNone/>
            </a:pPr>
            <a:r>
              <a:rPr lang="en-US" sz="2000" dirty="0"/>
              <a:t>alert(“Between 0 and 25, inclusive.”); }</a:t>
            </a:r>
          </a:p>
        </p:txBody>
      </p:sp>
      <p:sp>
        <p:nvSpPr>
          <p:cNvPr id="3" name="Title 2"/>
          <p:cNvSpPr>
            <a:spLocks noGrp="1"/>
          </p:cNvSpPr>
          <p:nvPr>
            <p:ph type="title"/>
          </p:nvPr>
        </p:nvSpPr>
        <p:spPr/>
        <p:txBody>
          <a:bodyPr/>
          <a:lstStyle/>
          <a:p>
            <a:r>
              <a:rPr lang="en-US" dirty="0"/>
              <a:t>If……..else if………else</a:t>
            </a:r>
          </a:p>
        </p:txBody>
      </p:sp>
    </p:spTree>
    <p:extLst>
      <p:ext uri="{BB962C8B-B14F-4D97-AF65-F5344CB8AC3E}">
        <p14:creationId xmlns:p14="http://schemas.microsoft.com/office/powerpoint/2010/main" val="3310156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9709" y="1214435"/>
            <a:ext cx="10515600" cy="2424541"/>
          </a:xfrm>
        </p:spPr>
        <p:txBody>
          <a:bodyPr>
            <a:normAutofit lnSpcReduction="10000"/>
          </a:bodyPr>
          <a:lstStyle/>
          <a:p>
            <a:pPr marL="342900" indent="-342900">
              <a:buFont typeface="+mj-lt"/>
              <a:buAutoNum type="arabicPeriod"/>
            </a:pPr>
            <a:r>
              <a:rPr lang="en-US" sz="1800" b="1" dirty="0"/>
              <a:t>While statement is a pretest loop. Loops can execute a block of code as long as a specified condition is true.</a:t>
            </a:r>
          </a:p>
          <a:p>
            <a:pPr marL="457200" lvl="1" indent="0">
              <a:buNone/>
            </a:pPr>
            <a:r>
              <a:rPr lang="en-US" dirty="0"/>
              <a:t>	while (</a:t>
            </a:r>
            <a:r>
              <a:rPr lang="en-US" i="1" dirty="0"/>
              <a:t>condition</a:t>
            </a:r>
            <a:r>
              <a:rPr lang="en-US" dirty="0"/>
              <a:t>) {</a:t>
            </a:r>
            <a:br>
              <a:rPr lang="en-US" dirty="0"/>
            </a:br>
            <a:r>
              <a:rPr lang="en-US" i="1" dirty="0"/>
              <a:t> 			 // code block to be executed</a:t>
            </a:r>
            <a:br>
              <a:rPr lang="en-US" dirty="0"/>
            </a:br>
            <a:r>
              <a:rPr lang="en-US" dirty="0"/>
              <a:t>			} </a:t>
            </a:r>
          </a:p>
          <a:p>
            <a:pPr marL="457200" lvl="1" indent="0">
              <a:buNone/>
            </a:pPr>
            <a:r>
              <a:rPr lang="en-US" dirty="0"/>
              <a:t>	</a:t>
            </a:r>
            <a:r>
              <a:rPr lang="en-US" dirty="0" err="1"/>
              <a:t>Eg.</a:t>
            </a:r>
            <a:r>
              <a:rPr lang="en-US" dirty="0"/>
              <a:t> 	var i = 0; </a:t>
            </a:r>
          </a:p>
          <a:p>
            <a:pPr marL="457200" lvl="1" indent="0">
              <a:buNone/>
            </a:pPr>
            <a:r>
              <a:rPr lang="en-US" dirty="0"/>
              <a:t>		while (i &lt; 10) {</a:t>
            </a:r>
          </a:p>
          <a:p>
            <a:pPr marL="457200" lvl="1" indent="0">
              <a:buNone/>
            </a:pPr>
            <a:r>
              <a:rPr lang="en-US" dirty="0"/>
              <a:t>			 i += 2; </a:t>
            </a:r>
          </a:p>
          <a:p>
            <a:pPr marL="457200" lvl="1" indent="0">
              <a:buNone/>
            </a:pPr>
            <a:r>
              <a:rPr lang="en-US" dirty="0"/>
              <a:t>			       }</a:t>
            </a:r>
          </a:p>
        </p:txBody>
      </p:sp>
      <p:sp>
        <p:nvSpPr>
          <p:cNvPr id="3" name="Title 2"/>
          <p:cNvSpPr>
            <a:spLocks noGrp="1"/>
          </p:cNvSpPr>
          <p:nvPr>
            <p:ph type="title"/>
          </p:nvPr>
        </p:nvSpPr>
        <p:spPr/>
        <p:txBody>
          <a:bodyPr/>
          <a:lstStyle/>
          <a:p>
            <a:r>
              <a:rPr lang="en-US" dirty="0"/>
              <a:t>The while Statement , The do-while Statement </a:t>
            </a:r>
          </a:p>
        </p:txBody>
      </p:sp>
      <p:sp>
        <p:nvSpPr>
          <p:cNvPr id="4" name="Content Placeholder 1">
            <a:extLst>
              <a:ext uri="{FF2B5EF4-FFF2-40B4-BE49-F238E27FC236}">
                <a16:creationId xmlns:a16="http://schemas.microsoft.com/office/drawing/2014/main" id="{7BC219B6-676C-277F-7287-BD1802C41D32}"/>
              </a:ext>
            </a:extLst>
          </p:cNvPr>
          <p:cNvSpPr txBox="1">
            <a:spLocks/>
          </p:cNvSpPr>
          <p:nvPr/>
        </p:nvSpPr>
        <p:spPr>
          <a:xfrm>
            <a:off x="886691" y="3638976"/>
            <a:ext cx="10515600" cy="32190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2"/>
            </a:pPr>
            <a:r>
              <a:rPr lang="en-US" sz="1800" b="1" dirty="0"/>
              <a:t>This loop will execute the code block once, before checking if the condition is true, then it will repeat the loop as long as the condition is true.</a:t>
            </a:r>
          </a:p>
          <a:p>
            <a:pPr marL="457200" lvl="1" indent="0">
              <a:buFont typeface="Arial" panose="020B0604020202020204" pitchFamily="34" charset="0"/>
              <a:buNone/>
            </a:pPr>
            <a:r>
              <a:rPr lang="en-US" dirty="0"/>
              <a:t> 	do {</a:t>
            </a:r>
            <a:br>
              <a:rPr lang="en-US" dirty="0"/>
            </a:br>
            <a:r>
              <a:rPr lang="en-US" i="1" dirty="0"/>
              <a:t>  		// code block to be executed</a:t>
            </a:r>
            <a:br>
              <a:rPr lang="en-US" i="1" dirty="0"/>
            </a:br>
            <a:r>
              <a:rPr lang="en-US" i="1" dirty="0"/>
              <a:t>	     </a:t>
            </a:r>
            <a:r>
              <a:rPr lang="en-US" dirty="0"/>
              <a:t>}</a:t>
            </a:r>
            <a:br>
              <a:rPr lang="en-US" dirty="0"/>
            </a:br>
            <a:r>
              <a:rPr lang="en-US" dirty="0"/>
              <a:t>	while (</a:t>
            </a:r>
            <a:r>
              <a:rPr lang="en-US" i="1" dirty="0"/>
              <a:t>condition</a:t>
            </a:r>
            <a:r>
              <a:rPr lang="en-US" dirty="0"/>
              <a:t>); </a:t>
            </a:r>
          </a:p>
          <a:p>
            <a:pPr marL="457200" lvl="1" indent="0">
              <a:buFont typeface="Arial" panose="020B0604020202020204" pitchFamily="34" charset="0"/>
              <a:buNone/>
            </a:pPr>
            <a:r>
              <a:rPr lang="en-US" dirty="0" err="1"/>
              <a:t>Eg.</a:t>
            </a:r>
            <a:r>
              <a:rPr lang="en-US" dirty="0"/>
              <a:t> 		var </a:t>
            </a:r>
            <a:r>
              <a:rPr lang="en-US" dirty="0" err="1"/>
              <a:t>i</a:t>
            </a:r>
            <a:r>
              <a:rPr lang="en-US" dirty="0"/>
              <a:t> = 0; </a:t>
            </a:r>
          </a:p>
          <a:p>
            <a:pPr marL="457200" lvl="1" indent="0">
              <a:buFont typeface="Arial" panose="020B0604020202020204" pitchFamily="34" charset="0"/>
              <a:buNone/>
            </a:pPr>
            <a:r>
              <a:rPr lang="en-US" dirty="0"/>
              <a:t>		do { </a:t>
            </a:r>
          </a:p>
          <a:p>
            <a:pPr marL="457200" lvl="1" indent="0">
              <a:buFont typeface="Arial" panose="020B0604020202020204" pitchFamily="34" charset="0"/>
              <a:buNone/>
            </a:pPr>
            <a:r>
              <a:rPr lang="en-US" dirty="0"/>
              <a:t>			</a:t>
            </a:r>
            <a:r>
              <a:rPr lang="en-US" dirty="0" err="1"/>
              <a:t>i</a:t>
            </a:r>
            <a:r>
              <a:rPr lang="en-US" dirty="0"/>
              <a:t> += 2; </a:t>
            </a:r>
          </a:p>
          <a:p>
            <a:pPr marL="457200" lvl="1" indent="0">
              <a:buFont typeface="Arial" panose="020B0604020202020204" pitchFamily="34" charset="0"/>
              <a:buNone/>
            </a:pPr>
            <a:r>
              <a:rPr lang="en-US" dirty="0"/>
              <a:t>		    } while (</a:t>
            </a:r>
            <a:r>
              <a:rPr lang="en-US" dirty="0" err="1"/>
              <a:t>i</a:t>
            </a:r>
            <a:r>
              <a:rPr lang="en-US" dirty="0"/>
              <a:t> &lt; 10);		//2, 4, 6, 8, 10</a:t>
            </a:r>
          </a:p>
        </p:txBody>
      </p:sp>
    </p:spTree>
    <p:extLst>
      <p:ext uri="{BB962C8B-B14F-4D97-AF65-F5344CB8AC3E}">
        <p14:creationId xmlns:p14="http://schemas.microsoft.com/office/powerpoint/2010/main" val="6235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1936" y="1371600"/>
            <a:ext cx="8134350" cy="5334000"/>
          </a:xfrm>
        </p:spPr>
        <p:txBody>
          <a:bodyPr>
            <a:noAutofit/>
          </a:bodyPr>
          <a:lstStyle/>
          <a:p>
            <a:pPr marL="0" indent="0">
              <a:buNone/>
            </a:pPr>
            <a:r>
              <a:rPr lang="en-US" b="1" dirty="0"/>
              <a:t>Syntax:</a:t>
            </a:r>
          </a:p>
          <a:p>
            <a:pPr marL="0" indent="0">
              <a:buNone/>
            </a:pPr>
            <a:r>
              <a:rPr lang="en-US" dirty="0"/>
              <a:t>	for (initialization; expression; post-loop-expression) statement ;</a:t>
            </a:r>
          </a:p>
          <a:p>
            <a:pPr marL="0" indent="0">
              <a:buNone/>
            </a:pPr>
            <a:r>
              <a:rPr lang="en-US" b="1" dirty="0"/>
              <a:t>Example</a:t>
            </a:r>
          </a:p>
          <a:p>
            <a:pPr marL="457200" lvl="1" indent="0">
              <a:buNone/>
            </a:pPr>
            <a:r>
              <a:rPr lang="en-US" sz="2000" dirty="0" err="1"/>
              <a:t>var</a:t>
            </a:r>
            <a:r>
              <a:rPr lang="en-US" sz="2000" dirty="0"/>
              <a:t> count = 10;</a:t>
            </a:r>
          </a:p>
          <a:p>
            <a:pPr marL="457200" lvl="1" indent="0">
              <a:buNone/>
            </a:pPr>
            <a:r>
              <a:rPr lang="en-US" sz="2000" dirty="0"/>
              <a:t> for (</a:t>
            </a:r>
            <a:r>
              <a:rPr lang="en-US" sz="2000" dirty="0" err="1"/>
              <a:t>var</a:t>
            </a:r>
            <a:r>
              <a:rPr lang="en-US" sz="2000" dirty="0"/>
              <a:t> i=0; i &lt; count; i++)</a:t>
            </a:r>
          </a:p>
          <a:p>
            <a:pPr marL="457200" lvl="1" indent="0">
              <a:buNone/>
            </a:pPr>
            <a:r>
              <a:rPr lang="en-US" sz="2000" dirty="0"/>
              <a:t> alert(i); </a:t>
            </a:r>
          </a:p>
          <a:p>
            <a:pPr marL="457200" lvl="1" indent="0">
              <a:buNone/>
            </a:pPr>
            <a:endParaRPr lang="en-US" sz="2000" dirty="0"/>
          </a:p>
          <a:p>
            <a:pPr marL="457200" lvl="1" indent="0">
              <a:buNone/>
            </a:pPr>
            <a:r>
              <a:rPr lang="en-US" sz="2000" dirty="0"/>
              <a:t>This for loop is the same as the following: </a:t>
            </a:r>
          </a:p>
          <a:p>
            <a:pPr marL="457200" lvl="1" indent="0">
              <a:buNone/>
            </a:pPr>
            <a:endParaRPr lang="en-US" sz="2000" b="1" dirty="0"/>
          </a:p>
          <a:p>
            <a:pPr marL="457200" lvl="1" indent="0">
              <a:buNone/>
            </a:pPr>
            <a:r>
              <a:rPr lang="en-US" sz="2000" dirty="0" err="1"/>
              <a:t>var</a:t>
            </a:r>
            <a:r>
              <a:rPr lang="en-US" sz="2000" dirty="0"/>
              <a:t> count = 10, i = 0;</a:t>
            </a:r>
          </a:p>
          <a:p>
            <a:pPr marL="457200" lvl="1" indent="0">
              <a:buNone/>
            </a:pPr>
            <a:r>
              <a:rPr lang="en-US" sz="2000" dirty="0"/>
              <a:t> while (i &lt; count){</a:t>
            </a:r>
          </a:p>
          <a:p>
            <a:pPr marL="457200" lvl="1" indent="0">
              <a:buNone/>
            </a:pPr>
            <a:r>
              <a:rPr lang="en-US" sz="2000" dirty="0"/>
              <a:t>		 alert(i); </a:t>
            </a:r>
          </a:p>
          <a:p>
            <a:pPr marL="457200" lvl="1" indent="0">
              <a:buNone/>
            </a:pPr>
            <a:r>
              <a:rPr lang="en-US" sz="2000" dirty="0"/>
              <a:t>  		 i++;  }</a:t>
            </a:r>
          </a:p>
        </p:txBody>
      </p:sp>
      <p:sp>
        <p:nvSpPr>
          <p:cNvPr id="3" name="Title 2"/>
          <p:cNvSpPr>
            <a:spLocks noGrp="1"/>
          </p:cNvSpPr>
          <p:nvPr>
            <p:ph type="title"/>
          </p:nvPr>
        </p:nvSpPr>
        <p:spPr/>
        <p:txBody>
          <a:bodyPr/>
          <a:lstStyle/>
          <a:p>
            <a:r>
              <a:rPr lang="en-US" dirty="0"/>
              <a:t>for Statement</a:t>
            </a:r>
          </a:p>
        </p:txBody>
      </p:sp>
    </p:spTree>
    <p:extLst>
      <p:ext uri="{BB962C8B-B14F-4D97-AF65-F5344CB8AC3E}">
        <p14:creationId xmlns:p14="http://schemas.microsoft.com/office/powerpoint/2010/main" val="144806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82281"/>
            <a:ext cx="10515600" cy="4351338"/>
          </a:xfrm>
        </p:spPr>
        <p:txBody>
          <a:bodyPr>
            <a:normAutofit/>
          </a:bodyPr>
          <a:lstStyle/>
          <a:p>
            <a:r>
              <a:rPr lang="en-US" dirty="0"/>
              <a:t>The JavaScript </a:t>
            </a:r>
            <a:r>
              <a:rPr lang="en-US" b="1" dirty="0"/>
              <a:t>for-in statement </a:t>
            </a:r>
            <a:r>
              <a:rPr lang="en-US" dirty="0"/>
              <a:t>loops through the properties of an Object.</a:t>
            </a:r>
          </a:p>
          <a:p>
            <a:pPr marL="457200" lvl="1" indent="0">
              <a:buNone/>
            </a:pPr>
            <a:r>
              <a:rPr lang="en-US" sz="2000" b="1" dirty="0"/>
              <a:t>Syntax: </a:t>
            </a:r>
          </a:p>
          <a:p>
            <a:pPr marL="457200" lvl="1" indent="0">
              <a:buNone/>
            </a:pPr>
            <a:r>
              <a:rPr lang="en-US" sz="2000" dirty="0"/>
              <a:t>	for (property in expression) statement </a:t>
            </a:r>
          </a:p>
          <a:p>
            <a:pPr marL="457200" lvl="1" indent="0">
              <a:buNone/>
            </a:pPr>
            <a:r>
              <a:rPr lang="en-US" sz="2000" b="1" dirty="0"/>
              <a:t>Example: </a:t>
            </a:r>
          </a:p>
          <a:p>
            <a:pPr marL="914400" lvl="2" indent="0">
              <a:buNone/>
            </a:pPr>
            <a:r>
              <a:rPr lang="en-US" sz="2000" dirty="0"/>
              <a:t>for (var </a:t>
            </a:r>
            <a:r>
              <a:rPr lang="en-US" sz="2000" dirty="0" err="1"/>
              <a:t>propName</a:t>
            </a:r>
            <a:r>
              <a:rPr lang="en-US" sz="2000" dirty="0"/>
              <a:t> in window)  { </a:t>
            </a:r>
            <a:r>
              <a:rPr lang="en-US" sz="2000" dirty="0" err="1"/>
              <a:t>document.write</a:t>
            </a:r>
            <a:r>
              <a:rPr lang="en-US" sz="2000" dirty="0"/>
              <a:t>(</a:t>
            </a:r>
            <a:r>
              <a:rPr lang="en-US" sz="2000" dirty="0" err="1"/>
              <a:t>propName</a:t>
            </a:r>
            <a:r>
              <a:rPr lang="en-US" sz="2000" dirty="0"/>
              <a:t>); }</a:t>
            </a:r>
          </a:p>
        </p:txBody>
      </p:sp>
      <p:sp>
        <p:nvSpPr>
          <p:cNvPr id="3" name="Title 2"/>
          <p:cNvSpPr>
            <a:spLocks noGrp="1"/>
          </p:cNvSpPr>
          <p:nvPr>
            <p:ph type="title"/>
          </p:nvPr>
        </p:nvSpPr>
        <p:spPr/>
        <p:txBody>
          <a:bodyPr/>
          <a:lstStyle/>
          <a:p>
            <a:r>
              <a:rPr lang="en-US" dirty="0"/>
              <a:t>for-in Statement</a:t>
            </a:r>
          </a:p>
        </p:txBody>
      </p:sp>
    </p:spTree>
    <p:extLst>
      <p:ext uri="{BB962C8B-B14F-4D97-AF65-F5344CB8AC3E}">
        <p14:creationId xmlns:p14="http://schemas.microsoft.com/office/powerpoint/2010/main" val="3730513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6130636" cy="3124705"/>
          </a:xfrm>
        </p:spPr>
        <p:txBody>
          <a:bodyPr/>
          <a:lstStyle/>
          <a:p>
            <a:pPr marL="0" indent="0">
              <a:buNone/>
            </a:pPr>
            <a:r>
              <a:rPr lang="en-US" b="1" i="1" dirty="0">
                <a:latin typeface="Times New Roman" panose="02020603050405020304" pitchFamily="18" charset="0"/>
                <a:cs typeface="Times New Roman" panose="02020603050405020304" pitchFamily="18" charset="0"/>
              </a:rPr>
              <a:t>J</a:t>
            </a:r>
            <a:r>
              <a:rPr lang="en-US" b="1" i="1" dirty="0"/>
              <a:t>avaScript Implementation</a:t>
            </a:r>
            <a:endParaRPr lang="en-US" b="1" i="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Component</a:t>
            </a:r>
          </a:p>
          <a:p>
            <a:pPr lvl="1"/>
            <a:r>
              <a:rPr lang="en-US" dirty="0">
                <a:latin typeface="Times New Roman" panose="02020603050405020304" pitchFamily="18" charset="0"/>
                <a:cs typeface="Times New Roman" panose="02020603050405020304" pitchFamily="18" charset="0"/>
              </a:rPr>
              <a:t>ECMAScript,</a:t>
            </a:r>
          </a:p>
          <a:p>
            <a:pPr lvl="1"/>
            <a:r>
              <a:rPr lang="en-US" dirty="0">
                <a:latin typeface="Times New Roman" panose="02020603050405020304" pitchFamily="18" charset="0"/>
                <a:cs typeface="Times New Roman" panose="02020603050405020304" pitchFamily="18" charset="0"/>
              </a:rPr>
              <a:t>Document Object Model (DOM),</a:t>
            </a:r>
          </a:p>
          <a:p>
            <a:pPr lvl="1"/>
            <a:r>
              <a:rPr lang="en-US" dirty="0">
                <a:latin typeface="Times New Roman" panose="02020603050405020304" pitchFamily="18" charset="0"/>
                <a:cs typeface="Times New Roman" panose="02020603050405020304" pitchFamily="18" charset="0"/>
              </a:rPr>
              <a:t>Browser Object Model (BOM).</a:t>
            </a:r>
          </a:p>
          <a:p>
            <a:r>
              <a:rPr lang="en-US" sz="1800" dirty="0">
                <a:latin typeface="Times New Roman" panose="02020603050405020304" pitchFamily="18" charset="0"/>
                <a:cs typeface="Times New Roman" panose="02020603050405020304" pitchFamily="18" charset="0"/>
              </a:rPr>
              <a:t>Browser</a:t>
            </a:r>
          </a:p>
          <a:p>
            <a:pPr lvl="1"/>
            <a:r>
              <a:rPr lang="en-US" dirty="0">
                <a:latin typeface="Times New Roman" panose="02020603050405020304" pitchFamily="18" charset="0"/>
                <a:cs typeface="Times New Roman" panose="02020603050405020304" pitchFamily="18" charset="0"/>
              </a:rPr>
              <a:t>IE6, Firefox, Chrome, Opera, Safari, and Microsoft Edge</a:t>
            </a:r>
          </a:p>
          <a:p>
            <a:r>
              <a:rPr lang="en-US" sz="1800" dirty="0">
                <a:latin typeface="Times New Roman" panose="02020603050405020304" pitchFamily="18" charset="0"/>
                <a:cs typeface="Times New Roman" panose="02020603050405020304" pitchFamily="18" charset="0"/>
              </a:rPr>
              <a:t>Operating System</a:t>
            </a:r>
          </a:p>
          <a:p>
            <a:pPr lvl="1"/>
            <a:r>
              <a:rPr lang="en-US" dirty="0">
                <a:latin typeface="Times New Roman" panose="02020603050405020304" pitchFamily="18" charset="0"/>
                <a:cs typeface="Times New Roman" panose="02020603050405020304" pitchFamily="18" charset="0"/>
              </a:rPr>
              <a:t>Windows, Mac, or Linux</a:t>
            </a:r>
          </a:p>
          <a:p>
            <a:endParaRPr lang="en-US" dirty="0"/>
          </a:p>
        </p:txBody>
      </p:sp>
      <p:sp>
        <p:nvSpPr>
          <p:cNvPr id="3" name="Title 2"/>
          <p:cNvSpPr>
            <a:spLocks noGrp="1"/>
          </p:cNvSpPr>
          <p:nvPr>
            <p:ph type="title"/>
          </p:nvPr>
        </p:nvSpPr>
        <p:spPr/>
        <p:txBody>
          <a:bodyPr>
            <a:normAutofit/>
          </a:bodyPr>
          <a:lstStyle/>
          <a:p>
            <a:r>
              <a:rPr lang="en-US" sz="3500" dirty="0">
                <a:latin typeface="Times New Roman" panose="02020603050405020304" pitchFamily="18" charset="0"/>
                <a:cs typeface="Times New Roman" panose="02020603050405020304" pitchFamily="18" charset="0"/>
              </a:rPr>
              <a:t>JavaScript Implementation / Versions/ Editors</a:t>
            </a:r>
            <a:endParaRPr lang="en-US" sz="3500" dirty="0"/>
          </a:p>
        </p:txBody>
      </p:sp>
      <p:sp>
        <p:nvSpPr>
          <p:cNvPr id="4" name="Content Placeholder 1">
            <a:extLst>
              <a:ext uri="{FF2B5EF4-FFF2-40B4-BE49-F238E27FC236}">
                <a16:creationId xmlns:a16="http://schemas.microsoft.com/office/drawing/2014/main" id="{64E7DD03-19DF-C1C0-2FD9-C4B1EC050996}"/>
              </a:ext>
            </a:extLst>
          </p:cNvPr>
          <p:cNvSpPr txBox="1">
            <a:spLocks/>
          </p:cNvSpPr>
          <p:nvPr/>
        </p:nvSpPr>
        <p:spPr>
          <a:xfrm>
            <a:off x="838199" y="4479184"/>
            <a:ext cx="7233454" cy="1873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JavaScript Versions</a:t>
            </a:r>
          </a:p>
          <a:p>
            <a:r>
              <a:rPr lang="en-US" sz="1800" dirty="0"/>
              <a:t>The Original JavaScript ES1 ES2 ES3 (1997-1999)</a:t>
            </a:r>
          </a:p>
          <a:p>
            <a:r>
              <a:rPr lang="en-US" sz="1800" dirty="0"/>
              <a:t>The First Main Revision ES5 (2009)</a:t>
            </a:r>
          </a:p>
          <a:p>
            <a:r>
              <a:rPr lang="en-US" sz="1800" dirty="0"/>
              <a:t>The Second Revision ES6 (2015)</a:t>
            </a:r>
          </a:p>
          <a:p>
            <a:r>
              <a:rPr lang="en-US" sz="1800" dirty="0"/>
              <a:t>The Yearly Additions (2016, 2017, 2018, 2019, 2020, 2021,2022-ES13)</a:t>
            </a:r>
          </a:p>
          <a:p>
            <a:endParaRPr lang="en-US" dirty="0"/>
          </a:p>
        </p:txBody>
      </p:sp>
      <p:sp>
        <p:nvSpPr>
          <p:cNvPr id="6" name="Content Placeholder 2">
            <a:extLst>
              <a:ext uri="{FF2B5EF4-FFF2-40B4-BE49-F238E27FC236}">
                <a16:creationId xmlns:a16="http://schemas.microsoft.com/office/drawing/2014/main" id="{A053DFE1-5DB2-48CB-BA05-F54D9D35EC94}"/>
              </a:ext>
            </a:extLst>
          </p:cNvPr>
          <p:cNvSpPr txBox="1">
            <a:spLocks/>
          </p:cNvSpPr>
          <p:nvPr/>
        </p:nvSpPr>
        <p:spPr>
          <a:xfrm>
            <a:off x="8071653" y="2001481"/>
            <a:ext cx="3413769" cy="4066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125"/>
              </a:lnSpc>
              <a:spcBef>
                <a:spcPts val="169"/>
              </a:spcBef>
              <a:spcAft>
                <a:spcPts val="450"/>
              </a:spcAft>
              <a:buFont typeface="Arial" panose="020B0604020202020204" pitchFamily="34" charset="0"/>
              <a:buNone/>
            </a:pPr>
            <a:endParaRPr lang="en-US" sz="2400" b="1" i="1" dirty="0">
              <a:latin typeface="Times New Roman" panose="02020603050405020304" pitchFamily="18" charset="0"/>
              <a:cs typeface="Times New Roman" panose="02020603050405020304" pitchFamily="18" charset="0"/>
            </a:endParaRPr>
          </a:p>
          <a:p>
            <a:pPr marL="0" indent="0">
              <a:lnSpc>
                <a:spcPts val="1125"/>
              </a:lnSpc>
              <a:spcBef>
                <a:spcPts val="169"/>
              </a:spcBef>
              <a:spcAft>
                <a:spcPts val="450"/>
              </a:spcAft>
              <a:buFont typeface="Arial" panose="020B0604020202020204" pitchFamily="34" charset="0"/>
              <a:buNone/>
            </a:pPr>
            <a:r>
              <a:rPr lang="en-US" b="1" i="1" dirty="0">
                <a:latin typeface="Times New Roman" panose="02020603050405020304" pitchFamily="18" charset="0"/>
                <a:cs typeface="Times New Roman" panose="02020603050405020304" pitchFamily="18" charset="0"/>
              </a:rPr>
              <a:t>J</a:t>
            </a:r>
            <a:r>
              <a:rPr lang="en-US" b="1" i="1" dirty="0"/>
              <a:t>avaScript Editors</a:t>
            </a:r>
          </a:p>
          <a:p>
            <a:pPr marL="0" indent="0">
              <a:lnSpc>
                <a:spcPts val="1125"/>
              </a:lnSpc>
              <a:spcBef>
                <a:spcPts val="169"/>
              </a:spcBef>
              <a:spcAft>
                <a:spcPts val="450"/>
              </a:spcAft>
              <a:buFont typeface="Arial" panose="020B0604020202020204" pitchFamily="34" charset="0"/>
              <a:buNone/>
            </a:pPr>
            <a:endParaRPr lang="en-US" sz="2400" b="1" dirty="0">
              <a:ea typeface="Times New Roman" panose="02020603050405020304" pitchFamily="18" charset="0"/>
            </a:endParaRPr>
          </a:p>
          <a:p>
            <a:pPr marL="0">
              <a:lnSpc>
                <a:spcPts val="1125"/>
              </a:lnSpc>
              <a:spcBef>
                <a:spcPts val="169"/>
              </a:spcBef>
              <a:spcAft>
                <a:spcPts val="600"/>
              </a:spcAft>
            </a:pPr>
            <a:r>
              <a:rPr lang="en-US" sz="1800" dirty="0">
                <a:ea typeface="Times New Roman" panose="02020603050405020304" pitchFamily="18" charset="0"/>
              </a:rPr>
              <a:t>Sublime Text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Visual Studio Code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Brackets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Atom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Komodo Edit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Notepad++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BBEdit</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Text Mate</a:t>
            </a:r>
          </a:p>
          <a:p>
            <a:pPr marL="0">
              <a:lnSpc>
                <a:spcPts val="1125"/>
              </a:lnSpc>
              <a:spcBef>
                <a:spcPts val="169"/>
              </a:spcBef>
              <a:spcAft>
                <a:spcPts val="600"/>
              </a:spcAft>
            </a:pPr>
            <a:r>
              <a:rPr lang="en-US" sz="1800" dirty="0">
                <a:ea typeface="Times New Roman" panose="02020603050405020304" pitchFamily="18" charset="0"/>
              </a:rPr>
              <a:t> Emacs </a:t>
            </a:r>
            <a:endParaRPr lang="en-US" sz="1800" dirty="0">
              <a:ea typeface="Calibri" panose="020F0502020204030204" pitchFamily="34" charset="0"/>
            </a:endParaRPr>
          </a:p>
          <a:p>
            <a:pPr marL="0">
              <a:lnSpc>
                <a:spcPts val="1125"/>
              </a:lnSpc>
              <a:spcBef>
                <a:spcPts val="169"/>
              </a:spcBef>
              <a:spcAft>
                <a:spcPts val="600"/>
              </a:spcAft>
            </a:pPr>
            <a:r>
              <a:rPr lang="en-US" sz="1800" dirty="0">
                <a:ea typeface="Times New Roman" panose="02020603050405020304" pitchFamily="18" charset="0"/>
              </a:rPr>
              <a:t>Vim </a:t>
            </a:r>
            <a:endParaRPr lang="en-US" sz="1800" dirty="0">
              <a:ea typeface="Calibri" panose="020F0502020204030204" pitchFamily="34" charset="0"/>
            </a:endParaRPr>
          </a:p>
          <a:p>
            <a:pPr marL="0" indent="0" algn="just">
              <a:lnSpc>
                <a:spcPct val="107000"/>
              </a:lnSpc>
              <a:spcBef>
                <a:spcPts val="0"/>
              </a:spcBef>
              <a:spcAft>
                <a:spcPts val="600"/>
              </a:spcAft>
              <a:buFont typeface="Arial" panose="020B0604020202020204" pitchFamily="34" charset="0"/>
              <a:buNone/>
            </a:pPr>
            <a:r>
              <a:rPr lang="en-US" dirty="0">
                <a:ea typeface="Calibri" panose="020F0502020204030204" pitchFamily="34" charset="0"/>
              </a:rPr>
              <a:t> </a:t>
            </a:r>
          </a:p>
          <a:p>
            <a:endParaRPr lang="en-US" dirty="0"/>
          </a:p>
        </p:txBody>
      </p:sp>
    </p:spTree>
    <p:extLst>
      <p:ext uri="{BB962C8B-B14F-4D97-AF65-F5344CB8AC3E}">
        <p14:creationId xmlns:p14="http://schemas.microsoft.com/office/powerpoint/2010/main" val="4083419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0436" y="1288472"/>
            <a:ext cx="10543309" cy="4800600"/>
          </a:xfrm>
        </p:spPr>
        <p:txBody>
          <a:bodyPr>
            <a:normAutofit/>
          </a:bodyPr>
          <a:lstStyle/>
          <a:p>
            <a:pPr algn="just"/>
            <a:r>
              <a:rPr lang="en-US" dirty="0"/>
              <a:t>This is stricter control over the execution of code in a loop. The break statement exits the loop immediately. The continue statement exits the loop immediately, but execution continues from the top of the loop.</a:t>
            </a:r>
          </a:p>
          <a:p>
            <a:pPr algn="just"/>
            <a:endParaRPr lang="en-US" dirty="0"/>
          </a:p>
          <a:p>
            <a:pPr marL="457200" lvl="1" indent="0">
              <a:buNone/>
            </a:pPr>
            <a:r>
              <a:rPr lang="en-US" sz="2000" dirty="0" err="1"/>
              <a:t>var</a:t>
            </a:r>
            <a:r>
              <a:rPr lang="en-US" sz="2000" dirty="0"/>
              <a:t> </a:t>
            </a:r>
            <a:r>
              <a:rPr lang="en-US" sz="2000" dirty="0" err="1"/>
              <a:t>num</a:t>
            </a:r>
            <a:r>
              <a:rPr lang="en-US" sz="2000" dirty="0"/>
              <a:t> = 0;</a:t>
            </a:r>
          </a:p>
          <a:p>
            <a:pPr marL="457200" lvl="1" indent="0">
              <a:buNone/>
            </a:pPr>
            <a:r>
              <a:rPr lang="en-US" sz="2000" dirty="0"/>
              <a:t> for (</a:t>
            </a:r>
            <a:r>
              <a:rPr lang="en-US" sz="2000" dirty="0" err="1"/>
              <a:t>var</a:t>
            </a:r>
            <a:r>
              <a:rPr lang="en-US" sz="2000" dirty="0"/>
              <a:t> i=1; i &lt; 10; i++) </a:t>
            </a:r>
            <a:r>
              <a:rPr lang="en-US" sz="2000" dirty="0">
                <a:solidFill>
                  <a:srgbClr val="0040C0"/>
                </a:solidFill>
              </a:rPr>
              <a:t>{</a:t>
            </a:r>
          </a:p>
          <a:p>
            <a:pPr marL="457200" lvl="1" indent="0">
              <a:buNone/>
            </a:pPr>
            <a:r>
              <a:rPr lang="en-US" sz="2000" dirty="0"/>
              <a:t>                         if (i % 5 == 0) { </a:t>
            </a:r>
          </a:p>
          <a:p>
            <a:pPr marL="457200" lvl="1" indent="0">
              <a:buNone/>
            </a:pPr>
            <a:r>
              <a:rPr lang="en-US" sz="2000" dirty="0"/>
              <a:t>                                                  break; </a:t>
            </a:r>
          </a:p>
          <a:p>
            <a:pPr marL="457200" lvl="1" indent="0">
              <a:buNone/>
            </a:pPr>
            <a:r>
              <a:rPr lang="en-US" sz="2000" dirty="0"/>
              <a:t>                                                  } num++;</a:t>
            </a:r>
          </a:p>
          <a:p>
            <a:pPr marL="457200" lvl="1" indent="0">
              <a:buNone/>
            </a:pPr>
            <a:r>
              <a:rPr lang="en-US" sz="2000" dirty="0">
                <a:solidFill>
                  <a:srgbClr val="0040C0"/>
                </a:solidFill>
              </a:rPr>
              <a:t>                                           } </a:t>
            </a:r>
            <a:r>
              <a:rPr lang="en-US" sz="2000" dirty="0"/>
              <a:t>alert(num); 	//4</a:t>
            </a:r>
          </a:p>
        </p:txBody>
      </p:sp>
      <p:sp>
        <p:nvSpPr>
          <p:cNvPr id="3" name="Title 2"/>
          <p:cNvSpPr>
            <a:spLocks noGrp="1"/>
          </p:cNvSpPr>
          <p:nvPr>
            <p:ph type="title"/>
          </p:nvPr>
        </p:nvSpPr>
        <p:spPr/>
        <p:txBody>
          <a:bodyPr/>
          <a:lstStyle/>
          <a:p>
            <a:r>
              <a:rPr lang="en-US" dirty="0"/>
              <a:t>The break and continue Statements </a:t>
            </a:r>
          </a:p>
        </p:txBody>
      </p:sp>
    </p:spTree>
    <p:extLst>
      <p:ext uri="{BB962C8B-B14F-4D97-AF65-F5344CB8AC3E}">
        <p14:creationId xmlns:p14="http://schemas.microsoft.com/office/powerpoint/2010/main" val="2882467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9091" y="1281546"/>
            <a:ext cx="10252364" cy="5313218"/>
          </a:xfrm>
        </p:spPr>
        <p:txBody>
          <a:bodyPr>
            <a:noAutofit/>
          </a:bodyPr>
          <a:lstStyle/>
          <a:p>
            <a:pPr marL="457200" lvl="1" indent="0">
              <a:buNone/>
            </a:pPr>
            <a:r>
              <a:rPr lang="en-US" sz="2000" dirty="0" err="1"/>
              <a:t>var</a:t>
            </a:r>
            <a:r>
              <a:rPr lang="en-US" sz="2000" dirty="0"/>
              <a:t> </a:t>
            </a:r>
            <a:r>
              <a:rPr lang="en-US" sz="2000" dirty="0" err="1"/>
              <a:t>num</a:t>
            </a:r>
            <a:r>
              <a:rPr lang="en-US" sz="2000" dirty="0"/>
              <a:t> = 0; </a:t>
            </a:r>
          </a:p>
          <a:p>
            <a:pPr marL="457200" lvl="1" indent="0">
              <a:buNone/>
            </a:pPr>
            <a:r>
              <a:rPr lang="en-US" sz="2000" dirty="0"/>
              <a:t>for (var i=1; i &lt; 10; i++) </a:t>
            </a:r>
            <a:r>
              <a:rPr lang="en-US" sz="2000" b="1" dirty="0">
                <a:solidFill>
                  <a:srgbClr val="0070C0"/>
                </a:solidFill>
              </a:rPr>
              <a:t>{</a:t>
            </a:r>
          </a:p>
          <a:p>
            <a:pPr marL="457200" lvl="1" indent="0">
              <a:buNone/>
            </a:pPr>
            <a:r>
              <a:rPr lang="en-US" sz="2000" dirty="0"/>
              <a:t>if (i % 5 == 0) { </a:t>
            </a:r>
          </a:p>
          <a:p>
            <a:pPr marL="457200" lvl="1" indent="0">
              <a:buNone/>
            </a:pPr>
            <a:r>
              <a:rPr lang="en-US" sz="2000" dirty="0"/>
              <a:t>		continue; </a:t>
            </a:r>
          </a:p>
          <a:p>
            <a:pPr marL="457200" lvl="1" indent="0">
              <a:buNone/>
            </a:pPr>
            <a:r>
              <a:rPr lang="en-US" sz="2000" dirty="0"/>
              <a:t>		   } num++; </a:t>
            </a:r>
          </a:p>
          <a:p>
            <a:pPr marL="457200" lvl="1" indent="0">
              <a:buNone/>
            </a:pPr>
            <a:r>
              <a:rPr lang="en-US" sz="2000" b="1" dirty="0"/>
              <a:t>		</a:t>
            </a:r>
            <a:r>
              <a:rPr lang="en-US" sz="2000" b="1" dirty="0">
                <a:solidFill>
                  <a:srgbClr val="0070C0"/>
                </a:solidFill>
              </a:rPr>
              <a:t>   	     } </a:t>
            </a:r>
            <a:r>
              <a:rPr lang="en-US" sz="2000" dirty="0"/>
              <a:t>alert(num); 	//8 </a:t>
            </a:r>
          </a:p>
          <a:p>
            <a:pPr marL="457200" lvl="1" indent="0">
              <a:buNone/>
            </a:pPr>
            <a:endParaRPr lang="en-US" sz="2000" dirty="0"/>
          </a:p>
          <a:p>
            <a:pPr algn="just"/>
            <a:r>
              <a:rPr lang="en-US" dirty="0"/>
              <a:t>the alert displays 8, the number of times the loop has been executed. </a:t>
            </a:r>
          </a:p>
          <a:p>
            <a:pPr algn="just"/>
            <a:r>
              <a:rPr lang="en-US" dirty="0"/>
              <a:t>When i reaches a value of 5</a:t>
            </a:r>
            <a:r>
              <a:rPr lang="en-US" dirty="0">
                <a:solidFill>
                  <a:srgbClr val="0040C0"/>
                </a:solidFill>
              </a:rPr>
              <a:t>, the loop is exited before </a:t>
            </a:r>
            <a:r>
              <a:rPr lang="en-US" dirty="0" err="1">
                <a:solidFill>
                  <a:srgbClr val="0040C0"/>
                </a:solidFill>
              </a:rPr>
              <a:t>num</a:t>
            </a:r>
            <a:r>
              <a:rPr lang="en-US" dirty="0">
                <a:solidFill>
                  <a:srgbClr val="0040C0"/>
                </a:solidFill>
              </a:rPr>
              <a:t> is incremented</a:t>
            </a:r>
            <a:r>
              <a:rPr lang="en-US" dirty="0"/>
              <a:t>, but execution continues with the next iteration, when the value is 6.</a:t>
            </a:r>
          </a:p>
          <a:p>
            <a:pPr algn="just"/>
            <a:r>
              <a:rPr lang="en-US" dirty="0"/>
              <a:t> The loop then continues until its natural completion, when i is 10. </a:t>
            </a:r>
          </a:p>
          <a:p>
            <a:pPr algn="just"/>
            <a:r>
              <a:rPr lang="en-US" dirty="0"/>
              <a:t>The final value of </a:t>
            </a:r>
            <a:r>
              <a:rPr lang="en-US" dirty="0" err="1"/>
              <a:t>num</a:t>
            </a:r>
            <a:r>
              <a:rPr lang="en-US" dirty="0"/>
              <a:t> is 8 instead of 9, because one increment didn’t occur because of the continue statement</a:t>
            </a:r>
          </a:p>
        </p:txBody>
      </p:sp>
      <p:sp>
        <p:nvSpPr>
          <p:cNvPr id="3" name="Title 2"/>
          <p:cNvSpPr>
            <a:spLocks noGrp="1"/>
          </p:cNvSpPr>
          <p:nvPr>
            <p:ph type="title"/>
          </p:nvPr>
        </p:nvSpPr>
        <p:spPr/>
        <p:txBody>
          <a:bodyPr/>
          <a:lstStyle/>
          <a:p>
            <a:r>
              <a:rPr lang="en-US" dirty="0"/>
              <a:t>The break and continue Statements (Cont’d)</a:t>
            </a:r>
          </a:p>
        </p:txBody>
      </p:sp>
    </p:spTree>
    <p:extLst>
      <p:ext uri="{BB962C8B-B14F-4D97-AF65-F5344CB8AC3E}">
        <p14:creationId xmlns:p14="http://schemas.microsoft.com/office/powerpoint/2010/main" val="871733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93911" y="1302327"/>
            <a:ext cx="10355980" cy="5223164"/>
          </a:xfrm>
        </p:spPr>
        <p:txBody>
          <a:bodyPr>
            <a:normAutofit/>
          </a:bodyPr>
          <a:lstStyle/>
          <a:p>
            <a:r>
              <a:rPr lang="en-US" dirty="0"/>
              <a:t>Closely related to the if statement is the switch statement, as you can see here: </a:t>
            </a:r>
          </a:p>
          <a:p>
            <a:pPr marL="457200" lvl="1" indent="0">
              <a:buNone/>
            </a:pPr>
            <a:r>
              <a:rPr lang="en-US" sz="2000" dirty="0"/>
              <a:t>	switch (expression) { </a:t>
            </a:r>
          </a:p>
          <a:p>
            <a:pPr marL="457200" lvl="1" indent="0">
              <a:buNone/>
            </a:pPr>
            <a:r>
              <a:rPr lang="en-US" sz="2000" dirty="0"/>
              <a:t>	case value: statement </a:t>
            </a:r>
          </a:p>
          <a:p>
            <a:pPr marL="457200" lvl="1" indent="0">
              <a:buNone/>
            </a:pPr>
            <a:r>
              <a:rPr lang="en-US" sz="2000" dirty="0"/>
              <a:t>	break; </a:t>
            </a:r>
          </a:p>
          <a:p>
            <a:pPr marL="457200" lvl="1" indent="0">
              <a:buNone/>
            </a:pPr>
            <a:r>
              <a:rPr lang="en-US" sz="2000" dirty="0"/>
              <a:t>	case value: statement </a:t>
            </a:r>
          </a:p>
          <a:p>
            <a:pPr marL="457200" lvl="1" indent="0">
              <a:buNone/>
            </a:pPr>
            <a:r>
              <a:rPr lang="en-US" sz="2000" dirty="0"/>
              <a:t>	break; </a:t>
            </a:r>
          </a:p>
          <a:p>
            <a:pPr marL="457200" lvl="1" indent="0">
              <a:buNone/>
            </a:pPr>
            <a:r>
              <a:rPr lang="en-US" sz="2000" dirty="0"/>
              <a:t>	case value: statement </a:t>
            </a:r>
          </a:p>
          <a:p>
            <a:pPr marL="457200" lvl="1" indent="0">
              <a:buNone/>
            </a:pPr>
            <a:r>
              <a:rPr lang="en-US" sz="2000" dirty="0"/>
              <a:t>	break; default: statement } </a:t>
            </a:r>
          </a:p>
          <a:p>
            <a:r>
              <a:rPr lang="en-US" dirty="0"/>
              <a:t>Each case in a switch statement says, </a:t>
            </a:r>
            <a:r>
              <a:rPr lang="en-US" b="1" dirty="0"/>
              <a:t>“If the expression is equal to the value, execute the statement.”</a:t>
            </a:r>
            <a:r>
              <a:rPr lang="en-US" dirty="0"/>
              <a:t> </a:t>
            </a:r>
          </a:p>
          <a:p>
            <a:r>
              <a:rPr lang="en-US" dirty="0"/>
              <a:t>The </a:t>
            </a:r>
            <a:r>
              <a:rPr lang="en-US" b="1" dirty="0"/>
              <a:t>break</a:t>
            </a:r>
            <a:r>
              <a:rPr lang="en-US" dirty="0"/>
              <a:t> keyword causes code execution to jump out of the switch statement.</a:t>
            </a:r>
          </a:p>
          <a:p>
            <a:r>
              <a:rPr lang="en-US" dirty="0"/>
              <a:t>Without the break keyword, code execution </a:t>
            </a:r>
            <a:r>
              <a:rPr lang="en-US" b="1" dirty="0"/>
              <a:t>falls through </a:t>
            </a:r>
            <a:r>
              <a:rPr lang="en-US" dirty="0"/>
              <a:t>the original case into the following one. </a:t>
            </a:r>
          </a:p>
          <a:p>
            <a:r>
              <a:rPr lang="en-US" dirty="0"/>
              <a:t>The </a:t>
            </a:r>
            <a:r>
              <a:rPr lang="en-US" b="1" dirty="0"/>
              <a:t>default</a:t>
            </a:r>
            <a:r>
              <a:rPr lang="en-US" dirty="0"/>
              <a:t> keyword indicates what is to be done if the expression does not evaluate to one of the cases. (In effect, it is an else statement.)</a:t>
            </a:r>
          </a:p>
          <a:p>
            <a:pPr marL="0" indent="0">
              <a:buNone/>
            </a:pPr>
            <a:endParaRPr lang="en-US" dirty="0"/>
          </a:p>
        </p:txBody>
      </p:sp>
      <p:sp>
        <p:nvSpPr>
          <p:cNvPr id="3" name="Title 2"/>
          <p:cNvSpPr>
            <a:spLocks noGrp="1"/>
          </p:cNvSpPr>
          <p:nvPr>
            <p:ph type="title"/>
          </p:nvPr>
        </p:nvSpPr>
        <p:spPr/>
        <p:txBody>
          <a:bodyPr/>
          <a:lstStyle/>
          <a:p>
            <a:r>
              <a:rPr lang="en-US" dirty="0"/>
              <a:t>switch Statement </a:t>
            </a:r>
          </a:p>
        </p:txBody>
      </p:sp>
    </p:spTree>
    <p:extLst>
      <p:ext uri="{BB962C8B-B14F-4D97-AF65-F5344CB8AC3E}">
        <p14:creationId xmlns:p14="http://schemas.microsoft.com/office/powerpoint/2010/main" val="3504191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96836" y="1239985"/>
            <a:ext cx="7642514" cy="5486400"/>
          </a:xfrm>
        </p:spPr>
        <p:txBody>
          <a:bodyPr>
            <a:noAutofit/>
          </a:bodyPr>
          <a:lstStyle/>
          <a:p>
            <a:pPr marL="0" indent="0">
              <a:buNone/>
            </a:pPr>
            <a:r>
              <a:rPr lang="en-US" b="1" dirty="0"/>
              <a:t>Example:</a:t>
            </a:r>
          </a:p>
          <a:p>
            <a:pPr marL="0" indent="0">
              <a:buNone/>
            </a:pPr>
            <a:r>
              <a:rPr lang="en-US" dirty="0"/>
              <a:t>	switch (i) {</a:t>
            </a:r>
          </a:p>
          <a:p>
            <a:pPr marL="0" indent="0">
              <a:buNone/>
            </a:pPr>
            <a:r>
              <a:rPr lang="en-US" dirty="0"/>
              <a:t> 	case 25:</a:t>
            </a:r>
          </a:p>
          <a:p>
            <a:pPr marL="0" indent="0">
              <a:buNone/>
            </a:pPr>
            <a:r>
              <a:rPr lang="en-US" dirty="0"/>
              <a:t> 		alert(“25”); </a:t>
            </a:r>
          </a:p>
          <a:p>
            <a:pPr marL="0" indent="0">
              <a:buNone/>
            </a:pPr>
            <a:r>
              <a:rPr lang="en-US" dirty="0"/>
              <a:t>		break; </a:t>
            </a:r>
          </a:p>
          <a:p>
            <a:pPr marL="0" indent="0">
              <a:buNone/>
            </a:pPr>
            <a:r>
              <a:rPr lang="en-US" dirty="0"/>
              <a:t>	case 35: </a:t>
            </a:r>
          </a:p>
          <a:p>
            <a:pPr marL="0" indent="0">
              <a:buNone/>
            </a:pPr>
            <a:r>
              <a:rPr lang="en-US" dirty="0"/>
              <a:t>		alert(“35”); </a:t>
            </a:r>
          </a:p>
          <a:p>
            <a:pPr marL="0" indent="0">
              <a:buNone/>
            </a:pPr>
            <a:r>
              <a:rPr lang="en-US" dirty="0"/>
              <a:t>		break; 	</a:t>
            </a:r>
          </a:p>
          <a:p>
            <a:pPr marL="0" indent="0">
              <a:buNone/>
            </a:pPr>
            <a:r>
              <a:rPr lang="en-US" dirty="0"/>
              <a:t>	case 45: </a:t>
            </a:r>
          </a:p>
          <a:p>
            <a:pPr marL="0" indent="0">
              <a:buNone/>
            </a:pPr>
            <a:r>
              <a:rPr lang="en-US" dirty="0"/>
              <a:t>		alert(“45”); </a:t>
            </a:r>
          </a:p>
          <a:p>
            <a:pPr marL="0" indent="0">
              <a:buNone/>
            </a:pPr>
            <a:r>
              <a:rPr lang="en-US" dirty="0"/>
              <a:t>		break; </a:t>
            </a:r>
          </a:p>
          <a:p>
            <a:pPr marL="0" indent="0">
              <a:buNone/>
            </a:pPr>
            <a:r>
              <a:rPr lang="en-US" dirty="0"/>
              <a:t>	default: </a:t>
            </a:r>
          </a:p>
          <a:p>
            <a:pPr marL="0" indent="0">
              <a:buNone/>
            </a:pPr>
            <a:r>
              <a:rPr lang="en-US" dirty="0"/>
              <a:t>		alert(“Other”); </a:t>
            </a:r>
          </a:p>
          <a:p>
            <a:pPr marL="0" indent="0">
              <a:buNone/>
            </a:pPr>
            <a:r>
              <a:rPr lang="en-US" dirty="0"/>
              <a:t>}</a:t>
            </a:r>
          </a:p>
          <a:p>
            <a:pPr marL="0" indent="0">
              <a:buNone/>
            </a:pPr>
            <a:endParaRPr lang="en-US" dirty="0"/>
          </a:p>
        </p:txBody>
      </p:sp>
      <p:sp>
        <p:nvSpPr>
          <p:cNvPr id="3" name="Title 2"/>
          <p:cNvSpPr>
            <a:spLocks noGrp="1"/>
          </p:cNvSpPr>
          <p:nvPr>
            <p:ph type="title"/>
          </p:nvPr>
        </p:nvSpPr>
        <p:spPr/>
        <p:txBody>
          <a:bodyPr/>
          <a:lstStyle/>
          <a:p>
            <a:r>
              <a:rPr lang="en-US" dirty="0"/>
              <a:t>switch Statement </a:t>
            </a:r>
          </a:p>
        </p:txBody>
      </p:sp>
    </p:spTree>
    <p:extLst>
      <p:ext uri="{BB962C8B-B14F-4D97-AF65-F5344CB8AC3E}">
        <p14:creationId xmlns:p14="http://schemas.microsoft.com/office/powerpoint/2010/main" val="937569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normAutofit/>
          </a:bodyPr>
          <a:lstStyle/>
          <a:p>
            <a:r>
              <a:rPr lang="en-US" dirty="0"/>
              <a:t>Functions in </a:t>
            </a:r>
            <a:r>
              <a:rPr lang="en-US" dirty="0" err="1"/>
              <a:t>ECMAScript</a:t>
            </a:r>
            <a:r>
              <a:rPr lang="en-US" dirty="0"/>
              <a:t> are declared using the function keyword, followed by a set of arguments and then the body of the function. </a:t>
            </a:r>
          </a:p>
          <a:p>
            <a:pPr marL="457200" lvl="1" indent="0">
              <a:buNone/>
            </a:pPr>
            <a:r>
              <a:rPr lang="en-US" sz="2000" b="1" dirty="0"/>
              <a:t>Syntax : </a:t>
            </a:r>
          </a:p>
          <a:p>
            <a:pPr marL="457200" lvl="1" indent="0">
              <a:buNone/>
            </a:pPr>
            <a:r>
              <a:rPr lang="en-US" sz="2000" dirty="0"/>
              <a:t>		function </a:t>
            </a:r>
            <a:r>
              <a:rPr lang="en-US" sz="2000" dirty="0" err="1"/>
              <a:t>functionName</a:t>
            </a:r>
            <a:r>
              <a:rPr lang="en-US" sz="2000" dirty="0"/>
              <a:t>(arg0, arg1,...,</a:t>
            </a:r>
            <a:r>
              <a:rPr lang="en-US" sz="2000" dirty="0" err="1"/>
              <a:t>argN</a:t>
            </a:r>
            <a:r>
              <a:rPr lang="en-US" sz="2000" dirty="0"/>
              <a:t>) { statements }</a:t>
            </a:r>
          </a:p>
          <a:p>
            <a:pPr marL="457200" lvl="1" indent="0">
              <a:buNone/>
            </a:pPr>
            <a:r>
              <a:rPr lang="en-US" sz="2000" b="1" dirty="0"/>
              <a:t>Example:</a:t>
            </a:r>
            <a:r>
              <a:rPr lang="en-US" sz="2000" dirty="0"/>
              <a:t> </a:t>
            </a:r>
          </a:p>
          <a:p>
            <a:pPr marL="457200" lvl="1" indent="0">
              <a:buNone/>
            </a:pPr>
            <a:r>
              <a:rPr lang="en-US" sz="2000" dirty="0"/>
              <a:t>		function </a:t>
            </a:r>
            <a:r>
              <a:rPr lang="en-US" sz="2000" dirty="0" err="1"/>
              <a:t>sayHi</a:t>
            </a:r>
            <a:r>
              <a:rPr lang="en-US" sz="2000" dirty="0"/>
              <a:t>(name, message) {</a:t>
            </a:r>
          </a:p>
          <a:p>
            <a:pPr marL="457200" lvl="1" indent="0">
              <a:buNone/>
            </a:pPr>
            <a:r>
              <a:rPr lang="en-US" sz="2000" dirty="0"/>
              <a:t> 		alert(“Hello “ + name + “, “ + message); }</a:t>
            </a:r>
          </a:p>
        </p:txBody>
      </p:sp>
      <p:sp>
        <p:nvSpPr>
          <p:cNvPr id="3" name="Title 2"/>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41845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03797" y="1394138"/>
            <a:ext cx="9712013" cy="4876800"/>
          </a:xfrm>
        </p:spPr>
        <p:txBody>
          <a:bodyPr>
            <a:noAutofit/>
          </a:bodyPr>
          <a:lstStyle/>
          <a:p>
            <a:pPr>
              <a:buNone/>
            </a:pPr>
            <a:r>
              <a:rPr lang="en-US" b="1" dirty="0"/>
              <a:t>Function</a:t>
            </a:r>
          </a:p>
          <a:p>
            <a:pPr marL="681228" indent="-571500">
              <a:buNone/>
            </a:pPr>
            <a:r>
              <a:rPr lang="en-US" b="1" i="1" dirty="0"/>
              <a:t>(</a:t>
            </a:r>
            <a:r>
              <a:rPr lang="en-US" b="1" i="1" u="sng" dirty="0"/>
              <a:t>i)not return</a:t>
            </a:r>
          </a:p>
          <a:p>
            <a:pPr marL="1138428" lvl="1" indent="-571500">
              <a:buNone/>
            </a:pPr>
            <a:r>
              <a:rPr lang="en-US" sz="2000" dirty="0" err="1"/>
              <a:t>Eg</a:t>
            </a:r>
            <a:r>
              <a:rPr lang="en-US" sz="2000" dirty="0"/>
              <a:t>: 	function </a:t>
            </a:r>
            <a:r>
              <a:rPr lang="en-US" sz="2000" dirty="0" err="1"/>
              <a:t>sayHi</a:t>
            </a:r>
            <a:r>
              <a:rPr lang="en-US" sz="2000" dirty="0"/>
              <a:t>(name, age)</a:t>
            </a:r>
          </a:p>
          <a:p>
            <a:pPr marL="1138428" lvl="1" indent="-571500">
              <a:buNone/>
            </a:pPr>
            <a:r>
              <a:rPr lang="en-US" sz="2000" dirty="0"/>
              <a:t>		{</a:t>
            </a:r>
          </a:p>
          <a:p>
            <a:pPr marL="1138428" lvl="1" indent="-571500">
              <a:buNone/>
            </a:pPr>
            <a:r>
              <a:rPr lang="en-US" sz="2000" dirty="0"/>
              <a:t>			alert(“Hello!” +name +” “+ age); 	//Hello! </a:t>
            </a:r>
            <a:r>
              <a:rPr lang="en-US" sz="2000" dirty="0" err="1"/>
              <a:t>Hnine</a:t>
            </a:r>
            <a:r>
              <a:rPr lang="en-US" sz="2000" dirty="0"/>
              <a:t> </a:t>
            </a:r>
            <a:r>
              <a:rPr lang="en-US" sz="2000" dirty="0" err="1"/>
              <a:t>Hnine</a:t>
            </a:r>
            <a:r>
              <a:rPr lang="en-US" sz="2000" dirty="0"/>
              <a:t> 20</a:t>
            </a:r>
          </a:p>
          <a:p>
            <a:pPr marL="1138428" lvl="1" indent="-571500">
              <a:buNone/>
            </a:pPr>
            <a:r>
              <a:rPr lang="en-US" sz="2000" dirty="0"/>
              <a:t>		}</a:t>
            </a:r>
          </a:p>
          <a:p>
            <a:pPr marL="1138428" lvl="1" indent="-571500">
              <a:buNone/>
            </a:pPr>
            <a:r>
              <a:rPr lang="en-US" sz="2000" dirty="0"/>
              <a:t>		</a:t>
            </a:r>
            <a:r>
              <a:rPr lang="en-US" sz="2000" dirty="0" err="1"/>
              <a:t>sayHi</a:t>
            </a:r>
            <a:r>
              <a:rPr lang="en-US" sz="2000" dirty="0"/>
              <a:t>(“</a:t>
            </a:r>
            <a:r>
              <a:rPr lang="en-US" sz="2000" dirty="0" err="1"/>
              <a:t>Hnine</a:t>
            </a:r>
            <a:r>
              <a:rPr lang="en-US" sz="2000" dirty="0"/>
              <a:t> </a:t>
            </a:r>
            <a:r>
              <a:rPr lang="en-US" sz="2000" dirty="0" err="1"/>
              <a:t>Hnine</a:t>
            </a:r>
            <a:r>
              <a:rPr lang="en-US" sz="2000" dirty="0"/>
              <a:t>”, 20); </a:t>
            </a:r>
          </a:p>
          <a:p>
            <a:pPr marL="681228" indent="-571500">
              <a:buNone/>
            </a:pPr>
            <a:r>
              <a:rPr lang="en-US" b="1" i="1" u="sng" dirty="0"/>
              <a:t>(ii) return</a:t>
            </a:r>
          </a:p>
          <a:p>
            <a:pPr marL="1138428" lvl="1" indent="-571500">
              <a:buNone/>
            </a:pPr>
            <a:r>
              <a:rPr lang="en-US" sz="2000" dirty="0" err="1"/>
              <a:t>Eg</a:t>
            </a:r>
            <a:r>
              <a:rPr lang="en-US" sz="2000" dirty="0"/>
              <a:t>: 	function sum(num1,num2) {</a:t>
            </a:r>
          </a:p>
          <a:p>
            <a:pPr marL="1138428" lvl="1" indent="-571500">
              <a:buNone/>
            </a:pPr>
            <a:r>
              <a:rPr lang="en-US" sz="2000" dirty="0"/>
              <a:t>			return( num1 + num2);  </a:t>
            </a:r>
          </a:p>
          <a:p>
            <a:pPr marL="1138428" lvl="1" indent="-571500">
              <a:buNone/>
            </a:pPr>
            <a:r>
              <a:rPr lang="en-US" sz="2000" dirty="0"/>
              <a:t>				      }    // defined function block</a:t>
            </a:r>
          </a:p>
          <a:p>
            <a:pPr marL="1138428" lvl="1" indent="-571500">
              <a:buNone/>
            </a:pPr>
            <a:r>
              <a:rPr lang="en-US" sz="2000" dirty="0"/>
              <a:t>                                   var result=sum(10,20);  		//call function</a:t>
            </a:r>
          </a:p>
          <a:p>
            <a:pPr marL="1138428" lvl="1" indent="-571500">
              <a:buNone/>
            </a:pPr>
            <a:r>
              <a:rPr lang="en-US" sz="2000" dirty="0"/>
              <a:t>			  alert(result); 			//30</a:t>
            </a:r>
          </a:p>
          <a:p>
            <a:pPr marL="0" indent="0">
              <a:buNone/>
            </a:pPr>
            <a:endParaRPr lang="en-US" dirty="0"/>
          </a:p>
        </p:txBody>
      </p:sp>
      <p:sp>
        <p:nvSpPr>
          <p:cNvPr id="3" name="Title 2"/>
          <p:cNvSpPr>
            <a:spLocks noGrp="1"/>
          </p:cNvSpPr>
          <p:nvPr>
            <p:ph type="title"/>
          </p:nvPr>
        </p:nvSpPr>
        <p:spPr/>
        <p:txBody>
          <a:bodyPr/>
          <a:lstStyle/>
          <a:p>
            <a:r>
              <a:rPr lang="en-US" dirty="0"/>
              <a:t>Functions (Cont’d)</a:t>
            </a:r>
          </a:p>
        </p:txBody>
      </p:sp>
    </p:spTree>
    <p:extLst>
      <p:ext uri="{BB962C8B-B14F-4D97-AF65-F5344CB8AC3E}">
        <p14:creationId xmlns:p14="http://schemas.microsoft.com/office/powerpoint/2010/main" val="2003416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238" y="1295401"/>
            <a:ext cx="9419985" cy="4576763"/>
          </a:xfrm>
        </p:spPr>
        <p:txBody>
          <a:bodyPr>
            <a:normAutofit/>
          </a:bodyPr>
          <a:lstStyle/>
          <a:p>
            <a:pPr marL="457200" lvl="1" indent="0">
              <a:buNone/>
            </a:pPr>
            <a:r>
              <a:rPr lang="en-US" sz="2000" dirty="0" err="1"/>
              <a:t>Eg</a:t>
            </a:r>
            <a:r>
              <a:rPr lang="en-US" sz="2000" dirty="0"/>
              <a:t>: </a:t>
            </a:r>
          </a:p>
          <a:p>
            <a:pPr marL="457200" lvl="1" indent="0">
              <a:buNone/>
            </a:pPr>
            <a:r>
              <a:rPr lang="en-US" sz="2000" dirty="0"/>
              <a:t>	function sum(num1, num2) {</a:t>
            </a:r>
          </a:p>
          <a:p>
            <a:pPr marL="457200" lvl="1" indent="0">
              <a:buNone/>
            </a:pPr>
            <a:r>
              <a:rPr lang="en-US" sz="2000" dirty="0"/>
              <a:t>				return num1 + num2;</a:t>
            </a:r>
          </a:p>
          <a:p>
            <a:pPr marL="457200" lvl="1" indent="0">
              <a:buNone/>
            </a:pPr>
            <a:r>
              <a:rPr lang="en-US" sz="2000" dirty="0"/>
              <a:t>				alert(“Hello world”); 		//never executed </a:t>
            </a:r>
          </a:p>
          <a:p>
            <a:pPr marL="457200" lvl="1" indent="0">
              <a:buNone/>
            </a:pPr>
            <a:r>
              <a:rPr lang="en-US" sz="2000" dirty="0"/>
              <a:t>				} </a:t>
            </a:r>
          </a:p>
          <a:p>
            <a:r>
              <a:rPr lang="en-US" dirty="0"/>
              <a:t>In this Example, the alert </a:t>
            </a:r>
            <a:r>
              <a:rPr lang="en-US" b="1" dirty="0"/>
              <a:t>will never be displayed </a:t>
            </a:r>
            <a:r>
              <a:rPr lang="en-US" dirty="0"/>
              <a:t>because it appears after the return statement ; exits from defined function</a:t>
            </a:r>
          </a:p>
        </p:txBody>
      </p:sp>
      <p:sp>
        <p:nvSpPr>
          <p:cNvPr id="3" name="Title 2"/>
          <p:cNvSpPr>
            <a:spLocks noGrp="1"/>
          </p:cNvSpPr>
          <p:nvPr>
            <p:ph type="title"/>
          </p:nvPr>
        </p:nvSpPr>
        <p:spPr/>
        <p:txBody>
          <a:bodyPr/>
          <a:lstStyle/>
          <a:p>
            <a:r>
              <a:rPr lang="en-US" dirty="0"/>
              <a:t>Functions (Cont’d)</a:t>
            </a:r>
          </a:p>
        </p:txBody>
      </p:sp>
    </p:spTree>
    <p:extLst>
      <p:ext uri="{BB962C8B-B14F-4D97-AF65-F5344CB8AC3E}">
        <p14:creationId xmlns:p14="http://schemas.microsoft.com/office/powerpoint/2010/main" val="1926607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2109" y="1253837"/>
            <a:ext cx="10515600" cy="4800600"/>
          </a:xfrm>
        </p:spPr>
        <p:txBody>
          <a:bodyPr>
            <a:normAutofit/>
          </a:bodyPr>
          <a:lstStyle/>
          <a:p>
            <a:pPr>
              <a:buNone/>
            </a:pPr>
            <a:r>
              <a:rPr lang="en-US" dirty="0"/>
              <a:t>determine how many arguments were passed in by using the </a:t>
            </a:r>
            <a:r>
              <a:rPr lang="en-US" dirty="0">
                <a:solidFill>
                  <a:srgbClr val="0040C0"/>
                </a:solidFill>
              </a:rPr>
              <a:t>length property</a:t>
            </a:r>
            <a:r>
              <a:rPr lang="en-US" dirty="0"/>
              <a:t>,   </a:t>
            </a:r>
            <a:r>
              <a:rPr lang="en-US" dirty="0" err="1"/>
              <a:t>arguments.Length</a:t>
            </a:r>
            <a:r>
              <a:rPr lang="en-US" dirty="0"/>
              <a:t>  </a:t>
            </a:r>
          </a:p>
          <a:p>
            <a:pPr>
              <a:buNone/>
            </a:pPr>
            <a:r>
              <a:rPr lang="en-US" dirty="0" err="1"/>
              <a:t>Eg</a:t>
            </a:r>
            <a:r>
              <a:rPr lang="en-US" dirty="0"/>
              <a:t>:</a:t>
            </a:r>
          </a:p>
          <a:p>
            <a:pPr>
              <a:buNone/>
            </a:pPr>
            <a:r>
              <a:rPr lang="en-US" dirty="0"/>
              <a:t>		function </a:t>
            </a:r>
            <a:r>
              <a:rPr lang="en-US" dirty="0" err="1"/>
              <a:t>howManyArgs</a:t>
            </a:r>
            <a:r>
              <a:rPr lang="en-US" dirty="0"/>
              <a:t>(){</a:t>
            </a:r>
            <a:br>
              <a:rPr lang="en-US" dirty="0"/>
            </a:br>
            <a:r>
              <a:rPr lang="en-US" dirty="0"/>
              <a:t>				alert(</a:t>
            </a:r>
            <a:r>
              <a:rPr lang="en-US" dirty="0" err="1"/>
              <a:t>arguments.Length</a:t>
            </a:r>
            <a:r>
              <a:rPr lang="en-US" dirty="0"/>
              <a:t>);</a:t>
            </a:r>
          </a:p>
          <a:p>
            <a:pPr>
              <a:buNone/>
            </a:pPr>
            <a:r>
              <a:rPr lang="en-US" dirty="0"/>
              <a:t>					}</a:t>
            </a:r>
          </a:p>
          <a:p>
            <a:pPr>
              <a:buNone/>
            </a:pPr>
            <a:r>
              <a:rPr lang="en-US" dirty="0"/>
              <a:t>				</a:t>
            </a:r>
            <a:r>
              <a:rPr lang="en-US" dirty="0" err="1"/>
              <a:t>howManyArgs</a:t>
            </a:r>
            <a:r>
              <a:rPr lang="en-US" dirty="0"/>
              <a:t>(“Hi”, </a:t>
            </a:r>
            <a:r>
              <a:rPr lang="en-US" dirty="0" err="1"/>
              <a:t>mtla</a:t>
            </a:r>
            <a:r>
              <a:rPr lang="en-US" dirty="0"/>
              <a:t>);  	//2</a:t>
            </a:r>
          </a:p>
          <a:p>
            <a:pPr>
              <a:buNone/>
            </a:pPr>
            <a:r>
              <a:rPr lang="en-US" dirty="0"/>
              <a:t>				</a:t>
            </a:r>
            <a:r>
              <a:rPr lang="en-US" dirty="0" err="1"/>
              <a:t>howManyArgs</a:t>
            </a:r>
            <a:r>
              <a:rPr lang="en-US" dirty="0"/>
              <a:t>();                	//0</a:t>
            </a:r>
          </a:p>
          <a:p>
            <a:pPr>
              <a:buNone/>
            </a:pPr>
            <a:r>
              <a:rPr lang="en-US" dirty="0"/>
              <a:t>				</a:t>
            </a:r>
            <a:r>
              <a:rPr lang="en-US" dirty="0" err="1"/>
              <a:t>howManyArgs</a:t>
            </a:r>
            <a:r>
              <a:rPr lang="en-US" dirty="0"/>
              <a:t>(12);              	//1</a:t>
            </a:r>
          </a:p>
        </p:txBody>
      </p:sp>
      <p:sp>
        <p:nvSpPr>
          <p:cNvPr id="3" name="Title 2"/>
          <p:cNvSpPr>
            <a:spLocks noGrp="1"/>
          </p:cNvSpPr>
          <p:nvPr>
            <p:ph type="title"/>
          </p:nvPr>
        </p:nvSpPr>
        <p:spPr/>
        <p:txBody>
          <a:bodyPr/>
          <a:lstStyle/>
          <a:p>
            <a:r>
              <a:rPr lang="en-US" dirty="0"/>
              <a:t>Number of Arguments</a:t>
            </a:r>
          </a:p>
        </p:txBody>
      </p:sp>
    </p:spTree>
    <p:extLst>
      <p:ext uri="{BB962C8B-B14F-4D97-AF65-F5344CB8AC3E}">
        <p14:creationId xmlns:p14="http://schemas.microsoft.com/office/powerpoint/2010/main" val="111966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45128" y="1179893"/>
            <a:ext cx="9820572" cy="2484635"/>
          </a:xfrm>
        </p:spPr>
        <p:txBody>
          <a:bodyPr>
            <a:normAutofit lnSpcReduction="10000"/>
          </a:bodyPr>
          <a:lstStyle/>
          <a:p>
            <a:r>
              <a:rPr lang="en-US" dirty="0"/>
              <a:t>It’s also possible to have </a:t>
            </a:r>
            <a:r>
              <a:rPr lang="en-US" dirty="0">
                <a:solidFill>
                  <a:srgbClr val="0040C0"/>
                </a:solidFill>
              </a:rPr>
              <a:t>more than one return statement</a:t>
            </a:r>
            <a:r>
              <a:rPr lang="en-US" dirty="0"/>
              <a:t> in a function, like this: </a:t>
            </a:r>
          </a:p>
          <a:p>
            <a:pPr marL="457200" lvl="1" indent="0">
              <a:buNone/>
            </a:pPr>
            <a:r>
              <a:rPr lang="en-US" sz="2000" dirty="0"/>
              <a:t>	</a:t>
            </a:r>
            <a:r>
              <a:rPr lang="en-US" dirty="0"/>
              <a:t>function diff(num1, num2) { </a:t>
            </a:r>
          </a:p>
          <a:p>
            <a:pPr marL="457200" lvl="1" indent="0">
              <a:buNone/>
            </a:pPr>
            <a:r>
              <a:rPr lang="en-US" dirty="0"/>
              <a:t>		if (num1 &gt; num2) { </a:t>
            </a:r>
          </a:p>
          <a:p>
            <a:pPr marL="457200" lvl="1" indent="0">
              <a:buNone/>
            </a:pPr>
            <a:r>
              <a:rPr lang="en-US" dirty="0"/>
              <a:t>				return num1 - num2;</a:t>
            </a:r>
          </a:p>
          <a:p>
            <a:pPr marL="457200" lvl="1" indent="0">
              <a:buNone/>
            </a:pPr>
            <a:r>
              <a:rPr lang="en-US" dirty="0"/>
              <a:t>				} else { </a:t>
            </a:r>
          </a:p>
          <a:p>
            <a:pPr marL="457200" lvl="1" indent="0">
              <a:buNone/>
            </a:pPr>
            <a:r>
              <a:rPr lang="en-US" dirty="0"/>
              <a:t>				return num2 - num1; </a:t>
            </a:r>
          </a:p>
          <a:p>
            <a:pPr marL="457200" lvl="1" indent="0">
              <a:buNone/>
            </a:pPr>
            <a:r>
              <a:rPr lang="en-US" dirty="0"/>
              <a:t>				           } </a:t>
            </a:r>
          </a:p>
          <a:p>
            <a:pPr marL="457200" lvl="1" indent="0">
              <a:buNone/>
            </a:pPr>
            <a:r>
              <a:rPr lang="en-US" dirty="0"/>
              <a:t>				  }</a:t>
            </a:r>
          </a:p>
        </p:txBody>
      </p:sp>
      <p:sp>
        <p:nvSpPr>
          <p:cNvPr id="3" name="Title 2"/>
          <p:cNvSpPr>
            <a:spLocks noGrp="1"/>
          </p:cNvSpPr>
          <p:nvPr>
            <p:ph type="title"/>
          </p:nvPr>
        </p:nvSpPr>
        <p:spPr/>
        <p:txBody>
          <a:bodyPr/>
          <a:lstStyle/>
          <a:p>
            <a:r>
              <a:rPr lang="en-US" dirty="0"/>
              <a:t>Number of Arguments (Cont’d)</a:t>
            </a:r>
          </a:p>
        </p:txBody>
      </p:sp>
      <p:sp>
        <p:nvSpPr>
          <p:cNvPr id="4" name="Content Placeholder 1">
            <a:extLst>
              <a:ext uri="{FF2B5EF4-FFF2-40B4-BE49-F238E27FC236}">
                <a16:creationId xmlns:a16="http://schemas.microsoft.com/office/drawing/2014/main" id="{01F8DC52-A4A6-8666-D018-688F2F49FEB7}"/>
              </a:ext>
            </a:extLst>
          </p:cNvPr>
          <p:cNvSpPr txBox="1">
            <a:spLocks/>
          </p:cNvSpPr>
          <p:nvPr/>
        </p:nvSpPr>
        <p:spPr>
          <a:xfrm>
            <a:off x="1018308" y="3636818"/>
            <a:ext cx="10328563" cy="322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40C0"/>
                </a:solidFill>
              </a:rPr>
              <a:t>access</a:t>
            </a:r>
            <a:r>
              <a:rPr lang="en-US" dirty="0"/>
              <a:t> </a:t>
            </a:r>
            <a:r>
              <a:rPr lang="en-US" dirty="0">
                <a:solidFill>
                  <a:srgbClr val="0040C0"/>
                </a:solidFill>
              </a:rPr>
              <a:t>each argument </a:t>
            </a:r>
            <a:r>
              <a:rPr lang="en-US" dirty="0"/>
              <a:t>using bracket notation (the first argument is arguments[0], the second is arguments[1], and so on)</a:t>
            </a:r>
          </a:p>
          <a:p>
            <a:pPr marL="457200" lvl="1" indent="0">
              <a:buFont typeface="Arial" panose="020B0604020202020204" pitchFamily="34" charset="0"/>
              <a:buNone/>
            </a:pPr>
            <a:r>
              <a:rPr lang="en-US" dirty="0"/>
              <a:t>	function </a:t>
            </a:r>
            <a:r>
              <a:rPr lang="en-US" dirty="0" err="1"/>
              <a:t>doAdd</a:t>
            </a:r>
            <a:r>
              <a:rPr lang="en-US" dirty="0"/>
              <a:t>() {</a:t>
            </a:r>
          </a:p>
          <a:p>
            <a:pPr marL="457200" lvl="1" indent="0">
              <a:buFont typeface="Arial" panose="020B0604020202020204" pitchFamily="34" charset="0"/>
              <a:buNone/>
            </a:pPr>
            <a:r>
              <a:rPr lang="en-US" dirty="0"/>
              <a:t> 		if(</a:t>
            </a:r>
            <a:r>
              <a:rPr lang="en-US" dirty="0" err="1"/>
              <a:t>arguments.length</a:t>
            </a:r>
            <a:r>
              <a:rPr lang="en-US" dirty="0"/>
              <a:t> == 1) { </a:t>
            </a:r>
          </a:p>
          <a:p>
            <a:pPr marL="457200" lvl="1" indent="0">
              <a:buFont typeface="Arial" panose="020B0604020202020204" pitchFamily="34" charset="0"/>
              <a:buNone/>
            </a:pPr>
            <a:r>
              <a:rPr lang="en-US" dirty="0"/>
              <a:t>			alert(arguments[0] + 10); </a:t>
            </a:r>
          </a:p>
          <a:p>
            <a:pPr marL="457200" lvl="1" indent="0">
              <a:buFont typeface="Arial" panose="020B0604020202020204" pitchFamily="34" charset="0"/>
              <a:buNone/>
            </a:pPr>
            <a:r>
              <a:rPr lang="en-US" dirty="0"/>
              <a:t>		} else if (</a:t>
            </a:r>
            <a:r>
              <a:rPr lang="en-US" dirty="0" err="1"/>
              <a:t>arguments.length</a:t>
            </a:r>
            <a:r>
              <a:rPr lang="en-US" dirty="0"/>
              <a:t> == 2) { alert(arguments[0] + arguments[1]);</a:t>
            </a:r>
          </a:p>
          <a:p>
            <a:pPr marL="457200" lvl="1" indent="0">
              <a:buFont typeface="Arial" panose="020B0604020202020204" pitchFamily="34" charset="0"/>
              <a:buNone/>
            </a:pPr>
            <a:r>
              <a:rPr lang="en-US" dirty="0"/>
              <a:t>				            } } </a:t>
            </a:r>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		</a:t>
            </a:r>
            <a:r>
              <a:rPr lang="en-US" dirty="0" err="1"/>
              <a:t>doAdd</a:t>
            </a:r>
            <a:r>
              <a:rPr lang="en-US" dirty="0"/>
              <a:t>(10); 		//20 </a:t>
            </a:r>
          </a:p>
          <a:p>
            <a:pPr marL="457200" lvl="1" indent="0">
              <a:buFont typeface="Arial" panose="020B0604020202020204" pitchFamily="34" charset="0"/>
              <a:buNone/>
            </a:pPr>
            <a:r>
              <a:rPr lang="en-US" dirty="0"/>
              <a:t>		</a:t>
            </a:r>
            <a:r>
              <a:rPr lang="en-US" dirty="0" err="1"/>
              <a:t>doAdd</a:t>
            </a:r>
            <a:r>
              <a:rPr lang="en-US" dirty="0"/>
              <a:t>(30, 20); 		//50</a:t>
            </a:r>
          </a:p>
        </p:txBody>
      </p:sp>
    </p:spTree>
    <p:extLst>
      <p:ext uri="{BB962C8B-B14F-4D97-AF65-F5344CB8AC3E}">
        <p14:creationId xmlns:p14="http://schemas.microsoft.com/office/powerpoint/2010/main" val="718658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2109" y="1371600"/>
            <a:ext cx="10293927" cy="5105400"/>
          </a:xfrm>
        </p:spPr>
        <p:txBody>
          <a:bodyPr>
            <a:normAutofit/>
          </a:bodyPr>
          <a:lstStyle/>
          <a:p>
            <a:pPr marL="457200" lvl="1" indent="0" algn="just">
              <a:buNone/>
            </a:pPr>
            <a:r>
              <a:rPr lang="en-US" sz="2000" dirty="0"/>
              <a:t>function </a:t>
            </a:r>
            <a:r>
              <a:rPr lang="en-US" sz="2000" dirty="0" err="1"/>
              <a:t>addSomeNumber</a:t>
            </a:r>
            <a:r>
              <a:rPr lang="en-US" sz="2000" dirty="0"/>
              <a:t>(</a:t>
            </a:r>
            <a:r>
              <a:rPr lang="en-US" sz="2000" dirty="0" err="1"/>
              <a:t>num</a:t>
            </a:r>
            <a:r>
              <a:rPr lang="en-US" sz="2000" dirty="0"/>
              <a:t>){ </a:t>
            </a:r>
          </a:p>
          <a:p>
            <a:pPr marL="457200" lvl="1" indent="0" algn="just">
              <a:buNone/>
            </a:pPr>
            <a:r>
              <a:rPr lang="en-US" sz="2000" dirty="0"/>
              <a:t>				return num + 100; } </a:t>
            </a:r>
          </a:p>
          <a:p>
            <a:pPr marL="457200" lvl="1" indent="0" algn="just">
              <a:buNone/>
            </a:pPr>
            <a:r>
              <a:rPr lang="en-US" sz="2000" dirty="0"/>
              <a:t>function </a:t>
            </a:r>
            <a:r>
              <a:rPr lang="en-US" sz="2000" dirty="0" err="1"/>
              <a:t>addSomeNumber</a:t>
            </a:r>
            <a:r>
              <a:rPr lang="en-US" sz="2000" dirty="0"/>
              <a:t>(</a:t>
            </a:r>
            <a:r>
              <a:rPr lang="en-US" sz="2000" dirty="0" err="1"/>
              <a:t>num</a:t>
            </a:r>
            <a:r>
              <a:rPr lang="en-US" sz="2000" dirty="0"/>
              <a:t>) { </a:t>
            </a:r>
          </a:p>
          <a:p>
            <a:pPr marL="457200" lvl="1" indent="0" algn="just">
              <a:buNone/>
            </a:pPr>
            <a:r>
              <a:rPr lang="en-US" sz="2000" dirty="0"/>
              <a:t>				return num + 200; } </a:t>
            </a:r>
          </a:p>
          <a:p>
            <a:pPr marL="457200" lvl="1" indent="0" algn="just">
              <a:spcAft>
                <a:spcPts val="600"/>
              </a:spcAft>
              <a:buNone/>
            </a:pPr>
            <a:r>
              <a:rPr lang="en-US" sz="2000" dirty="0"/>
              <a:t>var result = </a:t>
            </a:r>
            <a:r>
              <a:rPr lang="en-US" sz="2000" dirty="0" err="1"/>
              <a:t>addSomeNumber</a:t>
            </a:r>
            <a:r>
              <a:rPr lang="en-US" sz="2000" dirty="0"/>
              <a:t>(100);  	//300 </a:t>
            </a:r>
          </a:p>
          <a:p>
            <a:pPr marL="457200" lvl="1" indent="0" algn="just">
              <a:spcAft>
                <a:spcPts val="600"/>
              </a:spcAft>
              <a:buNone/>
            </a:pPr>
            <a:endParaRPr lang="en-US" sz="2000" dirty="0"/>
          </a:p>
          <a:p>
            <a:pPr algn="just"/>
            <a:r>
              <a:rPr lang="en-US" dirty="0"/>
              <a:t>the function </a:t>
            </a:r>
            <a:r>
              <a:rPr lang="en-US" dirty="0" err="1"/>
              <a:t>addSomeNumber</a:t>
            </a:r>
            <a:r>
              <a:rPr lang="en-US" dirty="0"/>
              <a:t>() is defined twice. </a:t>
            </a:r>
          </a:p>
          <a:p>
            <a:pPr algn="just"/>
            <a:r>
              <a:rPr lang="en-US" dirty="0"/>
              <a:t>The first version of the function adds 100 to the argument, and the second adds 200. </a:t>
            </a:r>
          </a:p>
          <a:p>
            <a:pPr algn="just"/>
            <a:r>
              <a:rPr lang="en-US" dirty="0"/>
              <a:t>When the last line is called, it returns 300 because the second function has overwritten the first.</a:t>
            </a:r>
          </a:p>
        </p:txBody>
      </p:sp>
      <p:sp>
        <p:nvSpPr>
          <p:cNvPr id="3" name="Title 2"/>
          <p:cNvSpPr>
            <a:spLocks noGrp="1"/>
          </p:cNvSpPr>
          <p:nvPr>
            <p:ph type="title"/>
          </p:nvPr>
        </p:nvSpPr>
        <p:spPr/>
        <p:txBody>
          <a:bodyPr/>
          <a:lstStyle/>
          <a:p>
            <a:r>
              <a:rPr lang="en-US" dirty="0"/>
              <a:t>No Overloading</a:t>
            </a:r>
          </a:p>
        </p:txBody>
      </p:sp>
    </p:spTree>
    <p:extLst>
      <p:ext uri="{BB962C8B-B14F-4D97-AF65-F5344CB8AC3E}">
        <p14:creationId xmlns:p14="http://schemas.microsoft.com/office/powerpoint/2010/main" val="400127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5496" y="1290728"/>
            <a:ext cx="6314865" cy="2567369"/>
          </a:xfrm>
        </p:spPr>
        <p:txBody>
          <a:bodyPr>
            <a:normAutofit fontScale="92500" lnSpcReduction="20000"/>
          </a:bodyPr>
          <a:lstStyle/>
          <a:p>
            <a:r>
              <a:rPr lang="en-US" sz="1900" dirty="0">
                <a:latin typeface="Times New Roman" panose="02020603050405020304" pitchFamily="18" charset="0"/>
                <a:cs typeface="Times New Roman" panose="02020603050405020304" pitchFamily="18" charset="0"/>
              </a:rPr>
              <a:t>Most </a:t>
            </a:r>
            <a:r>
              <a:rPr lang="en-US" sz="1900" b="1" dirty="0">
                <a:latin typeface="Times New Roman" panose="02020603050405020304" pitchFamily="18" charset="0"/>
                <a:cs typeface="Times New Roman" panose="02020603050405020304" pitchFamily="18" charset="0"/>
              </a:rPr>
              <a:t>&lt;script&gt;</a:t>
            </a:r>
            <a:r>
              <a:rPr lang="en-US" sz="1900" dirty="0">
                <a:latin typeface="Times New Roman" panose="02020603050405020304" pitchFamily="18" charset="0"/>
                <a:cs typeface="Times New Roman" panose="02020603050405020304" pitchFamily="18" charset="0"/>
              </a:rPr>
              <a:t> elements were placed within the </a:t>
            </a:r>
            <a:r>
              <a:rPr lang="en-US" sz="1900" b="1" dirty="0">
                <a:latin typeface="Times New Roman" panose="02020603050405020304" pitchFamily="18" charset="0"/>
                <a:cs typeface="Times New Roman" panose="02020603050405020304" pitchFamily="18" charset="0"/>
              </a:rPr>
              <a:t>&lt;head&gt;</a:t>
            </a:r>
            <a:r>
              <a:rPr lang="en-US" sz="1900" dirty="0">
                <a:latin typeface="Times New Roman" panose="02020603050405020304" pitchFamily="18" charset="0"/>
                <a:cs typeface="Times New Roman" panose="02020603050405020304" pitchFamily="18" charset="0"/>
              </a:rPr>
              <a:t> element on a page</a:t>
            </a:r>
          </a:p>
          <a:p>
            <a:r>
              <a:rPr lang="en-US" sz="1900" dirty="0">
                <a:latin typeface="Times New Roman" panose="02020603050405020304" pitchFamily="18" charset="0"/>
                <a:cs typeface="Times New Roman" panose="02020603050405020304" pitchFamily="18" charset="0"/>
              </a:rPr>
              <a:t>The most preferred ways to include JavaScript in an HTML page are as follows</a:t>
            </a:r>
          </a:p>
          <a:p>
            <a:pPr lvl="1"/>
            <a:r>
              <a:rPr lang="en-US" sz="1900" dirty="0">
                <a:latin typeface="Times New Roman" panose="02020603050405020304" pitchFamily="18" charset="0"/>
                <a:cs typeface="Times New Roman" panose="02020603050405020304" pitchFamily="18" charset="0"/>
              </a:rPr>
              <a:t>Script in </a:t>
            </a:r>
            <a:r>
              <a:rPr lang="en-US" sz="1900" b="1" dirty="0">
                <a:latin typeface="Times New Roman" panose="02020603050405020304" pitchFamily="18" charset="0"/>
                <a:cs typeface="Times New Roman" panose="02020603050405020304" pitchFamily="18" charset="0"/>
              </a:rPr>
              <a:t>&lt;head&gt;…&lt;/head&gt; </a:t>
            </a:r>
            <a:r>
              <a:rPr lang="en-US" sz="1900" dirty="0">
                <a:latin typeface="Times New Roman" panose="02020603050405020304" pitchFamily="18" charset="0"/>
                <a:cs typeface="Times New Roman" panose="02020603050405020304" pitchFamily="18" charset="0"/>
              </a:rPr>
              <a:t>section</a:t>
            </a:r>
          </a:p>
          <a:p>
            <a:pPr lvl="1"/>
            <a:r>
              <a:rPr lang="en-US" sz="1900" dirty="0">
                <a:latin typeface="Times New Roman" panose="02020603050405020304" pitchFamily="18" charset="0"/>
                <a:cs typeface="Times New Roman" panose="02020603050405020304" pitchFamily="18" charset="0"/>
              </a:rPr>
              <a:t>Script in </a:t>
            </a:r>
            <a:r>
              <a:rPr lang="en-US" sz="1900" b="1" dirty="0">
                <a:latin typeface="Times New Roman" panose="02020603050405020304" pitchFamily="18" charset="0"/>
                <a:cs typeface="Times New Roman" panose="02020603050405020304" pitchFamily="18" charset="0"/>
              </a:rPr>
              <a:t>&lt;body&gt;…&lt;/body&gt; </a:t>
            </a:r>
            <a:r>
              <a:rPr lang="en-US" sz="1900" dirty="0">
                <a:latin typeface="Times New Roman" panose="02020603050405020304" pitchFamily="18" charset="0"/>
                <a:cs typeface="Times New Roman" panose="02020603050405020304" pitchFamily="18" charset="0"/>
              </a:rPr>
              <a:t>section</a:t>
            </a:r>
          </a:p>
          <a:p>
            <a:pPr lvl="1"/>
            <a:r>
              <a:rPr lang="en-US" sz="1900" dirty="0">
                <a:latin typeface="Times New Roman" panose="02020603050405020304" pitchFamily="18" charset="0"/>
                <a:cs typeface="Times New Roman" panose="02020603050405020304" pitchFamily="18" charset="0"/>
              </a:rPr>
              <a:t>Script in </a:t>
            </a:r>
            <a:r>
              <a:rPr lang="en-US" sz="1900" b="1" dirty="0">
                <a:latin typeface="Times New Roman" panose="02020603050405020304" pitchFamily="18" charset="0"/>
                <a:cs typeface="Times New Roman" panose="02020603050405020304" pitchFamily="18" charset="0"/>
              </a:rPr>
              <a:t>&lt;body&gt;…&lt;/body&gt; </a:t>
            </a:r>
            <a:r>
              <a:rPr lang="en-US" sz="1900" dirty="0">
                <a:latin typeface="Times New Roman" panose="02020603050405020304" pitchFamily="18" charset="0"/>
                <a:cs typeface="Times New Roman" panose="02020603050405020304" pitchFamily="18" charset="0"/>
              </a:rPr>
              <a:t>and </a:t>
            </a:r>
            <a:r>
              <a:rPr lang="en-US" sz="1900" b="1" dirty="0">
                <a:latin typeface="Times New Roman" panose="02020603050405020304" pitchFamily="18" charset="0"/>
                <a:cs typeface="Times New Roman" panose="02020603050405020304" pitchFamily="18" charset="0"/>
              </a:rPr>
              <a:t>&lt;head&gt;…&lt;/head&gt;</a:t>
            </a:r>
            <a:r>
              <a:rPr lang="en-US" sz="1900" dirty="0">
                <a:latin typeface="Times New Roman" panose="02020603050405020304" pitchFamily="18" charset="0"/>
                <a:cs typeface="Times New Roman" panose="02020603050405020304" pitchFamily="18" charset="0"/>
              </a:rPr>
              <a:t> sections</a:t>
            </a:r>
          </a:p>
          <a:p>
            <a:pPr lvl="1"/>
            <a:r>
              <a:rPr lang="en-US" sz="1900" dirty="0">
                <a:latin typeface="Times New Roman" panose="02020603050405020304" pitchFamily="18" charset="0"/>
                <a:cs typeface="Times New Roman" panose="02020603050405020304" pitchFamily="18" charset="0"/>
              </a:rPr>
              <a:t>Script in an external file and then include in </a:t>
            </a:r>
            <a:r>
              <a:rPr lang="en-US" sz="1900" b="1" dirty="0">
                <a:latin typeface="Times New Roman" panose="02020603050405020304" pitchFamily="18" charset="0"/>
                <a:cs typeface="Times New Roman" panose="02020603050405020304" pitchFamily="18" charset="0"/>
              </a:rPr>
              <a:t>&lt;head&gt;…&lt;/head&gt; </a:t>
            </a:r>
            <a:r>
              <a:rPr lang="en-US" sz="1900" dirty="0">
                <a:latin typeface="Times New Roman" panose="02020603050405020304" pitchFamily="18" charset="0"/>
                <a:cs typeface="Times New Roman" panose="02020603050405020304" pitchFamily="18" charset="0"/>
              </a:rPr>
              <a:t>section</a:t>
            </a:r>
          </a:p>
          <a:p>
            <a:endParaRPr lang="en-US" dirty="0"/>
          </a:p>
        </p:txBody>
      </p:sp>
      <p:sp>
        <p:nvSpPr>
          <p:cNvPr id="3" name="Title 2"/>
          <p:cNvSpPr>
            <a:spLocks noGrp="1"/>
          </p:cNvSpPr>
          <p:nvPr>
            <p:ph type="title"/>
          </p:nvPr>
        </p:nvSpPr>
        <p:spPr>
          <a:xfrm>
            <a:off x="1272210" y="0"/>
            <a:ext cx="9978886" cy="1152183"/>
          </a:xfrm>
        </p:spPr>
        <p:txBody>
          <a:bodyPr>
            <a:noAutofit/>
          </a:bodyPr>
          <a:lstStyle/>
          <a:p>
            <a:r>
              <a:rPr lang="en-US" dirty="0">
                <a:latin typeface="Times New Roman" panose="02020603050405020304" pitchFamily="18" charset="0"/>
                <a:cs typeface="Times New Roman" panose="02020603050405020304" pitchFamily="18" charset="0"/>
              </a:rPr>
              <a:t>Way of using JavaScript</a:t>
            </a:r>
            <a:endParaRPr lang="en-US" dirty="0"/>
          </a:p>
        </p:txBody>
      </p:sp>
      <p:pic>
        <p:nvPicPr>
          <p:cNvPr id="5" name="Picture 4">
            <a:extLst>
              <a:ext uri="{FF2B5EF4-FFF2-40B4-BE49-F238E27FC236}">
                <a16:creationId xmlns:a16="http://schemas.microsoft.com/office/drawing/2014/main" id="{E09598AD-1419-6113-73AA-2926BDCAA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855" y="1198742"/>
            <a:ext cx="4925112" cy="2857899"/>
          </a:xfrm>
          <a:prstGeom prst="rect">
            <a:avLst/>
          </a:prstGeom>
        </p:spPr>
      </p:pic>
      <p:pic>
        <p:nvPicPr>
          <p:cNvPr id="7" name="Picture 6">
            <a:extLst>
              <a:ext uri="{FF2B5EF4-FFF2-40B4-BE49-F238E27FC236}">
                <a16:creationId xmlns:a16="http://schemas.microsoft.com/office/drawing/2014/main" id="{E774640E-4283-1F97-BBDE-61D8D13EC68A}"/>
              </a:ext>
            </a:extLst>
          </p:cNvPr>
          <p:cNvPicPr>
            <a:picLocks noChangeAspect="1"/>
          </p:cNvPicPr>
          <p:nvPr/>
        </p:nvPicPr>
        <p:blipFill rotWithShape="1">
          <a:blip r:embed="rId4">
            <a:extLst>
              <a:ext uri="{28A0092B-C50C-407E-A947-70E740481C1C}">
                <a14:useLocalDpi xmlns:a14="http://schemas.microsoft.com/office/drawing/2010/main" val="0"/>
              </a:ext>
            </a:extLst>
          </a:blip>
          <a:srcRect l="10072" t="4655" r="1154" b="3935"/>
          <a:stretch/>
        </p:blipFill>
        <p:spPr>
          <a:xfrm>
            <a:off x="810830" y="3858097"/>
            <a:ext cx="4047130" cy="2739950"/>
          </a:xfrm>
          <a:prstGeom prst="rect">
            <a:avLst/>
          </a:prstGeom>
        </p:spPr>
      </p:pic>
      <p:pic>
        <p:nvPicPr>
          <p:cNvPr id="9" name="Picture 8">
            <a:extLst>
              <a:ext uri="{FF2B5EF4-FFF2-40B4-BE49-F238E27FC236}">
                <a16:creationId xmlns:a16="http://schemas.microsoft.com/office/drawing/2014/main" id="{150C4ACC-CE1F-A94E-0B27-1D12CE186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7368" y="3858097"/>
            <a:ext cx="5417957" cy="2556775"/>
          </a:xfrm>
          <a:prstGeom prst="rect">
            <a:avLst/>
          </a:prstGeom>
        </p:spPr>
      </p:pic>
    </p:spTree>
    <p:extLst>
      <p:ext uri="{BB962C8B-B14F-4D97-AF65-F5344CB8AC3E}">
        <p14:creationId xmlns:p14="http://schemas.microsoft.com/office/powerpoint/2010/main" val="3072181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976271"/>
            <a:ext cx="12192000" cy="1821840"/>
          </a:xfrm>
        </p:spPr>
        <p:txBody>
          <a:bodyPr>
            <a:normAutofit/>
          </a:bodyPr>
          <a:lstStyle/>
          <a:p>
            <a:r>
              <a:rPr lang="en-US" dirty="0"/>
              <a:t>Web Technology JavaScript Programming</a:t>
            </a:r>
            <a:br>
              <a:rPr lang="en-US" dirty="0"/>
            </a:br>
            <a:br>
              <a:rPr lang="en-US" dirty="0"/>
            </a:br>
            <a:r>
              <a:rPr lang="en-US" dirty="0"/>
              <a:t>Chapter 4 :</a:t>
            </a:r>
            <a:r>
              <a:rPr lang="en-US" sz="3600" dirty="0"/>
              <a:t>Variables, Scope and Memory</a:t>
            </a:r>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0"/>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77926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Tx/>
              <a:buSzPct val="82000"/>
            </a:pPr>
            <a:r>
              <a:rPr lang="en-US" dirty="0"/>
              <a:t>Working with primitive and reference values in variables</a:t>
            </a:r>
          </a:p>
          <a:p>
            <a:pPr>
              <a:buClrTx/>
              <a:buSzPct val="82000"/>
            </a:pPr>
            <a:r>
              <a:rPr lang="en-US" dirty="0"/>
              <a:t>Understanding execution context</a:t>
            </a:r>
          </a:p>
          <a:p>
            <a:pPr>
              <a:buClrTx/>
              <a:buSzPct val="82000"/>
            </a:pPr>
            <a:r>
              <a:rPr lang="en-US" dirty="0"/>
              <a:t>Understanding garbage collection</a:t>
            </a:r>
          </a:p>
        </p:txBody>
      </p:sp>
      <p:sp>
        <p:nvSpPr>
          <p:cNvPr id="3" name="Title 2"/>
          <p:cNvSpPr>
            <a:spLocks noGrp="1"/>
          </p:cNvSpPr>
          <p:nvPr>
            <p:ph type="title"/>
          </p:nvPr>
        </p:nvSpPr>
        <p:spPr>
          <a:xfrm>
            <a:off x="1295238" y="0"/>
            <a:ext cx="9820572" cy="1152183"/>
          </a:xfrm>
        </p:spPr>
        <p:txBody>
          <a:bodyPr/>
          <a:lstStyle/>
          <a:p>
            <a:r>
              <a:rPr lang="en-US" dirty="0"/>
              <a:t>Outline</a:t>
            </a:r>
          </a:p>
        </p:txBody>
      </p:sp>
    </p:spTree>
    <p:extLst>
      <p:ext uri="{BB962C8B-B14F-4D97-AF65-F5344CB8AC3E}">
        <p14:creationId xmlns:p14="http://schemas.microsoft.com/office/powerpoint/2010/main" val="1530559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Primitive and Reference values</a:t>
            </a:r>
          </a:p>
        </p:txBody>
      </p:sp>
      <p:sp>
        <p:nvSpPr>
          <p:cNvPr id="4" name="Content Placeholder 2">
            <a:extLst>
              <a:ext uri="{FF2B5EF4-FFF2-40B4-BE49-F238E27FC236}">
                <a16:creationId xmlns:a16="http://schemas.microsoft.com/office/drawing/2014/main" id="{25F12CE7-70BF-4A16-9A6A-12B1C4BF8EFC}"/>
              </a:ext>
            </a:extLst>
          </p:cNvPr>
          <p:cNvSpPr>
            <a:spLocks noGrp="1"/>
          </p:cNvSpPr>
          <p:nvPr>
            <p:ph idx="1"/>
          </p:nvPr>
        </p:nvSpPr>
        <p:spPr>
          <a:xfrm>
            <a:off x="600209" y="1152183"/>
            <a:ext cx="10926773" cy="5588727"/>
          </a:xfrm>
        </p:spPr>
        <p:txBody>
          <a:bodyPr>
            <a:noAutofit/>
          </a:bodyPr>
          <a:lstStyle/>
          <a:p>
            <a:pPr marL="457200" indent="-457200" algn="just">
              <a:buFont typeface="+mj-lt"/>
              <a:buAutoNum type="arabicPeriod"/>
            </a:pPr>
            <a:r>
              <a:rPr lang="en-US" b="1" dirty="0">
                <a:solidFill>
                  <a:schemeClr val="tx1"/>
                </a:solidFill>
                <a:latin typeface="Times New Roman" panose="02020603050405020304" pitchFamily="18" charset="0"/>
                <a:cs typeface="Times New Roman" panose="02020603050405020304" pitchFamily="18" charset="0"/>
              </a:rPr>
              <a:t>Statically Typed Programming </a:t>
            </a:r>
            <a:r>
              <a:rPr lang="en-US" dirty="0">
                <a:solidFill>
                  <a:schemeClr val="tx1"/>
                </a:solidFill>
                <a:latin typeface="Times New Roman" panose="02020603050405020304" pitchFamily="18" charset="0"/>
                <a:cs typeface="Times New Roman" panose="02020603050405020304" pitchFamily="18" charset="0"/>
              </a:rPr>
              <a:t>: </a:t>
            </a:r>
            <a:r>
              <a:rPr lang="en-US" b="0" i="0" dirty="0">
                <a:solidFill>
                  <a:srgbClr val="040C28"/>
                </a:solidFill>
                <a:effectLst/>
                <a:latin typeface="+mj-lt"/>
              </a:rPr>
              <a:t>a programming language characteristic in which variable 				                   types are explicitly declared and thus are determined at               	                                                compile time</a:t>
            </a:r>
            <a:r>
              <a:rPr lang="en-US" b="0" i="0" dirty="0">
                <a:solidFill>
                  <a:srgbClr val="202124"/>
                </a:solidFill>
                <a:effectLst/>
                <a:latin typeface="+mj-lt"/>
              </a:rPr>
              <a:t>.</a:t>
            </a:r>
            <a:endParaRPr lang="en-US" dirty="0">
              <a:solidFill>
                <a:schemeClr val="tx1"/>
              </a:solidFill>
              <a:latin typeface="+mj-lt"/>
              <a:cs typeface="Times New Roman" panose="02020603050405020304" pitchFamily="18" charset="0"/>
            </a:endParaRPr>
          </a:p>
          <a:p>
            <a:pPr marL="457200" indent="-457200" algn="just">
              <a:lnSpc>
                <a:spcPct val="50000"/>
              </a:lnSpc>
              <a:buFont typeface="+mj-lt"/>
              <a:buAutoNum type="arabicPeriod"/>
            </a:pPr>
            <a:r>
              <a:rPr lang="en-US" b="1" dirty="0">
                <a:solidFill>
                  <a:schemeClr val="tx1"/>
                </a:solidFill>
                <a:latin typeface="+mj-lt"/>
                <a:cs typeface="Times New Roman" panose="02020603050405020304" pitchFamily="18" charset="0"/>
              </a:rPr>
              <a:t>Dynamically Typed Programming </a:t>
            </a:r>
            <a:r>
              <a:rPr lang="en-US" dirty="0">
                <a:solidFill>
                  <a:schemeClr val="tx1"/>
                </a:solidFill>
                <a:latin typeface="+mj-lt"/>
                <a:cs typeface="Times New Roman" panose="02020603050405020304" pitchFamily="18" charset="0"/>
              </a:rPr>
              <a:t>: </a:t>
            </a:r>
            <a:r>
              <a:rPr lang="en-US" b="0" i="0" dirty="0">
                <a:solidFill>
                  <a:srgbClr val="202124"/>
                </a:solidFill>
                <a:effectLst/>
                <a:latin typeface="+mj-lt"/>
              </a:rPr>
              <a:t> </a:t>
            </a:r>
            <a:r>
              <a:rPr lang="en-US" b="0" i="0" dirty="0">
                <a:solidFill>
                  <a:srgbClr val="040C28"/>
                </a:solidFill>
                <a:effectLst/>
                <a:latin typeface="+mj-lt"/>
              </a:rPr>
              <a:t>a compiler or an interpreter assigns a type to all the variables </a:t>
            </a:r>
          </a:p>
          <a:p>
            <a:pPr marL="0" indent="0" algn="just">
              <a:lnSpc>
                <a:spcPct val="50000"/>
              </a:lnSpc>
              <a:buNone/>
            </a:pPr>
            <a:r>
              <a:rPr lang="en-US" b="0" i="0" dirty="0">
                <a:solidFill>
                  <a:srgbClr val="040C28"/>
                </a:solidFill>
                <a:effectLst/>
                <a:latin typeface="+mj-lt"/>
              </a:rPr>
              <a:t>                                                                     at run-time</a:t>
            </a:r>
            <a:r>
              <a:rPr lang="en-US" b="0" i="0" dirty="0">
                <a:solidFill>
                  <a:srgbClr val="202124"/>
                </a:solidFill>
                <a:effectLst/>
                <a:latin typeface="+mj-lt"/>
              </a:rPr>
              <a:t>. The type of a variable is decided based on its   	                                                       value.</a:t>
            </a:r>
            <a:endParaRPr lang="en-US" dirty="0">
              <a:solidFill>
                <a:schemeClr val="tx1"/>
              </a:solidFill>
              <a:latin typeface="+mj-lt"/>
              <a:cs typeface="Times New Roman" panose="02020603050405020304" pitchFamily="18" charset="0"/>
            </a:endParaRPr>
          </a:p>
          <a:p>
            <a:pPr marL="457200" indent="-457200" algn="just">
              <a:buFont typeface="+mj-lt"/>
              <a:buAutoNum type="arabicPeriod" startAt="3"/>
            </a:pPr>
            <a:r>
              <a:rPr lang="en-US" b="1" dirty="0">
                <a:solidFill>
                  <a:schemeClr val="tx1"/>
                </a:solidFill>
                <a:latin typeface="+mj-lt"/>
                <a:cs typeface="Times New Roman" panose="02020603050405020304" pitchFamily="18" charset="0"/>
              </a:rPr>
              <a:t>Copying value</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Eg</a:t>
            </a:r>
            <a:r>
              <a:rPr lang="en-US" sz="1800" dirty="0">
                <a:solidFill>
                  <a:schemeClr val="tx1"/>
                </a:solidFill>
                <a:latin typeface="Times New Roman" panose="02020603050405020304" pitchFamily="18" charset="0"/>
                <a:cs typeface="Times New Roman" panose="02020603050405020304" pitchFamily="18" charset="0"/>
              </a:rPr>
              <a:t> (1)		String x=“Mg </a:t>
            </a:r>
            <a:r>
              <a:rPr lang="en-US" sz="1800" dirty="0" err="1">
                <a:solidFill>
                  <a:schemeClr val="tx1"/>
                </a:solidFill>
                <a:latin typeface="Times New Roman" panose="02020603050405020304" pitchFamily="18" charset="0"/>
                <a:cs typeface="Times New Roman" panose="02020603050405020304" pitchFamily="18" charset="0"/>
              </a:rPr>
              <a:t>Mg</a:t>
            </a:r>
            <a:r>
              <a:rPr lang="en-US" sz="1800" dirty="0">
                <a:solidFill>
                  <a:schemeClr val="tx1"/>
                </a:solidFill>
                <a:latin typeface="Times New Roman" panose="02020603050405020304" pitchFamily="18" charset="0"/>
                <a:cs typeface="Times New Roman" panose="02020603050405020304" pitchFamily="18" charset="0"/>
              </a:rPr>
              <a:t>”;		//String</a:t>
            </a:r>
          </a:p>
          <a:p>
            <a:pPr marL="0" indent="0">
              <a:buNone/>
            </a:pPr>
            <a:r>
              <a:rPr lang="en-US" sz="1800" dirty="0">
                <a:solidFill>
                  <a:schemeClr val="tx1"/>
                </a:solidFill>
                <a:latin typeface="Times New Roman" panose="02020603050405020304" pitchFamily="18" charset="0"/>
                <a:cs typeface="Times New Roman" panose="02020603050405020304" pitchFamily="18" charset="0"/>
              </a:rPr>
              <a:t>			int num=”20”;		//integer</a:t>
            </a:r>
          </a:p>
          <a:p>
            <a:pPr marL="0" indent="0">
              <a:buNone/>
            </a:pP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Eg</a:t>
            </a:r>
            <a:r>
              <a:rPr lang="en-US" sz="1800" dirty="0">
                <a:solidFill>
                  <a:schemeClr val="tx1"/>
                </a:solidFill>
                <a:latin typeface="Times New Roman" panose="02020603050405020304" pitchFamily="18" charset="0"/>
                <a:cs typeface="Times New Roman" panose="02020603050405020304" pitchFamily="18" charset="0"/>
              </a:rPr>
              <a:t> (2)		var name=“Mg </a:t>
            </a:r>
            <a:r>
              <a:rPr lang="en-US" sz="1800" dirty="0" err="1">
                <a:solidFill>
                  <a:schemeClr val="tx1"/>
                </a:solidFill>
                <a:latin typeface="Times New Roman" panose="02020603050405020304" pitchFamily="18" charset="0"/>
                <a:cs typeface="Times New Roman" panose="02020603050405020304" pitchFamily="18" charset="0"/>
              </a:rPr>
              <a:t>Mg</a:t>
            </a:r>
            <a:r>
              <a:rPr lang="en-US" sz="1800" dirty="0">
                <a:solidFill>
                  <a:schemeClr val="tx1"/>
                </a:solidFill>
                <a:latin typeface="Times New Roman" panose="02020603050405020304" pitchFamily="18" charset="0"/>
                <a:cs typeface="Times New Roman" panose="02020603050405020304" pitchFamily="18" charset="0"/>
              </a:rPr>
              <a:t>”;	//String</a:t>
            </a:r>
          </a:p>
          <a:p>
            <a:pPr marL="0" indent="0">
              <a:buNone/>
            </a:pPr>
            <a:r>
              <a:rPr lang="en-US" sz="1800" dirty="0">
                <a:solidFill>
                  <a:schemeClr val="tx1"/>
                </a:solidFill>
                <a:latin typeface="Times New Roman" panose="02020603050405020304" pitchFamily="18" charset="0"/>
                <a:cs typeface="Times New Roman" panose="02020603050405020304" pitchFamily="18" charset="0"/>
              </a:rPr>
              <a:t>			var num=“20”;		//number</a:t>
            </a:r>
          </a:p>
          <a:p>
            <a:pPr marL="0"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Eg</a:t>
            </a:r>
            <a:r>
              <a:rPr lang="en-US" sz="1800" dirty="0">
                <a:solidFill>
                  <a:schemeClr val="tx1"/>
                </a:solidFill>
                <a:latin typeface="Times New Roman" panose="02020603050405020304" pitchFamily="18" charset="0"/>
                <a:cs typeface="Times New Roman" panose="02020603050405020304" pitchFamily="18" charset="0"/>
              </a:rPr>
              <a:t> (3)		</a:t>
            </a:r>
            <a:r>
              <a:rPr lang="en-US" sz="1800" dirty="0">
                <a:latin typeface="Times New Roman" panose="02020603050405020304" pitchFamily="18" charset="0"/>
                <a:cs typeface="Times New Roman" panose="02020603050405020304" pitchFamily="18" charset="0"/>
              </a:rPr>
              <a:t>var obj1=new Object();</a:t>
            </a:r>
          </a:p>
          <a:p>
            <a:pPr marL="0" indent="0">
              <a:buNone/>
            </a:pPr>
            <a:r>
              <a:rPr lang="en-US" sz="1800" dirty="0">
                <a:latin typeface="Times New Roman" panose="02020603050405020304" pitchFamily="18" charset="0"/>
                <a:cs typeface="Times New Roman" panose="02020603050405020304" pitchFamily="18" charset="0"/>
              </a:rPr>
              <a:t>			var obj2=obj1;</a:t>
            </a:r>
          </a:p>
          <a:p>
            <a:pPr marL="0" indent="0">
              <a:buNone/>
            </a:pPr>
            <a:r>
              <a:rPr lang="en-US" sz="1800" dirty="0">
                <a:latin typeface="Times New Roman" panose="02020603050405020304" pitchFamily="18" charset="0"/>
                <a:cs typeface="Times New Roman" panose="02020603050405020304" pitchFamily="18" charset="0"/>
              </a:rPr>
              <a:t>			obj1.name=“Mg </a:t>
            </a:r>
            <a:r>
              <a:rPr lang="en-US" sz="1800" dirty="0" err="1">
                <a:latin typeface="Times New Roman" panose="02020603050405020304" pitchFamily="18" charset="0"/>
                <a:cs typeface="Times New Roman" panose="02020603050405020304" pitchFamily="18" charset="0"/>
              </a:rPr>
              <a:t>Mg</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alert(obj2.name);		//”Mg </a:t>
            </a:r>
            <a:r>
              <a:rPr lang="en-US" sz="1800" dirty="0" err="1">
                <a:latin typeface="Times New Roman" panose="02020603050405020304" pitchFamily="18" charset="0"/>
                <a:cs typeface="Times New Roman" panose="02020603050405020304" pitchFamily="18" charset="0"/>
              </a:rPr>
              <a:t>Mg</a:t>
            </a:r>
            <a:r>
              <a:rPr lang="en-US" sz="1800" dirty="0">
                <a:latin typeface="Times New Roman" panose="02020603050405020304" pitchFamily="18" charset="0"/>
                <a:cs typeface="Times New Roman" panose="02020603050405020304" pitchFamily="18" charset="0"/>
              </a:rPr>
              <a:t>”</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233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284201"/>
            <a:ext cx="10407316" cy="5321134"/>
          </a:xfrm>
        </p:spPr>
        <p:txBody>
          <a:bodyPr>
            <a:normAutofit lnSpcReduction="10000"/>
          </a:bodyPr>
          <a:lstStyle/>
          <a:p>
            <a:r>
              <a:rPr lang="en-US" sz="1800" dirty="0"/>
              <a:t>Primitive and reference values are defined similarly (a variable is created and assigned a value) but quite different.</a:t>
            </a:r>
          </a:p>
          <a:p>
            <a:r>
              <a:rPr lang="en-US" sz="1800" dirty="0"/>
              <a:t>With reference value, properties and methods can add, change, or delete at any time.</a:t>
            </a:r>
          </a:p>
          <a:p>
            <a:r>
              <a:rPr lang="en-US" sz="1800" b="0" i="0" dirty="0">
                <a:effectLst/>
                <a:latin typeface="+mj-lt"/>
              </a:rPr>
              <a:t>A primitive (primitive value, primitive data type) is data that is not an object and has no methods or properties.</a:t>
            </a:r>
            <a:endParaRPr lang="en-US" sz="1800" dirty="0">
              <a:latin typeface="+mj-lt"/>
            </a:endParaRPr>
          </a:p>
          <a:p>
            <a:r>
              <a:rPr lang="en-US" sz="1800" b="0" i="0" dirty="0">
                <a:effectLst/>
                <a:latin typeface="+mj-lt"/>
              </a:rPr>
              <a:t> Primitives can't be modified once a value is assigned.</a:t>
            </a:r>
          </a:p>
          <a:p>
            <a:endParaRPr lang="en-US" sz="1800" dirty="0"/>
          </a:p>
          <a:p>
            <a:pPr marL="914400" lvl="2" indent="0">
              <a:buNone/>
            </a:pPr>
            <a:r>
              <a:rPr lang="en-US" dirty="0" err="1"/>
              <a:t>var</a:t>
            </a:r>
            <a:r>
              <a:rPr lang="en-US" dirty="0"/>
              <a:t> person=new object();</a:t>
            </a:r>
          </a:p>
          <a:p>
            <a:pPr marL="914400" lvl="2" indent="0">
              <a:buNone/>
            </a:pPr>
            <a:r>
              <a:rPr lang="en-US" dirty="0"/>
              <a:t>person.name=Mg </a:t>
            </a:r>
            <a:r>
              <a:rPr lang="en-US" dirty="0" err="1"/>
              <a:t>Mg</a:t>
            </a:r>
            <a:r>
              <a:rPr lang="en-US" dirty="0"/>
              <a:t>;</a:t>
            </a:r>
          </a:p>
          <a:p>
            <a:pPr marL="914400" lvl="2" indent="0">
              <a:buNone/>
            </a:pPr>
            <a:r>
              <a:rPr lang="en-US" dirty="0"/>
              <a:t>alert(person.name);   //Mg </a:t>
            </a:r>
            <a:r>
              <a:rPr lang="en-US" dirty="0" err="1"/>
              <a:t>Mg</a:t>
            </a:r>
            <a:endParaRPr lang="en-US" dirty="0"/>
          </a:p>
          <a:p>
            <a:pPr marL="914400" lvl="2" indent="0">
              <a:buNone/>
            </a:pPr>
            <a:endParaRPr lang="en-US" dirty="0"/>
          </a:p>
          <a:p>
            <a:pPr marL="914400" lvl="2" indent="0">
              <a:buNone/>
            </a:pPr>
            <a:r>
              <a:rPr lang="en-US" dirty="0" err="1"/>
              <a:t>var</a:t>
            </a:r>
            <a:r>
              <a:rPr lang="en-US" dirty="0"/>
              <a:t> name=Mg </a:t>
            </a:r>
            <a:r>
              <a:rPr lang="en-US" dirty="0" err="1"/>
              <a:t>Mg</a:t>
            </a:r>
            <a:r>
              <a:rPr lang="en-US" dirty="0"/>
              <a:t>;</a:t>
            </a:r>
          </a:p>
          <a:p>
            <a:pPr marL="914400" lvl="2" indent="0">
              <a:buNone/>
            </a:pPr>
            <a:r>
              <a:rPr lang="en-US" dirty="0" err="1"/>
              <a:t>name.age</a:t>
            </a:r>
            <a:r>
              <a:rPr lang="en-US" dirty="0"/>
              <a:t>=27;</a:t>
            </a:r>
          </a:p>
          <a:p>
            <a:pPr marL="914400" lvl="2" indent="0">
              <a:buNone/>
            </a:pPr>
            <a:r>
              <a:rPr lang="en-US" dirty="0"/>
              <a:t>alert(</a:t>
            </a:r>
            <a:r>
              <a:rPr lang="en-US" dirty="0" err="1"/>
              <a:t>name.age</a:t>
            </a:r>
            <a:r>
              <a:rPr lang="en-US" dirty="0"/>
              <a:t>);   //undefined</a:t>
            </a:r>
          </a:p>
          <a:p>
            <a:pPr marL="914400" lvl="2" indent="0">
              <a:buNone/>
            </a:pPr>
            <a:endParaRPr lang="en-US" dirty="0"/>
          </a:p>
          <a:p>
            <a:pPr marL="0" indent="0" algn="just">
              <a:buNone/>
            </a:pPr>
            <a:r>
              <a:rPr lang="en-US" sz="1800" i="1" dirty="0"/>
              <a:t>(a property called age is defined on the string name and assigned a value of 27. On the very next line, the property is gone. Only reference values can have properties defined dynamically for later use.)</a:t>
            </a:r>
          </a:p>
        </p:txBody>
      </p:sp>
      <p:sp>
        <p:nvSpPr>
          <p:cNvPr id="3" name="Title 2"/>
          <p:cNvSpPr>
            <a:spLocks noGrp="1"/>
          </p:cNvSpPr>
          <p:nvPr>
            <p:ph type="title"/>
          </p:nvPr>
        </p:nvSpPr>
        <p:spPr/>
        <p:txBody>
          <a:bodyPr/>
          <a:lstStyle/>
          <a:p>
            <a:r>
              <a:rPr lang="en-US" dirty="0"/>
              <a:t>Primitive and Reference values (Cont’d)</a:t>
            </a:r>
          </a:p>
        </p:txBody>
      </p:sp>
    </p:spTree>
    <p:extLst>
      <p:ext uri="{BB962C8B-B14F-4D97-AF65-F5344CB8AC3E}">
        <p14:creationId xmlns:p14="http://schemas.microsoft.com/office/powerpoint/2010/main" val="2857537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8147" y="1308266"/>
            <a:ext cx="10551695" cy="5044407"/>
          </a:xfrm>
        </p:spPr>
        <p:txBody>
          <a:bodyPr/>
          <a:lstStyle/>
          <a:p>
            <a:r>
              <a:rPr lang="en-US" dirty="0"/>
              <a:t>When an argument is passed by value, the value is copied into a local variable.</a:t>
            </a:r>
          </a:p>
          <a:p>
            <a:r>
              <a:rPr lang="en-US" dirty="0"/>
              <a:t>When an argument is passed by reference, the location of the value in memory is stored into a local variable</a:t>
            </a:r>
          </a:p>
          <a:p>
            <a:pPr marL="0" indent="0">
              <a:buNone/>
            </a:pPr>
            <a:r>
              <a:rPr lang="en-US" dirty="0"/>
              <a:t>	function </a:t>
            </a:r>
            <a:r>
              <a:rPr lang="en-US" dirty="0" err="1"/>
              <a:t>addTen</a:t>
            </a:r>
            <a:r>
              <a:rPr lang="en-US" dirty="0"/>
              <a:t> (num){</a:t>
            </a:r>
          </a:p>
          <a:p>
            <a:pPr marL="0" indent="0">
              <a:buNone/>
            </a:pPr>
            <a:r>
              <a:rPr lang="en-US" dirty="0"/>
              <a:t>	</a:t>
            </a:r>
            <a:r>
              <a:rPr lang="en-US" dirty="0" err="1"/>
              <a:t>num</a:t>
            </a:r>
            <a:r>
              <a:rPr lang="en-US" dirty="0"/>
              <a:t>+=10;</a:t>
            </a:r>
          </a:p>
          <a:p>
            <a:pPr marL="0" indent="0">
              <a:buNone/>
            </a:pPr>
            <a:r>
              <a:rPr lang="en-US" dirty="0"/>
              <a:t>	return </a:t>
            </a:r>
            <a:r>
              <a:rPr lang="en-US" dirty="0" err="1"/>
              <a:t>num</a:t>
            </a:r>
            <a:r>
              <a:rPr lang="en-US" dirty="0"/>
              <a:t>;</a:t>
            </a:r>
          </a:p>
          <a:p>
            <a:pPr marL="0" indent="0">
              <a:buNone/>
            </a:pPr>
            <a:r>
              <a:rPr lang="en-US" dirty="0"/>
              <a:t>			}</a:t>
            </a:r>
          </a:p>
          <a:p>
            <a:pPr marL="0" indent="0">
              <a:buNone/>
            </a:pPr>
            <a:r>
              <a:rPr lang="en-US" dirty="0"/>
              <a:t> 	var count=20;</a:t>
            </a:r>
          </a:p>
          <a:p>
            <a:pPr marL="0" indent="0">
              <a:buNone/>
            </a:pPr>
            <a:r>
              <a:rPr lang="en-US" dirty="0"/>
              <a:t> 	var result=</a:t>
            </a:r>
            <a:r>
              <a:rPr lang="en-US" dirty="0" err="1"/>
              <a:t>addTen</a:t>
            </a:r>
            <a:r>
              <a:rPr lang="en-US" dirty="0"/>
              <a:t>(count);</a:t>
            </a:r>
          </a:p>
          <a:p>
            <a:pPr marL="0" indent="0">
              <a:buNone/>
            </a:pPr>
            <a:r>
              <a:rPr lang="en-US" dirty="0"/>
              <a:t>	 alert(count);		//20 – no change</a:t>
            </a:r>
          </a:p>
          <a:p>
            <a:pPr marL="0" indent="0">
              <a:buNone/>
            </a:pPr>
            <a:r>
              <a:rPr lang="en-US" dirty="0"/>
              <a:t>	 alert(result);		//30</a:t>
            </a:r>
          </a:p>
          <a:p>
            <a:pPr marL="0" indent="0">
              <a:buNone/>
            </a:pPr>
            <a:endParaRPr lang="en-US" dirty="0"/>
          </a:p>
        </p:txBody>
      </p:sp>
      <p:sp>
        <p:nvSpPr>
          <p:cNvPr id="3" name="Title 2"/>
          <p:cNvSpPr>
            <a:spLocks noGrp="1"/>
          </p:cNvSpPr>
          <p:nvPr>
            <p:ph type="title"/>
          </p:nvPr>
        </p:nvSpPr>
        <p:spPr/>
        <p:txBody>
          <a:bodyPr/>
          <a:lstStyle/>
          <a:p>
            <a:r>
              <a:rPr lang="en-US" dirty="0"/>
              <a:t>Argument Passing</a:t>
            </a:r>
          </a:p>
        </p:txBody>
      </p:sp>
    </p:spTree>
    <p:extLst>
      <p:ext uri="{BB962C8B-B14F-4D97-AF65-F5344CB8AC3E}">
        <p14:creationId xmlns:p14="http://schemas.microsoft.com/office/powerpoint/2010/main" val="3800999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570577"/>
            <a:ext cx="4576011" cy="4154930"/>
          </a:xfrm>
        </p:spPr>
        <p:style>
          <a:lnRef idx="2">
            <a:schemeClr val="dk1"/>
          </a:lnRef>
          <a:fillRef idx="1">
            <a:schemeClr val="lt1"/>
          </a:fillRef>
          <a:effectRef idx="0">
            <a:schemeClr val="dk1"/>
          </a:effectRef>
          <a:fontRef idx="minor">
            <a:schemeClr val="dk1"/>
          </a:fontRef>
        </p:style>
        <p:txBody>
          <a:bodyPr>
            <a:normAutofit fontScale="85000" lnSpcReduction="20000"/>
          </a:bodyPr>
          <a:lstStyle/>
          <a:p>
            <a:pPr marL="0" indent="0">
              <a:buNone/>
            </a:pPr>
            <a:r>
              <a:rPr lang="en-US" dirty="0"/>
              <a:t> var color=“blue”;         </a:t>
            </a:r>
            <a:r>
              <a:rPr lang="en-US" i="1" dirty="0"/>
              <a:t>//global scope</a:t>
            </a:r>
          </a:p>
          <a:p>
            <a:pPr marL="0" indent="0">
              <a:buNone/>
            </a:pPr>
            <a:r>
              <a:rPr lang="en-US" dirty="0"/>
              <a:t> function </a:t>
            </a:r>
            <a:r>
              <a:rPr lang="en-US" dirty="0" err="1"/>
              <a:t>changeColor</a:t>
            </a:r>
            <a:r>
              <a:rPr lang="en-US" dirty="0"/>
              <a:t>(){</a:t>
            </a:r>
          </a:p>
          <a:p>
            <a:pPr marL="0" indent="0">
              <a:buNone/>
            </a:pPr>
            <a:endParaRPr lang="en-US" dirty="0"/>
          </a:p>
          <a:p>
            <a:pPr marL="0" indent="0">
              <a:buNone/>
            </a:pPr>
            <a:r>
              <a:rPr lang="en-US" i="1" dirty="0"/>
              <a:t>//</a:t>
            </a:r>
            <a:r>
              <a:rPr lang="en-US" i="1" dirty="0" err="1"/>
              <a:t>changeColor</a:t>
            </a:r>
            <a:r>
              <a:rPr lang="en-US" i="1" dirty="0"/>
              <a:t> function scope</a:t>
            </a:r>
          </a:p>
          <a:p>
            <a:pPr marL="0" indent="0">
              <a:buNone/>
            </a:pPr>
            <a:endParaRPr lang="en-US" i="1" dirty="0"/>
          </a:p>
          <a:p>
            <a:pPr marL="0" indent="0">
              <a:buNone/>
            </a:pPr>
            <a:r>
              <a:rPr lang="en-US" dirty="0"/>
              <a:t> if (color===“blue”){</a:t>
            </a:r>
          </a:p>
          <a:p>
            <a:pPr marL="0" indent="0">
              <a:buNone/>
            </a:pPr>
            <a:r>
              <a:rPr lang="en-US" dirty="0"/>
              <a:t> 	color=“red”;</a:t>
            </a:r>
          </a:p>
          <a:p>
            <a:pPr marL="0" indent="0">
              <a:buNone/>
            </a:pPr>
            <a:r>
              <a:rPr lang="en-US" dirty="0"/>
              <a:t> 	}else{</a:t>
            </a:r>
          </a:p>
          <a:p>
            <a:pPr marL="0" indent="0">
              <a:buNone/>
            </a:pPr>
            <a:r>
              <a:rPr lang="en-US" dirty="0"/>
              <a:t>		color=“blue”;</a:t>
            </a:r>
          </a:p>
          <a:p>
            <a:pPr marL="0" indent="0">
              <a:buNone/>
            </a:pPr>
            <a:r>
              <a:rPr lang="en-US" dirty="0"/>
              <a:t>		}</a:t>
            </a:r>
          </a:p>
          <a:p>
            <a:pPr marL="0" indent="0">
              <a:buNone/>
            </a:pPr>
            <a:r>
              <a:rPr lang="en-US"/>
              <a:t>}</a:t>
            </a:r>
          </a:p>
          <a:p>
            <a:pPr marL="0" indent="0">
              <a:buNone/>
            </a:pPr>
            <a:endParaRPr lang="en-US" dirty="0"/>
          </a:p>
          <a:p>
            <a:pPr marL="0" indent="0">
              <a:buNone/>
            </a:pPr>
            <a:r>
              <a:rPr lang="en-US" dirty="0"/>
              <a:t> </a:t>
            </a:r>
            <a:r>
              <a:rPr lang="en-US" dirty="0" err="1"/>
              <a:t>changeColor</a:t>
            </a:r>
            <a:r>
              <a:rPr lang="en-US" dirty="0"/>
              <a:t>();</a:t>
            </a:r>
          </a:p>
          <a:p>
            <a:endParaRPr lang="en-US" dirty="0"/>
          </a:p>
        </p:txBody>
      </p:sp>
      <p:sp>
        <p:nvSpPr>
          <p:cNvPr id="3" name="Title 2"/>
          <p:cNvSpPr>
            <a:spLocks noGrp="1"/>
          </p:cNvSpPr>
          <p:nvPr>
            <p:ph type="title"/>
          </p:nvPr>
        </p:nvSpPr>
        <p:spPr/>
        <p:txBody>
          <a:bodyPr/>
          <a:lstStyle/>
          <a:p>
            <a:r>
              <a:rPr lang="en-US" dirty="0"/>
              <a:t>Execution Context and Scope</a:t>
            </a:r>
          </a:p>
        </p:txBody>
      </p:sp>
      <p:sp>
        <p:nvSpPr>
          <p:cNvPr id="4" name="Content Placeholder 6"/>
          <p:cNvSpPr txBox="1">
            <a:spLocks/>
          </p:cNvSpPr>
          <p:nvPr/>
        </p:nvSpPr>
        <p:spPr>
          <a:xfrm>
            <a:off x="6205524" y="1287379"/>
            <a:ext cx="5174900" cy="4920916"/>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err="1"/>
              <a:t>var</a:t>
            </a:r>
            <a:r>
              <a:rPr lang="en-US" sz="1600" dirty="0"/>
              <a:t> color=“blue”;</a:t>
            </a:r>
          </a:p>
          <a:p>
            <a:pPr marL="0" indent="0">
              <a:buFont typeface="Arial" panose="020B0604020202020204" pitchFamily="34" charset="0"/>
              <a:buNone/>
            </a:pPr>
            <a:r>
              <a:rPr lang="en-US" sz="1600" dirty="0"/>
              <a:t> function </a:t>
            </a:r>
            <a:r>
              <a:rPr lang="en-US" sz="1600" dirty="0" err="1"/>
              <a:t>changeColor</a:t>
            </a:r>
            <a:r>
              <a:rPr lang="en-US" sz="1600" dirty="0"/>
              <a:t>(){</a:t>
            </a:r>
          </a:p>
          <a:p>
            <a:pPr marL="0" indent="0">
              <a:buFont typeface="Arial" panose="020B0604020202020204" pitchFamily="34" charset="0"/>
              <a:buNone/>
            </a:pPr>
            <a:r>
              <a:rPr lang="en-US" sz="1600" dirty="0"/>
              <a:t>	</a:t>
            </a:r>
            <a:r>
              <a:rPr lang="en-US" sz="1600" dirty="0" err="1"/>
              <a:t>var</a:t>
            </a:r>
            <a:r>
              <a:rPr lang="en-US" sz="1600" dirty="0"/>
              <a:t> </a:t>
            </a:r>
            <a:r>
              <a:rPr lang="en-US" sz="1600" dirty="0" err="1"/>
              <a:t>anotherColor</a:t>
            </a:r>
            <a:r>
              <a:rPr lang="en-US" sz="1600" dirty="0"/>
              <a:t>=“red”;</a:t>
            </a:r>
          </a:p>
          <a:p>
            <a:pPr marL="0" indent="0">
              <a:buFont typeface="Arial" panose="020B0604020202020204" pitchFamily="34" charset="0"/>
              <a:buNone/>
            </a:pPr>
            <a:r>
              <a:rPr lang="en-US" sz="1600" dirty="0"/>
              <a:t>	function </a:t>
            </a:r>
            <a:r>
              <a:rPr lang="en-US" sz="1600" dirty="0" err="1"/>
              <a:t>swapColors</a:t>
            </a:r>
            <a:r>
              <a:rPr lang="en-US" sz="1600" dirty="0"/>
              <a:t>(){</a:t>
            </a:r>
          </a:p>
          <a:p>
            <a:pPr marL="0" indent="0">
              <a:buFont typeface="Arial" panose="020B0604020202020204" pitchFamily="34" charset="0"/>
              <a:buNone/>
            </a:pPr>
            <a:r>
              <a:rPr lang="en-US" sz="1600" dirty="0"/>
              <a:t>		</a:t>
            </a:r>
            <a:r>
              <a:rPr lang="en-US" sz="1600" dirty="0" err="1"/>
              <a:t>var</a:t>
            </a:r>
            <a:r>
              <a:rPr lang="en-US" sz="1600" dirty="0"/>
              <a:t> </a:t>
            </a:r>
            <a:r>
              <a:rPr lang="en-US" sz="1600" dirty="0" err="1"/>
              <a:t>tempColor</a:t>
            </a:r>
            <a:r>
              <a:rPr lang="en-US" sz="1600" dirty="0"/>
              <a:t>=</a:t>
            </a:r>
            <a:r>
              <a:rPr lang="en-US" sz="1600" dirty="0" err="1"/>
              <a:t>anotherColor</a:t>
            </a:r>
            <a:r>
              <a:rPr lang="en-US" sz="1600" dirty="0"/>
              <a:t>;</a:t>
            </a:r>
          </a:p>
          <a:p>
            <a:pPr marL="0" indent="0">
              <a:buFont typeface="Arial" panose="020B0604020202020204" pitchFamily="34" charset="0"/>
              <a:buNone/>
            </a:pPr>
            <a:r>
              <a:rPr lang="en-US" sz="1600" dirty="0"/>
              <a:t>		</a:t>
            </a:r>
            <a:r>
              <a:rPr lang="en-US" sz="1600" dirty="0" err="1"/>
              <a:t>anotherColor</a:t>
            </a:r>
            <a:r>
              <a:rPr lang="en-US" sz="1600" dirty="0"/>
              <a:t>=color;</a:t>
            </a:r>
          </a:p>
          <a:p>
            <a:pPr marL="0" indent="0">
              <a:buFont typeface="Arial" panose="020B0604020202020204" pitchFamily="34" charset="0"/>
              <a:buNone/>
            </a:pPr>
            <a:r>
              <a:rPr lang="en-US" sz="1600" dirty="0"/>
              <a:t>		color=</a:t>
            </a:r>
            <a:r>
              <a:rPr lang="en-US" sz="1600" dirty="0" err="1"/>
              <a:t>tempColor</a:t>
            </a:r>
            <a:r>
              <a:rPr lang="en-US" sz="1600" dirty="0"/>
              <a:t>; //red</a:t>
            </a:r>
          </a:p>
          <a:p>
            <a:pPr marL="0" indent="0">
              <a:buFont typeface="Arial" panose="020B0604020202020204" pitchFamily="34" charset="0"/>
              <a:buNone/>
            </a:pPr>
            <a:r>
              <a:rPr lang="en-US" sz="1600" i="1" dirty="0"/>
              <a:t>//color, </a:t>
            </a:r>
            <a:r>
              <a:rPr lang="en-US" sz="1600" i="1" dirty="0" err="1"/>
              <a:t>anotherColor</a:t>
            </a:r>
            <a:r>
              <a:rPr lang="en-US" sz="1600" i="1" dirty="0"/>
              <a:t>, </a:t>
            </a:r>
            <a:r>
              <a:rPr lang="en-US" sz="1600" i="1" dirty="0" err="1"/>
              <a:t>tempColor</a:t>
            </a:r>
            <a:r>
              <a:rPr lang="en-US" sz="1600" i="1" dirty="0"/>
              <a:t> are all accessible here</a:t>
            </a:r>
          </a:p>
          <a:p>
            <a:pPr marL="0" indent="0">
              <a:buFont typeface="Arial" panose="020B0604020202020204" pitchFamily="34" charset="0"/>
              <a:buNone/>
            </a:pPr>
            <a:r>
              <a:rPr lang="en-US" sz="1600" dirty="0"/>
              <a:t>}</a:t>
            </a:r>
          </a:p>
          <a:p>
            <a:pPr marL="0" indent="0">
              <a:buNone/>
            </a:pPr>
            <a:r>
              <a:rPr lang="en-US" sz="1600" i="1" dirty="0"/>
              <a:t>//color, </a:t>
            </a:r>
            <a:r>
              <a:rPr lang="en-US" sz="1600" i="1" dirty="0" err="1"/>
              <a:t>anotherColor</a:t>
            </a:r>
            <a:r>
              <a:rPr lang="en-US" sz="1600" i="1" dirty="0"/>
              <a:t> are accessible here, but not </a:t>
            </a:r>
            <a:r>
              <a:rPr lang="en-US" sz="1600" i="1" dirty="0" err="1"/>
              <a:t>tempColor</a:t>
            </a:r>
            <a:endParaRPr lang="en-US" sz="1600" dirty="0"/>
          </a:p>
          <a:p>
            <a:pPr marL="0" indent="0">
              <a:buFont typeface="Arial" panose="020B0604020202020204" pitchFamily="34" charset="0"/>
              <a:buNone/>
            </a:pPr>
            <a:r>
              <a:rPr lang="en-US" sz="1600" dirty="0" err="1"/>
              <a:t>swapColors</a:t>
            </a:r>
            <a:r>
              <a:rPr lang="en-US" sz="1600" dirty="0"/>
              <a:t>();</a:t>
            </a:r>
          </a:p>
          <a:p>
            <a:pPr marL="0" indent="0">
              <a:buFont typeface="Arial" panose="020B0604020202020204" pitchFamily="34" charset="0"/>
              <a:buNone/>
            </a:pPr>
            <a:r>
              <a:rPr lang="en-US" sz="1600" dirty="0"/>
              <a:t>}</a:t>
            </a:r>
          </a:p>
          <a:p>
            <a:pPr marL="0" indent="0">
              <a:buFont typeface="Arial" panose="020B0604020202020204" pitchFamily="34" charset="0"/>
              <a:buNone/>
            </a:pPr>
            <a:r>
              <a:rPr lang="en-US" sz="1600" i="1" dirty="0"/>
              <a:t>//only color is accessible here</a:t>
            </a:r>
          </a:p>
          <a:p>
            <a:pPr marL="0" indent="0">
              <a:buFont typeface="Arial" panose="020B0604020202020204" pitchFamily="34" charset="0"/>
              <a:buNone/>
            </a:pPr>
            <a:r>
              <a:rPr lang="en-US" sz="1600" dirty="0"/>
              <a:t> </a:t>
            </a:r>
            <a:r>
              <a:rPr lang="en-US" sz="1600" dirty="0" err="1"/>
              <a:t>changeColor</a:t>
            </a:r>
            <a:r>
              <a:rPr lang="en-US" sz="1600" dirty="0"/>
              <a:t>();</a:t>
            </a:r>
          </a:p>
        </p:txBody>
      </p:sp>
    </p:spTree>
    <p:extLst>
      <p:ext uri="{BB962C8B-B14F-4D97-AF65-F5344CB8AC3E}">
        <p14:creationId xmlns:p14="http://schemas.microsoft.com/office/powerpoint/2010/main" val="1198769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Variable Declaration</a:t>
            </a:r>
          </a:p>
        </p:txBody>
      </p:sp>
      <p:sp>
        <p:nvSpPr>
          <p:cNvPr id="4" name="Content Placeholder 3"/>
          <p:cNvSpPr>
            <a:spLocks noGrp="1"/>
          </p:cNvSpPr>
          <p:nvPr>
            <p:ph idx="1"/>
          </p:nvPr>
        </p:nvSpPr>
        <p:spPr>
          <a:xfrm>
            <a:off x="838200" y="1825625"/>
            <a:ext cx="3700749" cy="3284725"/>
          </a:xfrm>
        </p:spPr>
        <p:style>
          <a:lnRef idx="2">
            <a:schemeClr val="dk1"/>
          </a:lnRef>
          <a:fillRef idx="1">
            <a:schemeClr val="lt1"/>
          </a:fillRef>
          <a:effectRef idx="0">
            <a:schemeClr val="dk1"/>
          </a:effectRef>
          <a:fontRef idx="minor">
            <a:schemeClr val="dk1"/>
          </a:fontRef>
        </p:style>
        <p:txBody>
          <a:bodyPr/>
          <a:lstStyle/>
          <a:p>
            <a:pPr marL="0" indent="0">
              <a:buNone/>
            </a:pPr>
            <a:r>
              <a:rPr lang="en-US" dirty="0"/>
              <a:t> </a:t>
            </a:r>
            <a:r>
              <a:rPr lang="en-US" b="1" dirty="0"/>
              <a:t>Local</a:t>
            </a:r>
            <a:r>
              <a:rPr lang="en-US" dirty="0"/>
              <a:t> variable</a:t>
            </a:r>
          </a:p>
          <a:p>
            <a:pPr marL="0" indent="0">
              <a:buNone/>
            </a:pPr>
            <a:endParaRPr lang="en-US" dirty="0"/>
          </a:p>
          <a:p>
            <a:pPr marL="0" indent="0">
              <a:buNone/>
            </a:pPr>
            <a:r>
              <a:rPr lang="en-US" dirty="0"/>
              <a:t>function add(num1,num2){</a:t>
            </a:r>
          </a:p>
          <a:p>
            <a:pPr marL="0" indent="0">
              <a:buNone/>
            </a:pPr>
            <a:r>
              <a:rPr lang="en-US" dirty="0"/>
              <a:t>	</a:t>
            </a:r>
            <a:r>
              <a:rPr lang="en-US" dirty="0" err="1"/>
              <a:t>var</a:t>
            </a:r>
            <a:r>
              <a:rPr lang="en-US" dirty="0"/>
              <a:t> sum=num1+num2;</a:t>
            </a:r>
          </a:p>
          <a:p>
            <a:pPr marL="0" indent="0">
              <a:buNone/>
            </a:pPr>
            <a:r>
              <a:rPr lang="en-US" dirty="0"/>
              <a:t>	return sum;</a:t>
            </a:r>
          </a:p>
          <a:p>
            <a:pPr marL="0" indent="0">
              <a:buNone/>
            </a:pPr>
            <a:r>
              <a:rPr lang="en-US" dirty="0"/>
              <a:t>}</a:t>
            </a:r>
          </a:p>
          <a:p>
            <a:pPr marL="0" indent="0">
              <a:buNone/>
            </a:pPr>
            <a:r>
              <a:rPr lang="en-US" dirty="0"/>
              <a:t>  </a:t>
            </a:r>
            <a:r>
              <a:rPr lang="en-US" dirty="0" err="1"/>
              <a:t>var</a:t>
            </a:r>
            <a:r>
              <a:rPr lang="en-US" dirty="0"/>
              <a:t> result=add(10,20);//30</a:t>
            </a:r>
          </a:p>
          <a:p>
            <a:pPr marL="0" indent="0">
              <a:buNone/>
            </a:pPr>
            <a:r>
              <a:rPr lang="en-US" dirty="0"/>
              <a:t>  alert(sum);//error</a:t>
            </a:r>
          </a:p>
        </p:txBody>
      </p:sp>
      <p:sp>
        <p:nvSpPr>
          <p:cNvPr id="5" name="Content Placeholder 5"/>
          <p:cNvSpPr txBox="1">
            <a:spLocks/>
          </p:cNvSpPr>
          <p:nvPr/>
        </p:nvSpPr>
        <p:spPr>
          <a:xfrm>
            <a:off x="5672570" y="1825625"/>
            <a:ext cx="4120896" cy="3284725"/>
          </a:xfrm>
          <a:prstGeom prst="rect">
            <a:avLst/>
          </a:prstGeom>
        </p:spPr>
        <p:style>
          <a:lnRef idx="2">
            <a:schemeClr val="dk1"/>
          </a:lnRef>
          <a:fillRef idx="1">
            <a:schemeClr val="lt1"/>
          </a:fillRef>
          <a:effectRef idx="0">
            <a:schemeClr val="dk1"/>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Global</a:t>
            </a:r>
            <a:r>
              <a:rPr lang="en-US" dirty="0"/>
              <a:t> variable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function add(num1,num2){</a:t>
            </a:r>
          </a:p>
          <a:p>
            <a:pPr marL="0" indent="0">
              <a:buFont typeface="Arial" panose="020B0604020202020204" pitchFamily="34" charset="0"/>
              <a:buNone/>
            </a:pPr>
            <a:r>
              <a:rPr lang="en-US" dirty="0"/>
              <a:t>	 sum=num1+num2;</a:t>
            </a:r>
          </a:p>
          <a:p>
            <a:pPr marL="0" indent="0">
              <a:buFont typeface="Arial" panose="020B0604020202020204" pitchFamily="34" charset="0"/>
              <a:buNone/>
            </a:pPr>
            <a:r>
              <a:rPr lang="en-US" dirty="0"/>
              <a:t>	return sum;</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  </a:t>
            </a:r>
            <a:r>
              <a:rPr lang="en-US" dirty="0" err="1"/>
              <a:t>var</a:t>
            </a:r>
            <a:r>
              <a:rPr lang="en-US" dirty="0"/>
              <a:t> result=add(10,20);//30</a:t>
            </a:r>
          </a:p>
          <a:p>
            <a:pPr marL="0" indent="0">
              <a:buFont typeface="Arial" panose="020B0604020202020204" pitchFamily="34" charset="0"/>
              <a:buNone/>
            </a:pPr>
            <a:r>
              <a:rPr lang="en-US" dirty="0"/>
              <a:t>  alert(sum);//30</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993106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04520"/>
            <a:ext cx="10515600" cy="4351338"/>
          </a:xfrm>
        </p:spPr>
        <p:txBody>
          <a:bodyPr/>
          <a:lstStyle/>
          <a:p>
            <a:r>
              <a:rPr lang="en-US" b="1" dirty="0"/>
              <a:t>JavaScript is a garbage-collection language</a:t>
            </a:r>
            <a:r>
              <a:rPr lang="en-US" dirty="0"/>
              <a:t>, meaning that the execution environment is responsible for managing the memory required during code execution.</a:t>
            </a:r>
          </a:p>
          <a:p>
            <a:r>
              <a:rPr lang="en-US" dirty="0"/>
              <a:t>The predominant garbage-collection algorithm is called </a:t>
            </a:r>
            <a:r>
              <a:rPr lang="en-US" b="1" dirty="0"/>
              <a:t>mark-and-sweep</a:t>
            </a:r>
            <a:r>
              <a:rPr lang="en-US" dirty="0"/>
              <a:t>.</a:t>
            </a:r>
          </a:p>
          <a:p>
            <a:r>
              <a:rPr lang="en-US" dirty="0"/>
              <a:t>A second, less-popular type of garbage collection is </a:t>
            </a:r>
            <a:r>
              <a:rPr lang="en-US" b="1" dirty="0"/>
              <a:t>reference counting</a:t>
            </a:r>
            <a:r>
              <a:rPr lang="en-US" dirty="0"/>
              <a:t>.</a:t>
            </a:r>
          </a:p>
          <a:p>
            <a:r>
              <a:rPr lang="en-US" dirty="0"/>
              <a:t>In a garbage-collected programming environment, developers typically </a:t>
            </a:r>
            <a:r>
              <a:rPr lang="en-US" b="1" dirty="0"/>
              <a:t>don’t have to worry </a:t>
            </a:r>
            <a:r>
              <a:rPr lang="en-US" dirty="0"/>
              <a:t>about </a:t>
            </a:r>
            <a:r>
              <a:rPr lang="en-US" b="1" dirty="0"/>
              <a:t>memory management.</a:t>
            </a:r>
          </a:p>
        </p:txBody>
      </p:sp>
      <p:sp>
        <p:nvSpPr>
          <p:cNvPr id="3" name="Title 2"/>
          <p:cNvSpPr>
            <a:spLocks noGrp="1"/>
          </p:cNvSpPr>
          <p:nvPr>
            <p:ph type="title"/>
          </p:nvPr>
        </p:nvSpPr>
        <p:spPr/>
        <p:txBody>
          <a:bodyPr/>
          <a:lstStyle/>
          <a:p>
            <a:r>
              <a:rPr lang="en-US" dirty="0"/>
              <a:t>Garbage collection</a:t>
            </a:r>
          </a:p>
        </p:txBody>
      </p:sp>
    </p:spTree>
    <p:extLst>
      <p:ext uri="{BB962C8B-B14F-4D97-AF65-F5344CB8AC3E}">
        <p14:creationId xmlns:p14="http://schemas.microsoft.com/office/powerpoint/2010/main" val="4069703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524" y="1394379"/>
            <a:ext cx="12192000" cy="2249365"/>
          </a:xfrm>
        </p:spPr>
        <p:txBody>
          <a:bodyPr>
            <a:normAutofit fontScale="90000"/>
          </a:bodyPr>
          <a:lstStyle/>
          <a:p>
            <a:br>
              <a:rPr lang="en-US" dirty="0"/>
            </a:br>
            <a:r>
              <a:rPr lang="en-US" dirty="0"/>
              <a:t>Web Technology JavaScript programming</a:t>
            </a:r>
            <a:br>
              <a:rPr lang="en-US" dirty="0"/>
            </a:br>
            <a:br>
              <a:rPr lang="en-US" dirty="0"/>
            </a:br>
            <a:r>
              <a:rPr lang="en-US" dirty="0"/>
              <a:t>Chapter 5 : </a:t>
            </a:r>
            <a:r>
              <a:rPr lang="en-US" sz="3600" dirty="0"/>
              <a:t>References Type</a:t>
            </a:r>
          </a:p>
        </p:txBody>
      </p:sp>
      <p:sp>
        <p:nvSpPr>
          <p:cNvPr id="3" name="Subtitle 2"/>
          <p:cNvSpPr>
            <a:spLocks noGrp="1"/>
          </p:cNvSpPr>
          <p:nvPr>
            <p:ph type="subTitle" idx="1"/>
          </p:nvPr>
        </p:nvSpPr>
        <p:spPr>
          <a:xfrm>
            <a:off x="3348506" y="4725230"/>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38636"/>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890771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7587"/>
            <a:ext cx="10515600" cy="5489575"/>
          </a:xfrm>
        </p:spPr>
        <p:txBody>
          <a:bodyPr>
            <a:normAutofit fontScale="92500" lnSpcReduction="20000"/>
          </a:bodyPr>
          <a:lstStyle/>
          <a:p>
            <a:r>
              <a:rPr lang="en-US" sz="2200" b="1" dirty="0"/>
              <a:t>Creating Object </a:t>
            </a:r>
            <a:r>
              <a:rPr lang="en-US" sz="2200" dirty="0"/>
              <a:t>with "new“ keyword, which is created as object: </a:t>
            </a:r>
            <a:endParaRPr lang="en-US" sz="2200" b="1" dirty="0"/>
          </a:p>
          <a:p>
            <a:pPr>
              <a:buNone/>
            </a:pPr>
            <a:r>
              <a:rPr lang="en-US" dirty="0"/>
              <a:t>	var person = new object();</a:t>
            </a:r>
          </a:p>
          <a:p>
            <a:pPr>
              <a:buNone/>
            </a:pPr>
            <a:r>
              <a:rPr lang="en-US" dirty="0"/>
              <a:t>	person.name = “</a:t>
            </a:r>
            <a:r>
              <a:rPr lang="en-US" dirty="0" err="1"/>
              <a:t>Nichloas</a:t>
            </a:r>
            <a:r>
              <a:rPr lang="en-US" dirty="0"/>
              <a:t>”;</a:t>
            </a:r>
          </a:p>
          <a:p>
            <a:pPr>
              <a:buNone/>
            </a:pPr>
            <a:r>
              <a:rPr lang="en-US" dirty="0"/>
              <a:t>	</a:t>
            </a:r>
            <a:r>
              <a:rPr lang="en-US" dirty="0" err="1"/>
              <a:t>person.age</a:t>
            </a:r>
            <a:r>
              <a:rPr lang="en-US" dirty="0"/>
              <a:t> = 29;</a:t>
            </a:r>
          </a:p>
          <a:p>
            <a:pPr>
              <a:buNone/>
            </a:pPr>
            <a:r>
              <a:rPr lang="en-US" b="1" dirty="0"/>
              <a:t>		(or)</a:t>
            </a:r>
          </a:p>
          <a:p>
            <a:r>
              <a:rPr lang="en-US" sz="2200" dirty="0"/>
              <a:t>JavaScript objects are written with curly braces {}.</a:t>
            </a:r>
          </a:p>
          <a:p>
            <a:r>
              <a:rPr lang="en-US" sz="2200" dirty="0"/>
              <a:t>Object properties are written as </a:t>
            </a:r>
            <a:r>
              <a:rPr lang="en-US" sz="2200" dirty="0" err="1"/>
              <a:t>name:value</a:t>
            </a:r>
            <a:r>
              <a:rPr lang="en-US" sz="2200" dirty="0"/>
              <a:t> pairs, separated by commas. Create a JavaScript object with an object literal:</a:t>
            </a:r>
          </a:p>
          <a:p>
            <a:pPr>
              <a:buNone/>
            </a:pPr>
            <a:r>
              <a:rPr lang="en-US" dirty="0"/>
              <a:t> 	var person = { </a:t>
            </a:r>
            <a:r>
              <a:rPr lang="en-US" dirty="0" err="1"/>
              <a:t>name:”Nicholas</a:t>
            </a:r>
            <a:r>
              <a:rPr lang="en-US" dirty="0"/>
              <a:t>”, age:29};</a:t>
            </a:r>
          </a:p>
          <a:p>
            <a:pPr>
              <a:buNone/>
            </a:pPr>
            <a:r>
              <a:rPr lang="en-US" b="1" dirty="0"/>
              <a:t>		(or)</a:t>
            </a:r>
            <a:endParaRPr lang="en-US" dirty="0"/>
          </a:p>
          <a:p>
            <a:pPr>
              <a:buNone/>
            </a:pPr>
            <a:r>
              <a:rPr lang="en-US" dirty="0"/>
              <a:t>	var person = {};</a:t>
            </a:r>
          </a:p>
          <a:p>
            <a:pPr>
              <a:buNone/>
            </a:pPr>
            <a:r>
              <a:rPr lang="en-US" dirty="0"/>
              <a:t>	person.name = “</a:t>
            </a:r>
            <a:r>
              <a:rPr lang="en-US" dirty="0" err="1"/>
              <a:t>Nichloas</a:t>
            </a:r>
            <a:r>
              <a:rPr lang="en-US" dirty="0"/>
              <a:t>”;</a:t>
            </a:r>
          </a:p>
          <a:p>
            <a:pPr>
              <a:buNone/>
            </a:pPr>
            <a:r>
              <a:rPr lang="en-US" dirty="0"/>
              <a:t>	</a:t>
            </a:r>
            <a:r>
              <a:rPr lang="en-US" dirty="0" err="1"/>
              <a:t>person.age</a:t>
            </a:r>
            <a:r>
              <a:rPr lang="en-US" dirty="0"/>
              <a:t> = 29;</a:t>
            </a:r>
          </a:p>
          <a:p>
            <a:pPr>
              <a:buNone/>
            </a:pPr>
            <a:r>
              <a:rPr lang="en-US" dirty="0"/>
              <a:t>	alert(person[“name”]);    // </a:t>
            </a:r>
            <a:r>
              <a:rPr lang="en-US" dirty="0" err="1"/>
              <a:t>Nichloas</a:t>
            </a:r>
            <a:endParaRPr lang="en-US" dirty="0"/>
          </a:p>
          <a:p>
            <a:pPr>
              <a:buNone/>
            </a:pPr>
            <a:r>
              <a:rPr lang="en-US" dirty="0"/>
              <a:t>	alert(person.name);       // </a:t>
            </a:r>
            <a:r>
              <a:rPr lang="en-US" dirty="0" err="1"/>
              <a:t>Nichloas</a:t>
            </a:r>
            <a:endParaRPr lang="en-US" dirty="0"/>
          </a:p>
          <a:p>
            <a:pPr>
              <a:buNone/>
            </a:pPr>
            <a:r>
              <a:rPr lang="en-US" dirty="0"/>
              <a:t>	alert(</a:t>
            </a:r>
            <a:r>
              <a:rPr lang="en-US" dirty="0" err="1"/>
              <a:t>person.age</a:t>
            </a:r>
            <a:r>
              <a:rPr lang="en-US" dirty="0"/>
              <a:t>);        //29</a:t>
            </a:r>
          </a:p>
          <a:p>
            <a:endParaRPr lang="en-US" dirty="0"/>
          </a:p>
        </p:txBody>
      </p:sp>
      <p:sp>
        <p:nvSpPr>
          <p:cNvPr id="3" name="Title 2"/>
          <p:cNvSpPr>
            <a:spLocks noGrp="1"/>
          </p:cNvSpPr>
          <p:nvPr>
            <p:ph type="title"/>
          </p:nvPr>
        </p:nvSpPr>
        <p:spPr/>
        <p:txBody>
          <a:bodyPr/>
          <a:lstStyle/>
          <a:p>
            <a:r>
              <a:rPr lang="en-US" dirty="0"/>
              <a:t>The Object Type</a:t>
            </a:r>
          </a:p>
        </p:txBody>
      </p:sp>
    </p:spTree>
    <p:extLst>
      <p:ext uri="{BB962C8B-B14F-4D97-AF65-F5344CB8AC3E}">
        <p14:creationId xmlns:p14="http://schemas.microsoft.com/office/powerpoint/2010/main" val="168611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5D17E-731E-4265-B1DF-4EEEEBBCF056}"/>
              </a:ext>
            </a:extLst>
          </p:cNvPr>
          <p:cNvSpPr>
            <a:spLocks noGrp="1"/>
          </p:cNvSpPr>
          <p:nvPr>
            <p:ph type="body" idx="1"/>
          </p:nvPr>
        </p:nvSpPr>
        <p:spPr>
          <a:xfrm>
            <a:off x="264696" y="1223207"/>
            <a:ext cx="3874168" cy="5309235"/>
          </a:xfrm>
          <a:solidFill>
            <a:schemeClr val="accent1">
              <a:lumMod val="60000"/>
              <a:lumOff val="40000"/>
            </a:schemeClr>
          </a:solidFill>
        </p:spPr>
        <p:txBody>
          <a:bodyPr>
            <a:noAutofit/>
          </a:bodyPr>
          <a:lstStyle/>
          <a:p>
            <a:pPr marL="342900" indent="-342900" algn="just">
              <a:buAutoNum type="arabicPeriod"/>
            </a:pPr>
            <a:r>
              <a:rPr lang="en-US" sz="1600" dirty="0"/>
              <a:t>Internal JavaScript : JavaScript code is placed in the head and body section of an HTML page.</a:t>
            </a:r>
          </a:p>
          <a:p>
            <a:pPr algn="just"/>
            <a:r>
              <a:rPr lang="en-US" sz="1400" b="1" dirty="0" err="1"/>
              <a:t>Eg</a:t>
            </a:r>
            <a:r>
              <a:rPr lang="en-US" sz="1400" b="1" dirty="0"/>
              <a:t>: </a:t>
            </a:r>
          </a:p>
          <a:p>
            <a:r>
              <a:rPr lang="en-US" sz="1400" b="1" dirty="0"/>
              <a:t>&lt;!DOCTYPE html&gt;</a:t>
            </a:r>
          </a:p>
          <a:p>
            <a:r>
              <a:rPr lang="en-US" sz="1400" b="1" dirty="0"/>
              <a:t>&lt;html&gt;</a:t>
            </a:r>
          </a:p>
          <a:p>
            <a:r>
              <a:rPr lang="en-US" sz="1400" b="1" dirty="0"/>
              <a:t> &lt;head&gt;</a:t>
            </a:r>
          </a:p>
          <a:p>
            <a:r>
              <a:rPr lang="en-US" sz="1400" b="1" dirty="0"/>
              <a:t> &lt;title&gt;Internal JavaScript&lt;/title&gt;</a:t>
            </a:r>
          </a:p>
          <a:p>
            <a:r>
              <a:rPr lang="en-US" sz="1400" b="1" dirty="0"/>
              <a:t> &lt;script type="text/</a:t>
            </a:r>
            <a:r>
              <a:rPr lang="en-US" sz="1400" b="1" dirty="0" err="1"/>
              <a:t>javascript</a:t>
            </a:r>
            <a:r>
              <a:rPr lang="en-US" sz="1400" b="1" dirty="0"/>
              <a:t>"&gt;</a:t>
            </a:r>
          </a:p>
          <a:p>
            <a:r>
              <a:rPr lang="en-US" sz="1400" b="1" dirty="0"/>
              <a:t>   </a:t>
            </a:r>
            <a:r>
              <a:rPr lang="en-US" sz="1400" b="1" dirty="0" err="1"/>
              <a:t>document.write</a:t>
            </a:r>
            <a:r>
              <a:rPr lang="en-US" sz="1400" b="1" dirty="0"/>
              <a:t>("This is Internal       	   </a:t>
            </a:r>
          </a:p>
          <a:p>
            <a:r>
              <a:rPr lang="en-US" sz="1400" b="1" dirty="0"/>
              <a:t>   </a:t>
            </a:r>
            <a:r>
              <a:rPr lang="en-US" sz="1400" b="1" dirty="0" err="1"/>
              <a:t>Javascript</a:t>
            </a:r>
            <a:r>
              <a:rPr lang="en-US" sz="1400" b="1" dirty="0"/>
              <a:t> Example.!!!");</a:t>
            </a:r>
          </a:p>
          <a:p>
            <a:r>
              <a:rPr lang="en-US" sz="1400" b="1" dirty="0"/>
              <a:t> &lt;/script&gt;&lt;/head&gt;</a:t>
            </a:r>
          </a:p>
          <a:p>
            <a:r>
              <a:rPr lang="en-US" sz="1400" b="1" dirty="0"/>
              <a:t> &lt;body&gt;&lt;/body&gt;</a:t>
            </a:r>
          </a:p>
          <a:p>
            <a:r>
              <a:rPr lang="en-US" sz="1400" b="1" dirty="0"/>
              <a:t>&lt;/html&gt;</a:t>
            </a:r>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r>
              <a:rPr lang="en-US" sz="1600" dirty="0">
                <a:latin typeface="+mj-lt"/>
              </a:rPr>
              <a:t> </a:t>
            </a:r>
          </a:p>
          <a:p>
            <a:pPr lvl="1"/>
            <a:endParaRPr lang="en-US" sz="1800" dirty="0"/>
          </a:p>
        </p:txBody>
      </p:sp>
      <p:sp>
        <p:nvSpPr>
          <p:cNvPr id="3" name="Title 2">
            <a:extLst>
              <a:ext uri="{FF2B5EF4-FFF2-40B4-BE49-F238E27FC236}">
                <a16:creationId xmlns:a16="http://schemas.microsoft.com/office/drawing/2014/main" id="{3F57F168-8361-4C9E-B031-858DDAC1CC82}"/>
              </a:ext>
            </a:extLst>
          </p:cNvPr>
          <p:cNvSpPr>
            <a:spLocks noGrp="1"/>
          </p:cNvSpPr>
          <p:nvPr>
            <p:ph type="title"/>
          </p:nvPr>
        </p:nvSpPr>
        <p:spPr/>
        <p:txBody>
          <a:bodyPr/>
          <a:lstStyle/>
          <a:p>
            <a:r>
              <a:rPr lang="en-US" dirty="0"/>
              <a:t>Internal, External, Inline</a:t>
            </a:r>
          </a:p>
        </p:txBody>
      </p:sp>
      <p:sp>
        <p:nvSpPr>
          <p:cNvPr id="14" name="Text Placeholder 1">
            <a:extLst>
              <a:ext uri="{FF2B5EF4-FFF2-40B4-BE49-F238E27FC236}">
                <a16:creationId xmlns:a16="http://schemas.microsoft.com/office/drawing/2014/main" id="{D813C088-8338-2A49-893C-212F3F115CB6}"/>
              </a:ext>
            </a:extLst>
          </p:cNvPr>
          <p:cNvSpPr txBox="1">
            <a:spLocks/>
          </p:cNvSpPr>
          <p:nvPr/>
        </p:nvSpPr>
        <p:spPr>
          <a:xfrm>
            <a:off x="4211089" y="1243259"/>
            <a:ext cx="3769136" cy="5494425"/>
          </a:xfrm>
          <a:prstGeom prst="rect">
            <a:avLst/>
          </a:prstGeom>
          <a:solidFill>
            <a:srgbClr val="E5F60A"/>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just">
              <a:buFont typeface="+mj-lt"/>
              <a:buAutoNum type="arabicPeriod" startAt="2"/>
            </a:pPr>
            <a:r>
              <a:rPr lang="en-US" sz="1600" dirty="0"/>
              <a:t>External JavaScript : JavaScript code are stored in separate external file using the .</a:t>
            </a:r>
            <a:r>
              <a:rPr lang="en-US" sz="1600" dirty="0" err="1"/>
              <a:t>js</a:t>
            </a:r>
            <a:r>
              <a:rPr lang="en-US" sz="1600" dirty="0"/>
              <a:t> extension. (Best Practice : maintainability, caching, future-proof)</a:t>
            </a:r>
          </a:p>
          <a:p>
            <a:pPr algn="just"/>
            <a:r>
              <a:rPr lang="en-US" sz="1400" b="1" dirty="0" err="1"/>
              <a:t>Eg</a:t>
            </a:r>
            <a:r>
              <a:rPr lang="en-US" sz="1400" b="1" dirty="0"/>
              <a:t>:</a:t>
            </a:r>
          </a:p>
          <a:p>
            <a:r>
              <a:rPr lang="en-US" sz="1400" b="1" dirty="0"/>
              <a:t>&lt;!DOCTYPE html&gt;</a:t>
            </a:r>
          </a:p>
          <a:p>
            <a:r>
              <a:rPr lang="en-US" sz="1400" b="1" dirty="0"/>
              <a:t>&lt;html&gt;</a:t>
            </a:r>
          </a:p>
          <a:p>
            <a:r>
              <a:rPr lang="en-US" sz="1400" b="1" dirty="0"/>
              <a:t> &lt;head&gt;</a:t>
            </a:r>
          </a:p>
          <a:p>
            <a:r>
              <a:rPr lang="en-US" sz="1400" b="1" dirty="0"/>
              <a:t> &lt;title&gt;External JavaScript&lt;/title&gt;</a:t>
            </a:r>
          </a:p>
          <a:p>
            <a:r>
              <a:rPr lang="en-US" sz="1400" b="1" dirty="0"/>
              <a:t> &lt;script type="text/</a:t>
            </a:r>
            <a:r>
              <a:rPr lang="en-US" sz="1400" b="1" dirty="0" err="1"/>
              <a:t>javascript</a:t>
            </a:r>
            <a:r>
              <a:rPr lang="en-US" sz="1400" b="1" dirty="0"/>
              <a:t>" </a:t>
            </a:r>
          </a:p>
          <a:p>
            <a:r>
              <a:rPr lang="en-US" sz="1400" b="1" dirty="0"/>
              <a:t>    </a:t>
            </a:r>
            <a:r>
              <a:rPr lang="en-US" sz="1400" b="1" dirty="0" err="1"/>
              <a:t>src</a:t>
            </a:r>
            <a:r>
              <a:rPr lang="en-US" sz="1400" b="1" dirty="0"/>
              <a:t>="external.js"&gt;</a:t>
            </a:r>
          </a:p>
          <a:p>
            <a:r>
              <a:rPr lang="en-US" sz="1400" b="1" dirty="0"/>
              <a:t>&lt;/script&gt;&lt;/head&gt;</a:t>
            </a:r>
          </a:p>
          <a:p>
            <a:r>
              <a:rPr lang="en-US" sz="1400" b="1" dirty="0"/>
              <a:t>&lt;body&gt;&lt;/body&gt;</a:t>
            </a:r>
          </a:p>
          <a:p>
            <a:pPr algn="just"/>
            <a:r>
              <a:rPr lang="en-US" sz="1400" b="1" dirty="0"/>
              <a:t>&lt;/html&gt;</a:t>
            </a:r>
          </a:p>
          <a:p>
            <a:pPr algn="just"/>
            <a:endParaRPr lang="en-US" sz="1400" b="1" dirty="0"/>
          </a:p>
          <a:p>
            <a:pPr algn="just"/>
            <a:r>
              <a:rPr lang="en-US" sz="1400" b="1" u="sng" dirty="0"/>
              <a:t>external.js</a:t>
            </a:r>
          </a:p>
          <a:p>
            <a:pPr algn="just"/>
            <a:r>
              <a:rPr lang="en-US" sz="1400" b="1" dirty="0" err="1"/>
              <a:t>document.write</a:t>
            </a:r>
            <a:r>
              <a:rPr lang="en-US" sz="1400" b="1" dirty="0"/>
              <a:t>(“This is External JavaScript Example!!!”);</a:t>
            </a:r>
          </a:p>
          <a:p>
            <a:pPr algn="just"/>
            <a:endParaRPr lang="en-US" sz="1400" b="1" dirty="0"/>
          </a:p>
          <a:p>
            <a:pPr algn="just"/>
            <a:endParaRPr lang="en-US" sz="1600" b="1" dirty="0"/>
          </a:p>
          <a:p>
            <a:pPr algn="just"/>
            <a:endParaRPr lang="en-US" sz="1600" dirty="0"/>
          </a:p>
          <a:p>
            <a:pPr algn="just"/>
            <a:endParaRPr lang="en-US" sz="1600" dirty="0"/>
          </a:p>
          <a:p>
            <a:pPr lvl="1"/>
            <a:endParaRPr lang="en-US" sz="1800" dirty="0"/>
          </a:p>
        </p:txBody>
      </p:sp>
      <p:sp>
        <p:nvSpPr>
          <p:cNvPr id="15" name="Text Placeholder 1">
            <a:extLst>
              <a:ext uri="{FF2B5EF4-FFF2-40B4-BE49-F238E27FC236}">
                <a16:creationId xmlns:a16="http://schemas.microsoft.com/office/drawing/2014/main" id="{AECE11AA-AA22-8056-545A-BE23DCAE6FF6}"/>
              </a:ext>
            </a:extLst>
          </p:cNvPr>
          <p:cNvSpPr txBox="1">
            <a:spLocks/>
          </p:cNvSpPr>
          <p:nvPr/>
        </p:nvSpPr>
        <p:spPr>
          <a:xfrm>
            <a:off x="8052450" y="1291390"/>
            <a:ext cx="3970381" cy="5446294"/>
          </a:xfrm>
          <a:prstGeom prst="rect">
            <a:avLst/>
          </a:prstGeom>
          <a:solidFill>
            <a:schemeClr val="accent6">
              <a:lumMod val="60000"/>
              <a:lumOff val="40000"/>
            </a:schemeClr>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lgn="just">
              <a:buFont typeface="+mj-lt"/>
              <a:buAutoNum type="arabicPeriod" startAt="3"/>
            </a:pPr>
            <a:r>
              <a:rPr lang="en-US" sz="1600" dirty="0">
                <a:effectLst>
                  <a:outerShdw blurRad="38100" dist="38100" dir="2700000" algn="tl">
                    <a:srgbClr val="000000">
                      <a:alpha val="43137"/>
                    </a:srgbClr>
                  </a:outerShdw>
                </a:effectLst>
              </a:rPr>
              <a:t>Inline JavaScript : </a:t>
            </a:r>
            <a:r>
              <a:rPr lang="en-US" sz="1600" dirty="0">
                <a:effectLst>
                  <a:outerShdw blurRad="38100" dist="38100" dir="2700000" algn="tl">
                    <a:srgbClr val="000000">
                      <a:alpha val="43137"/>
                    </a:srgbClr>
                  </a:outerShdw>
                </a:effectLst>
                <a:latin typeface="+mj-lt"/>
              </a:rPr>
              <a:t>When JavaScript was written within the html element using attributes related to events of the element then it is called as inline JavaScript. </a:t>
            </a:r>
            <a:endParaRPr lang="en-US" sz="1800" dirty="0">
              <a:effectLst>
                <a:outerShdw blurRad="38100" dist="38100" dir="2700000" algn="tl">
                  <a:srgbClr val="000000">
                    <a:alpha val="43137"/>
                  </a:srgbClr>
                </a:outerShdw>
              </a:effectLst>
              <a:latin typeface="+mj-lt"/>
            </a:endParaRPr>
          </a:p>
          <a:p>
            <a:pPr algn="just"/>
            <a:r>
              <a:rPr lang="en-US" sz="1400" b="1" dirty="0" err="1">
                <a:effectLst>
                  <a:outerShdw blurRad="38100" dist="38100" dir="2700000" algn="tl">
                    <a:srgbClr val="000000">
                      <a:alpha val="43137"/>
                    </a:srgbClr>
                  </a:outerShdw>
                </a:effectLst>
                <a:latin typeface="+mj-lt"/>
              </a:rPr>
              <a:t>Eg</a:t>
            </a:r>
            <a:r>
              <a:rPr lang="en-US" sz="1400" b="1" dirty="0">
                <a:effectLst>
                  <a:outerShdw blurRad="38100" dist="38100" dir="2700000" algn="tl">
                    <a:srgbClr val="000000">
                      <a:alpha val="43137"/>
                    </a:srgbClr>
                  </a:outerShdw>
                </a:effectLst>
                <a:latin typeface="+mj-lt"/>
              </a:rPr>
              <a:t>:</a:t>
            </a:r>
          </a:p>
          <a:p>
            <a:pPr algn="just"/>
            <a:r>
              <a:rPr lang="en-US" sz="1400" b="1" dirty="0">
                <a:effectLst>
                  <a:outerShdw blurRad="38100" dist="38100" dir="2700000" algn="tl">
                    <a:srgbClr val="000000">
                      <a:alpha val="43137"/>
                    </a:srgbClr>
                  </a:outerShdw>
                </a:effectLst>
                <a:latin typeface="+mj-lt"/>
              </a:rPr>
              <a:t>&lt;!DOCTYPE html&gt;</a:t>
            </a:r>
          </a:p>
          <a:p>
            <a:pPr algn="just"/>
            <a:r>
              <a:rPr lang="en-US" sz="1400" b="1" dirty="0">
                <a:effectLst>
                  <a:outerShdw blurRad="38100" dist="38100" dir="2700000" algn="tl">
                    <a:srgbClr val="000000">
                      <a:alpha val="43137"/>
                    </a:srgbClr>
                  </a:outerShdw>
                </a:effectLst>
                <a:latin typeface="+mj-lt"/>
              </a:rPr>
              <a:t>&lt;html&gt;</a:t>
            </a:r>
          </a:p>
          <a:p>
            <a:pPr algn="just"/>
            <a:r>
              <a:rPr lang="en-US" sz="1400" b="1" dirty="0">
                <a:effectLst>
                  <a:outerShdw blurRad="38100" dist="38100" dir="2700000" algn="tl">
                    <a:srgbClr val="000000">
                      <a:alpha val="43137"/>
                    </a:srgbClr>
                  </a:outerShdw>
                </a:effectLst>
                <a:latin typeface="+mj-lt"/>
              </a:rPr>
              <a:t>&lt;head&gt;</a:t>
            </a:r>
          </a:p>
          <a:p>
            <a:pPr algn="just"/>
            <a:r>
              <a:rPr lang="en-US" sz="1400" b="1" dirty="0">
                <a:effectLst>
                  <a:outerShdw blurRad="38100" dist="38100" dir="2700000" algn="tl">
                    <a:srgbClr val="000000">
                      <a:alpha val="43137"/>
                    </a:srgbClr>
                  </a:outerShdw>
                </a:effectLst>
                <a:latin typeface="+mj-lt"/>
              </a:rPr>
              <a:t>  &lt;title&gt;Use inline </a:t>
            </a:r>
            <a:r>
              <a:rPr lang="en-US" sz="1400" b="1" dirty="0" err="1">
                <a:effectLst>
                  <a:outerShdw blurRad="38100" dist="38100" dir="2700000" algn="tl">
                    <a:srgbClr val="000000">
                      <a:alpha val="43137"/>
                    </a:srgbClr>
                  </a:outerShdw>
                </a:effectLst>
                <a:latin typeface="+mj-lt"/>
              </a:rPr>
              <a:t>javascript</a:t>
            </a:r>
            <a:r>
              <a:rPr lang="en-US" sz="1400" b="1" dirty="0">
                <a:effectLst>
                  <a:outerShdw blurRad="38100" dist="38100" dir="2700000" algn="tl">
                    <a:srgbClr val="000000">
                      <a:alpha val="43137"/>
                    </a:srgbClr>
                  </a:outerShdw>
                </a:effectLst>
                <a:latin typeface="+mj-lt"/>
              </a:rPr>
              <a:t>&lt;/title&gt;</a:t>
            </a:r>
          </a:p>
          <a:p>
            <a:pPr algn="just"/>
            <a:r>
              <a:rPr lang="en-US" sz="1400" b="1" dirty="0">
                <a:effectLst>
                  <a:outerShdw blurRad="38100" dist="38100" dir="2700000" algn="tl">
                    <a:srgbClr val="000000">
                      <a:alpha val="43137"/>
                    </a:srgbClr>
                  </a:outerShdw>
                </a:effectLst>
                <a:latin typeface="+mj-lt"/>
              </a:rPr>
              <a:t>  &lt;script type="text/</a:t>
            </a:r>
            <a:r>
              <a:rPr lang="en-US" sz="1400" b="1" dirty="0" err="1">
                <a:effectLst>
                  <a:outerShdw blurRad="38100" dist="38100" dir="2700000" algn="tl">
                    <a:srgbClr val="000000">
                      <a:alpha val="43137"/>
                    </a:srgbClr>
                  </a:outerShdw>
                </a:effectLst>
                <a:latin typeface="+mj-lt"/>
              </a:rPr>
              <a:t>javascript</a:t>
            </a:r>
            <a:r>
              <a:rPr lang="en-US" sz="1400" b="1" dirty="0">
                <a:effectLst>
                  <a:outerShdw blurRad="38100" dist="38100" dir="2700000" algn="tl">
                    <a:srgbClr val="000000">
                      <a:alpha val="43137"/>
                    </a:srgbClr>
                  </a:outerShdw>
                </a:effectLst>
                <a:latin typeface="+mj-lt"/>
              </a:rPr>
              <a:t>"&gt;</a:t>
            </a:r>
          </a:p>
          <a:p>
            <a:pPr algn="just"/>
            <a:r>
              <a:rPr lang="en-US" sz="1400" b="1" dirty="0">
                <a:effectLst>
                  <a:outerShdw blurRad="38100" dist="38100" dir="2700000" algn="tl">
                    <a:srgbClr val="000000">
                      <a:alpha val="43137"/>
                    </a:srgbClr>
                  </a:outerShdw>
                </a:effectLst>
                <a:latin typeface="+mj-lt"/>
              </a:rPr>
              <a:t>    function </a:t>
            </a:r>
            <a:r>
              <a:rPr lang="en-US" sz="1400" b="1" dirty="0" err="1">
                <a:effectLst>
                  <a:outerShdw blurRad="38100" dist="38100" dir="2700000" algn="tl">
                    <a:srgbClr val="000000">
                      <a:alpha val="43137"/>
                    </a:srgbClr>
                  </a:outerShdw>
                </a:effectLst>
                <a:latin typeface="+mj-lt"/>
              </a:rPr>
              <a:t>Inlinetest</a:t>
            </a:r>
            <a:r>
              <a:rPr lang="en-US" sz="1400" b="1" dirty="0">
                <a:effectLst>
                  <a:outerShdw blurRad="38100" dist="38100" dir="2700000" algn="tl">
                    <a:srgbClr val="000000">
                      <a:alpha val="43137"/>
                    </a:srgbClr>
                  </a:outerShdw>
                </a:effectLst>
                <a:latin typeface="+mj-lt"/>
              </a:rPr>
              <a:t>() {</a:t>
            </a:r>
          </a:p>
          <a:p>
            <a:pPr algn="just"/>
            <a:r>
              <a:rPr lang="en-US" sz="1400" b="1" dirty="0">
                <a:effectLst>
                  <a:outerShdw blurRad="38100" dist="38100" dir="2700000" algn="tl">
                    <a:srgbClr val="000000">
                      <a:alpha val="43137"/>
                    </a:srgbClr>
                  </a:outerShdw>
                </a:effectLst>
                <a:latin typeface="+mj-lt"/>
              </a:rPr>
              <a:t>      alert('This function was defined inline');</a:t>
            </a:r>
          </a:p>
          <a:p>
            <a:pPr algn="just"/>
            <a:r>
              <a:rPr lang="en-US" sz="1400" b="1" dirty="0">
                <a:effectLst>
                  <a:outerShdw blurRad="38100" dist="38100" dir="2700000" algn="tl">
                    <a:srgbClr val="000000">
                      <a:alpha val="43137"/>
                    </a:srgbClr>
                  </a:outerShdw>
                </a:effectLst>
                <a:latin typeface="+mj-lt"/>
              </a:rPr>
              <a:t>    }</a:t>
            </a:r>
          </a:p>
          <a:p>
            <a:pPr algn="just"/>
            <a:r>
              <a:rPr lang="en-US" sz="1400" b="1" dirty="0">
                <a:effectLst>
                  <a:outerShdw blurRad="38100" dist="38100" dir="2700000" algn="tl">
                    <a:srgbClr val="000000">
                      <a:alpha val="43137"/>
                    </a:srgbClr>
                  </a:outerShdw>
                </a:effectLst>
                <a:latin typeface="+mj-lt"/>
              </a:rPr>
              <a:t>  &lt;/script&gt;&lt;/head&gt;</a:t>
            </a:r>
          </a:p>
          <a:p>
            <a:pPr algn="just"/>
            <a:r>
              <a:rPr lang="en-US" sz="1400" b="1" dirty="0">
                <a:effectLst>
                  <a:outerShdw blurRad="38100" dist="38100" dir="2700000" algn="tl">
                    <a:srgbClr val="000000">
                      <a:alpha val="43137"/>
                    </a:srgbClr>
                  </a:outerShdw>
                </a:effectLst>
                <a:latin typeface="+mj-lt"/>
              </a:rPr>
              <a:t>&lt;body </a:t>
            </a:r>
            <a:r>
              <a:rPr lang="en-US" sz="1400" b="1" dirty="0" err="1">
                <a:effectLst>
                  <a:outerShdw blurRad="38100" dist="38100" dir="2700000" algn="tl">
                    <a:srgbClr val="000000">
                      <a:alpha val="43137"/>
                    </a:srgbClr>
                  </a:outerShdw>
                </a:effectLst>
                <a:latin typeface="+mj-lt"/>
              </a:rPr>
              <a:t>onLoad</a:t>
            </a:r>
            <a:r>
              <a:rPr lang="en-US" sz="1400" b="1" dirty="0">
                <a:effectLst>
                  <a:outerShdw blurRad="38100" dist="38100" dir="2700000" algn="tl">
                    <a:srgbClr val="000000">
                      <a:alpha val="43137"/>
                    </a:srgbClr>
                  </a:outerShdw>
                </a:effectLst>
                <a:latin typeface="+mj-lt"/>
              </a:rPr>
              <a:t>='</a:t>
            </a:r>
            <a:r>
              <a:rPr lang="en-US" sz="1400" b="1" dirty="0" err="1">
                <a:effectLst>
                  <a:outerShdw blurRad="38100" dist="38100" dir="2700000" algn="tl">
                    <a:srgbClr val="000000">
                      <a:alpha val="43137"/>
                    </a:srgbClr>
                  </a:outerShdw>
                </a:effectLst>
                <a:latin typeface="+mj-lt"/>
              </a:rPr>
              <a:t>Inlinetest</a:t>
            </a:r>
            <a:r>
              <a:rPr lang="en-US" sz="1400" b="1" dirty="0">
                <a:effectLst>
                  <a:outerShdw blurRad="38100" dist="38100" dir="2700000" algn="tl">
                    <a:srgbClr val="000000">
                      <a:alpha val="43137"/>
                    </a:srgbClr>
                  </a:outerShdw>
                </a:effectLst>
                <a:latin typeface="+mj-lt"/>
              </a:rPr>
              <a:t>()'&gt;&lt;/body&gt;</a:t>
            </a:r>
          </a:p>
          <a:p>
            <a:pPr algn="just"/>
            <a:r>
              <a:rPr lang="en-US" sz="1400" b="1" dirty="0">
                <a:effectLst>
                  <a:outerShdw blurRad="38100" dist="38100" dir="2700000" algn="tl">
                    <a:srgbClr val="000000">
                      <a:alpha val="43137"/>
                    </a:srgbClr>
                  </a:outerShdw>
                </a:effectLst>
                <a:latin typeface="+mj-lt"/>
              </a:rPr>
              <a:t>&lt;/html&gt;</a:t>
            </a:r>
          </a:p>
          <a:p>
            <a:pPr algn="just"/>
            <a:endParaRPr lang="en-US" sz="1600" dirty="0">
              <a:effectLst>
                <a:outerShdw blurRad="38100" dist="38100" dir="2700000" algn="tl">
                  <a:srgbClr val="000000">
                    <a:alpha val="43137"/>
                  </a:srgbClr>
                </a:outerShdw>
              </a:effectLst>
              <a:latin typeface="+mj-lt"/>
            </a:endParaRPr>
          </a:p>
          <a:p>
            <a:pPr algn="just"/>
            <a:endParaRPr lang="en-US" sz="1600" dirty="0">
              <a:effectLst>
                <a:outerShdw blurRad="38100" dist="38100" dir="2700000" algn="tl">
                  <a:srgbClr val="000000">
                    <a:alpha val="43137"/>
                  </a:srgbClr>
                </a:outerShdw>
              </a:effectLst>
              <a:latin typeface="+mj-lt"/>
            </a:endParaRPr>
          </a:p>
          <a:p>
            <a:pPr algn="just"/>
            <a:endParaRPr lang="en-US" sz="16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873504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25620"/>
            <a:ext cx="10515600" cy="5604669"/>
          </a:xfrm>
        </p:spPr>
        <p:txBody>
          <a:bodyPr>
            <a:normAutofit/>
          </a:bodyPr>
          <a:lstStyle/>
          <a:p>
            <a:pPr marL="0" indent="0">
              <a:buNone/>
            </a:pPr>
            <a:r>
              <a:rPr lang="en-US" dirty="0">
                <a:ea typeface="Verdana" panose="020B0604030504040204" pitchFamily="34" charset="0"/>
              </a:rPr>
              <a:t>Arrays can be created in two basic ways</a:t>
            </a:r>
          </a:p>
          <a:p>
            <a:pPr lvl="1"/>
            <a:r>
              <a:rPr lang="en-US" sz="2000" dirty="0">
                <a:ea typeface="Verdana" panose="020B0604030504040204" pitchFamily="34" charset="0"/>
              </a:rPr>
              <a:t>Array constructor (using new keyword)</a:t>
            </a:r>
          </a:p>
          <a:p>
            <a:pPr lvl="1"/>
            <a:r>
              <a:rPr lang="en-US" sz="2000" dirty="0">
                <a:ea typeface="Verdana" panose="020B0604030504040204" pitchFamily="34" charset="0"/>
              </a:rPr>
              <a:t>Array literal </a:t>
            </a:r>
          </a:p>
          <a:p>
            <a:pPr marL="0" indent="0">
              <a:buNone/>
            </a:pPr>
            <a:r>
              <a:rPr lang="en-US" dirty="0">
                <a:ea typeface="Verdana" panose="020B0604030504040204" pitchFamily="34" charset="0"/>
              </a:rPr>
              <a:t>The syntax of creating array using </a:t>
            </a:r>
            <a:r>
              <a:rPr lang="en-US" b="1" dirty="0">
                <a:ea typeface="Verdana" panose="020B0604030504040204" pitchFamily="34" charset="0"/>
              </a:rPr>
              <a:t>array constructor </a:t>
            </a:r>
            <a:r>
              <a:rPr lang="en-US" dirty="0">
                <a:ea typeface="Verdana" panose="020B0604030504040204" pitchFamily="34" charset="0"/>
              </a:rPr>
              <a:t>is given below:</a:t>
            </a:r>
          </a:p>
          <a:p>
            <a:pPr marL="0" indent="0">
              <a:buNone/>
            </a:pPr>
            <a:r>
              <a:rPr lang="en-US" sz="2200" dirty="0">
                <a:ea typeface="Verdana" panose="020B0604030504040204" pitchFamily="34" charset="0"/>
              </a:rPr>
              <a:t>	</a:t>
            </a:r>
            <a:r>
              <a:rPr lang="en-US" sz="1800" dirty="0">
                <a:ea typeface="Verdana" panose="020B0604030504040204" pitchFamily="34" charset="0"/>
              </a:rPr>
              <a:t>var colors=new Array();</a:t>
            </a:r>
          </a:p>
          <a:p>
            <a:pPr marL="0" indent="0">
              <a:buNone/>
            </a:pPr>
            <a:r>
              <a:rPr lang="en-US" sz="1800" dirty="0">
                <a:ea typeface="Verdana" panose="020B0604030504040204" pitchFamily="34" charset="0"/>
              </a:rPr>
              <a:t>    		</a:t>
            </a:r>
            <a:r>
              <a:rPr lang="en-US" sz="1800" b="1" dirty="0">
                <a:ea typeface="Verdana" panose="020B0604030504040204" pitchFamily="34" charset="0"/>
              </a:rPr>
              <a:t>(or)</a:t>
            </a:r>
          </a:p>
          <a:p>
            <a:pPr marL="0" indent="0">
              <a:buNone/>
            </a:pPr>
            <a:r>
              <a:rPr lang="en-US" sz="1800" dirty="0">
                <a:ea typeface="Verdana" panose="020B0604030504040204" pitchFamily="34" charset="0"/>
              </a:rPr>
              <a:t>	var colors=new Array(20);// </a:t>
            </a:r>
            <a:r>
              <a:rPr lang="en-US" sz="1800" dirty="0"/>
              <a:t>creates an array with an initial length value of 20</a:t>
            </a:r>
            <a:endParaRPr lang="en-US" sz="1800" dirty="0">
              <a:ea typeface="Verdana" panose="020B0604030504040204" pitchFamily="34" charset="0"/>
            </a:endParaRPr>
          </a:p>
          <a:p>
            <a:pPr marL="0" indent="0">
              <a:buNone/>
            </a:pPr>
            <a:r>
              <a:rPr lang="en-US" sz="1800" dirty="0">
                <a:ea typeface="Verdana" panose="020B0604030504040204" pitchFamily="34" charset="0"/>
              </a:rPr>
              <a:t>		</a:t>
            </a:r>
            <a:r>
              <a:rPr lang="en-US" sz="1800" b="1" dirty="0">
                <a:ea typeface="Verdana" panose="020B0604030504040204" pitchFamily="34" charset="0"/>
              </a:rPr>
              <a:t>(or)</a:t>
            </a:r>
          </a:p>
          <a:p>
            <a:pPr marL="0" indent="0">
              <a:buNone/>
            </a:pPr>
            <a:r>
              <a:rPr lang="en-US" sz="1800" dirty="0">
                <a:ea typeface="Verdana" panose="020B0604030504040204" pitchFamily="34" charset="0"/>
              </a:rPr>
              <a:t>	//create an array with three items, the string “red”, “blue”, “green”</a:t>
            </a:r>
          </a:p>
          <a:p>
            <a:pPr marL="0" indent="0">
              <a:buNone/>
            </a:pPr>
            <a:r>
              <a:rPr lang="en-US" sz="1800" dirty="0">
                <a:ea typeface="Verdana" panose="020B0604030504040204" pitchFamily="34" charset="0"/>
              </a:rPr>
              <a:t>	var colors=new Array(“red”, “blue”, “green”); </a:t>
            </a:r>
          </a:p>
          <a:p>
            <a:pPr marL="0" indent="0">
              <a:buNone/>
            </a:pPr>
            <a:r>
              <a:rPr lang="en-US" sz="2200" dirty="0">
                <a:ea typeface="Verdana" panose="020B0604030504040204" pitchFamily="34" charset="0"/>
              </a:rPr>
              <a:t>The syntax of creating array using </a:t>
            </a:r>
            <a:r>
              <a:rPr lang="en-US" sz="2200" b="1" dirty="0">
                <a:ea typeface="Verdana" panose="020B0604030504040204" pitchFamily="34" charset="0"/>
              </a:rPr>
              <a:t>array literal </a:t>
            </a:r>
            <a:r>
              <a:rPr lang="en-US" sz="2200" dirty="0">
                <a:ea typeface="Verdana" panose="020B0604030504040204" pitchFamily="34" charset="0"/>
              </a:rPr>
              <a:t>is given below:</a:t>
            </a:r>
          </a:p>
          <a:p>
            <a:pPr marL="0" indent="0">
              <a:buNone/>
            </a:pPr>
            <a:r>
              <a:rPr lang="en-US" sz="1800" dirty="0">
                <a:ea typeface="Verdana" panose="020B0604030504040204" pitchFamily="34" charset="0"/>
              </a:rPr>
              <a:t>	//creates an array with three strings</a:t>
            </a:r>
            <a:br>
              <a:rPr lang="en-US" sz="1800" dirty="0">
                <a:ea typeface="Verdana" panose="020B0604030504040204" pitchFamily="34" charset="0"/>
              </a:rPr>
            </a:br>
            <a:r>
              <a:rPr lang="en-US" sz="1800" dirty="0">
                <a:ea typeface="Verdana" panose="020B0604030504040204" pitchFamily="34" charset="0"/>
              </a:rPr>
              <a:t>	var colors=[“red”, “blue” , “green”];</a:t>
            </a:r>
          </a:p>
          <a:p>
            <a:pPr marL="0" indent="0">
              <a:buNone/>
            </a:pPr>
            <a:r>
              <a:rPr lang="en-US" sz="1800" dirty="0">
                <a:ea typeface="Verdana" panose="020B0604030504040204" pitchFamily="34" charset="0"/>
              </a:rPr>
              <a:t>		</a:t>
            </a:r>
          </a:p>
          <a:p>
            <a:pPr marL="457200" lvl="1" indent="0">
              <a:buNone/>
            </a:pPr>
            <a:endParaRPr lang="en-US" sz="2200" dirty="0">
              <a:ea typeface="Verdana" panose="020B0604030504040204" pitchFamily="34" charset="0"/>
            </a:endParaRPr>
          </a:p>
          <a:p>
            <a:pPr marL="0" indent="0">
              <a:buNone/>
            </a:pPr>
            <a:endParaRPr lang="en-US" dirty="0"/>
          </a:p>
        </p:txBody>
      </p:sp>
      <p:sp>
        <p:nvSpPr>
          <p:cNvPr id="4" name="Title 3"/>
          <p:cNvSpPr>
            <a:spLocks noGrp="1"/>
          </p:cNvSpPr>
          <p:nvPr>
            <p:ph type="title"/>
          </p:nvPr>
        </p:nvSpPr>
        <p:spPr/>
        <p:txBody>
          <a:bodyPr/>
          <a:lstStyle/>
          <a:p>
            <a:r>
              <a:rPr lang="en-US" dirty="0">
                <a:ea typeface="Verdana" panose="020B0604030504040204" pitchFamily="34" charset="0"/>
              </a:rPr>
              <a:t>Creating and manipulating arrays</a:t>
            </a:r>
            <a:endParaRPr lang="en-US" dirty="0"/>
          </a:p>
        </p:txBody>
      </p:sp>
    </p:spTree>
    <p:extLst>
      <p:ext uri="{BB962C8B-B14F-4D97-AF65-F5344CB8AC3E}">
        <p14:creationId xmlns:p14="http://schemas.microsoft.com/office/powerpoint/2010/main" val="3328028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43890"/>
            <a:ext cx="10515600" cy="5403273"/>
          </a:xfrm>
        </p:spPr>
        <p:txBody>
          <a:bodyPr>
            <a:normAutofit fontScale="92500" lnSpcReduction="20000"/>
          </a:bodyPr>
          <a:lstStyle/>
          <a:p>
            <a:pPr marL="0" indent="0">
              <a:buNone/>
            </a:pPr>
            <a:r>
              <a:rPr lang="en-US" sz="2000" dirty="0">
                <a:ea typeface="Verdana" panose="020B0604030504040204" pitchFamily="34" charset="0"/>
              </a:rPr>
              <a:t> 		</a:t>
            </a:r>
            <a:r>
              <a:rPr lang="en-US" sz="2000" b="1" dirty="0">
                <a:ea typeface="Verdana" panose="020B0604030504040204" pitchFamily="34" charset="0"/>
              </a:rPr>
              <a:t>(or)</a:t>
            </a:r>
          </a:p>
          <a:p>
            <a:pPr marL="0" indent="0">
              <a:buNone/>
            </a:pPr>
            <a:r>
              <a:rPr lang="en-US" sz="2000" dirty="0">
                <a:ea typeface="Verdana" panose="020B0604030504040204" pitchFamily="34" charset="0"/>
              </a:rPr>
              <a:t>	var colors=[]; 	//creates an empty array</a:t>
            </a:r>
          </a:p>
          <a:p>
            <a:pPr marL="0" indent="0">
              <a:buNone/>
            </a:pPr>
            <a:r>
              <a:rPr lang="en-US" sz="2000" dirty="0">
                <a:ea typeface="Verdana" panose="020B0604030504040204" pitchFamily="34" charset="0"/>
              </a:rPr>
              <a:t>	colors[0]=“red”;</a:t>
            </a:r>
          </a:p>
          <a:p>
            <a:pPr marL="0" indent="0">
              <a:buNone/>
            </a:pPr>
            <a:r>
              <a:rPr lang="en-US" sz="2000" dirty="0">
                <a:ea typeface="Verdana" panose="020B0604030504040204" pitchFamily="34" charset="0"/>
              </a:rPr>
              <a:t>	colors[1]=“blue”;</a:t>
            </a:r>
          </a:p>
          <a:p>
            <a:pPr marL="0" indent="0">
              <a:buNone/>
            </a:pPr>
            <a:r>
              <a:rPr lang="en-US" sz="2000" dirty="0">
                <a:ea typeface="Verdana" panose="020B0604030504040204" pitchFamily="34" charset="0"/>
              </a:rPr>
              <a:t>	colors[2]=“green”;</a:t>
            </a:r>
          </a:p>
          <a:p>
            <a:pPr marL="0" lvl="0" indent="0" algn="just">
              <a:lnSpc>
                <a:spcPct val="100000"/>
              </a:lnSpc>
              <a:spcBef>
                <a:spcPts val="0"/>
              </a:spcBef>
              <a:buNone/>
              <a:defRPr/>
            </a:pPr>
            <a:endParaRPr lang="en-US" b="1" dirty="0">
              <a:solidFill>
                <a:prstClr val="black"/>
              </a:solidFill>
              <a:ea typeface="Verdana" panose="020B0604030504040204" pitchFamily="34" charset="0"/>
            </a:endParaRPr>
          </a:p>
          <a:p>
            <a:pPr marL="0" lvl="0" indent="0" algn="just">
              <a:lnSpc>
                <a:spcPct val="100000"/>
              </a:lnSpc>
              <a:spcBef>
                <a:spcPts val="0"/>
              </a:spcBef>
              <a:buNone/>
              <a:defRPr/>
            </a:pPr>
            <a:r>
              <a:rPr lang="en-US" b="1" dirty="0">
                <a:solidFill>
                  <a:prstClr val="black"/>
                </a:solidFill>
                <a:ea typeface="Verdana" panose="020B0604030504040204" pitchFamily="34" charset="0"/>
              </a:rPr>
              <a:t>Manipulating arrays</a:t>
            </a:r>
            <a:r>
              <a:rPr lang="en-US" dirty="0">
                <a:solidFill>
                  <a:prstClr val="black"/>
                </a:solidFill>
                <a:ea typeface="Verdana" panose="020B0604030504040204" pitchFamily="34" charset="0"/>
              </a:rPr>
              <a:t>	</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dirty="0">
                <a:solidFill>
                  <a:prstClr val="black"/>
                </a:solidFill>
                <a:ea typeface="Verdana" panose="020B0604030504040204" pitchFamily="34" charset="0"/>
              </a:rPr>
              <a:t>	var colors=[“red”, “blue”, “green”]; 		//define an array of strings</a:t>
            </a:r>
          </a:p>
          <a:p>
            <a:pPr marL="0" lvl="0" indent="0" algn="just">
              <a:lnSpc>
                <a:spcPct val="100000"/>
              </a:lnSpc>
              <a:spcBef>
                <a:spcPts val="0"/>
              </a:spcBef>
              <a:buNone/>
              <a:defRPr/>
            </a:pPr>
            <a:r>
              <a:rPr lang="en-US" dirty="0">
                <a:solidFill>
                  <a:prstClr val="black"/>
                </a:solidFill>
                <a:ea typeface="Verdana" panose="020B0604030504040204" pitchFamily="34" charset="0"/>
              </a:rPr>
              <a:t>	alert(colors[0]); 				//display the first item</a:t>
            </a:r>
          </a:p>
          <a:p>
            <a:pPr marL="0" lvl="0" indent="0" algn="just">
              <a:lnSpc>
                <a:spcPct val="100000"/>
              </a:lnSpc>
              <a:spcBef>
                <a:spcPts val="0"/>
              </a:spcBef>
              <a:buNone/>
              <a:defRPr/>
            </a:pPr>
            <a:r>
              <a:rPr lang="en-US" dirty="0">
                <a:solidFill>
                  <a:prstClr val="black"/>
                </a:solidFill>
                <a:ea typeface="Verdana" panose="020B0604030504040204" pitchFamily="34" charset="0"/>
              </a:rPr>
              <a:t>	colors[2]=“black”; 			//change the third item</a:t>
            </a:r>
          </a:p>
          <a:p>
            <a:pPr marL="0" lvl="0" indent="0" algn="just">
              <a:lnSpc>
                <a:spcPct val="100000"/>
              </a:lnSpc>
              <a:spcBef>
                <a:spcPts val="0"/>
              </a:spcBef>
              <a:buNone/>
              <a:defRPr/>
            </a:pPr>
            <a:r>
              <a:rPr lang="en-US" dirty="0">
                <a:solidFill>
                  <a:prstClr val="black"/>
                </a:solidFill>
                <a:ea typeface="Verdana" panose="020B0604030504040204" pitchFamily="34" charset="0"/>
              </a:rPr>
              <a:t>	colors[3]=“brown”;			 //add a  fourth item</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lvl="0" algn="just">
              <a:lnSpc>
                <a:spcPct val="100000"/>
              </a:lnSpc>
              <a:spcBef>
                <a:spcPts val="0"/>
              </a:spcBef>
              <a:defRPr/>
            </a:pPr>
            <a:r>
              <a:rPr lang="en-US" dirty="0">
                <a:solidFill>
                  <a:prstClr val="black"/>
                </a:solidFill>
                <a:ea typeface="Verdana" panose="020B0604030504040204" pitchFamily="34" charset="0"/>
              </a:rPr>
              <a:t>The number of items in an array is stored in the </a:t>
            </a:r>
            <a:r>
              <a:rPr lang="en-US" b="1" dirty="0">
                <a:solidFill>
                  <a:prstClr val="black"/>
                </a:solidFill>
                <a:ea typeface="Verdana" panose="020B0604030504040204" pitchFamily="34" charset="0"/>
              </a:rPr>
              <a:t>length </a:t>
            </a:r>
            <a:r>
              <a:rPr lang="en-US" dirty="0">
                <a:solidFill>
                  <a:prstClr val="black"/>
                </a:solidFill>
                <a:ea typeface="Verdana" panose="020B0604030504040204" pitchFamily="34" charset="0"/>
              </a:rPr>
              <a:t>property, which always return 0 or more</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dirty="0">
                <a:solidFill>
                  <a:prstClr val="black"/>
                </a:solidFill>
                <a:ea typeface="Verdana" panose="020B0604030504040204" pitchFamily="34" charset="0"/>
              </a:rPr>
              <a:t>	var colors=[“red”, “blue”, “green”]; 	                 //creates an array with three strings</a:t>
            </a:r>
          </a:p>
          <a:p>
            <a:pPr marL="0" lvl="0" indent="0" algn="just">
              <a:lnSpc>
                <a:spcPct val="100000"/>
              </a:lnSpc>
              <a:spcBef>
                <a:spcPts val="0"/>
              </a:spcBef>
              <a:buNone/>
              <a:defRPr/>
            </a:pPr>
            <a:r>
              <a:rPr lang="en-US" dirty="0">
                <a:solidFill>
                  <a:prstClr val="black"/>
                </a:solidFill>
                <a:ea typeface="Verdana" panose="020B0604030504040204" pitchFamily="34" charset="0"/>
              </a:rPr>
              <a:t>	var names=[];				 //creates an empty string</a:t>
            </a:r>
          </a:p>
          <a:p>
            <a:pPr marL="0" lvl="0" indent="0" algn="just">
              <a:lnSpc>
                <a:spcPct val="100000"/>
              </a:lnSpc>
              <a:spcBef>
                <a:spcPts val="0"/>
              </a:spcBef>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     //3</a:t>
            </a:r>
          </a:p>
          <a:p>
            <a:pPr marL="0" lvl="0" indent="0" algn="just">
              <a:lnSpc>
                <a:spcPct val="100000"/>
              </a:lnSpc>
              <a:spcBef>
                <a:spcPts val="0"/>
              </a:spcBef>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names.length</a:t>
            </a:r>
            <a:r>
              <a:rPr lang="en-US" dirty="0">
                <a:solidFill>
                  <a:prstClr val="black"/>
                </a:solidFill>
                <a:ea typeface="Verdana" panose="020B0604030504040204" pitchFamily="34" charset="0"/>
              </a:rPr>
              <a:t>);     //0</a:t>
            </a:r>
          </a:p>
        </p:txBody>
      </p:sp>
      <p:sp>
        <p:nvSpPr>
          <p:cNvPr id="3" name="Title 2"/>
          <p:cNvSpPr>
            <a:spLocks noGrp="1"/>
          </p:cNvSpPr>
          <p:nvPr>
            <p:ph type="title"/>
          </p:nvPr>
        </p:nvSpPr>
        <p:spPr/>
        <p:txBody>
          <a:bodyPr/>
          <a:lstStyle/>
          <a:p>
            <a:r>
              <a:rPr lang="en-US" dirty="0">
                <a:ea typeface="Verdana" panose="020B0604030504040204" pitchFamily="34" charset="0"/>
              </a:rPr>
              <a:t>Creating and manipulating arrays (</a:t>
            </a:r>
            <a:r>
              <a:rPr lang="en-US" dirty="0"/>
              <a:t>Cont’d)</a:t>
            </a:r>
          </a:p>
        </p:txBody>
      </p:sp>
    </p:spTree>
    <p:extLst>
      <p:ext uri="{BB962C8B-B14F-4D97-AF65-F5344CB8AC3E}">
        <p14:creationId xmlns:p14="http://schemas.microsoft.com/office/powerpoint/2010/main" val="1848108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313724"/>
          </a:xfrm>
        </p:spPr>
        <p:txBody>
          <a:bodyPr>
            <a:normAutofit/>
          </a:bodyPr>
          <a:lstStyle/>
          <a:p>
            <a:pPr lvl="0" algn="just">
              <a:lnSpc>
                <a:spcPct val="100000"/>
              </a:lnSpc>
              <a:spcBef>
                <a:spcPts val="0"/>
              </a:spcBef>
              <a:defRPr/>
            </a:pPr>
            <a:r>
              <a:rPr lang="en-US" b="1" dirty="0">
                <a:solidFill>
                  <a:prstClr val="black"/>
                </a:solidFill>
                <a:ea typeface="Verdana" panose="020B0604030504040204" pitchFamily="34" charset="0"/>
              </a:rPr>
              <a:t>Length</a:t>
            </a:r>
            <a:r>
              <a:rPr lang="en-US" dirty="0">
                <a:solidFill>
                  <a:prstClr val="black"/>
                </a:solidFill>
                <a:ea typeface="Verdana" panose="020B0604030504040204" pitchFamily="34" charset="0"/>
              </a:rPr>
              <a:t> property in not read-only. By setting the length property , you can easily remove items from or add items to the end of the array.</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dirty="0">
                <a:solidFill>
                  <a:prstClr val="black"/>
                </a:solidFill>
                <a:ea typeface="Verdana" panose="020B0604030504040204" pitchFamily="34" charset="0"/>
              </a:rPr>
              <a:t>	var colors=[“red”, “blue” , “green”];</a:t>
            </a:r>
          </a:p>
          <a:p>
            <a:pPr marL="0" lvl="0" indent="0" algn="just">
              <a:lnSpc>
                <a:spcPct val="100000"/>
              </a:lnSpc>
              <a:spcBef>
                <a:spcPts val="0"/>
              </a:spcBef>
              <a:buNone/>
              <a:defRPr/>
            </a:pPr>
            <a:r>
              <a:rPr lang="en-US" dirty="0">
                <a:solidFill>
                  <a:prstClr val="black"/>
                </a:solidFill>
                <a:ea typeface="Verdana" panose="020B0604030504040204" pitchFamily="34" charset="0"/>
              </a:rPr>
              <a:t>	</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=2;</a:t>
            </a:r>
          </a:p>
          <a:p>
            <a:pPr marL="0" lvl="0" indent="0" algn="just">
              <a:lnSpc>
                <a:spcPct val="100000"/>
              </a:lnSpc>
              <a:spcBef>
                <a:spcPts val="0"/>
              </a:spcBef>
              <a:buNone/>
              <a:defRPr/>
            </a:pPr>
            <a:r>
              <a:rPr lang="en-US" dirty="0">
                <a:solidFill>
                  <a:prstClr val="black"/>
                </a:solidFill>
                <a:ea typeface="Verdana" panose="020B0604030504040204" pitchFamily="34" charset="0"/>
              </a:rPr>
              <a:t>	alert(colors[2]); //undefined</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dirty="0">
                <a:solidFill>
                  <a:prstClr val="black"/>
                </a:solidFill>
                <a:ea typeface="Verdana" panose="020B0604030504040204" pitchFamily="34" charset="0"/>
              </a:rPr>
              <a:t>	var colors=[“red”, “blue” , “green”];</a:t>
            </a:r>
          </a:p>
          <a:p>
            <a:pPr marL="0" lvl="0" indent="0" algn="just">
              <a:lnSpc>
                <a:spcPct val="100000"/>
              </a:lnSpc>
              <a:spcBef>
                <a:spcPts val="0"/>
              </a:spcBef>
              <a:buNone/>
              <a:defRPr/>
            </a:pPr>
            <a:r>
              <a:rPr lang="en-US" dirty="0">
                <a:solidFill>
                  <a:prstClr val="black"/>
                </a:solidFill>
                <a:ea typeface="Verdana" panose="020B0604030504040204" pitchFamily="34" charset="0"/>
              </a:rPr>
              <a:t>	</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=4;</a:t>
            </a:r>
          </a:p>
          <a:p>
            <a:pPr marL="0" lvl="0" indent="0" algn="just">
              <a:lnSpc>
                <a:spcPct val="100000"/>
              </a:lnSpc>
              <a:spcBef>
                <a:spcPts val="0"/>
              </a:spcBef>
              <a:buNone/>
              <a:defRPr/>
            </a:pPr>
            <a:r>
              <a:rPr lang="en-US" dirty="0">
                <a:solidFill>
                  <a:prstClr val="black"/>
                </a:solidFill>
                <a:ea typeface="Verdana" panose="020B0604030504040204" pitchFamily="34" charset="0"/>
              </a:rPr>
              <a:t>	alert(colors[3]); //undefined</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lvl="0" algn="just">
              <a:lnSpc>
                <a:spcPct val="100000"/>
              </a:lnSpc>
              <a:spcBef>
                <a:spcPts val="0"/>
              </a:spcBef>
              <a:defRPr/>
            </a:pPr>
            <a:r>
              <a:rPr lang="en-US" dirty="0">
                <a:solidFill>
                  <a:prstClr val="black"/>
                </a:solidFill>
                <a:ea typeface="Verdana" panose="020B0604030504040204" pitchFamily="34" charset="0"/>
              </a:rPr>
              <a:t>Length property can also be helpful in </a:t>
            </a:r>
            <a:r>
              <a:rPr lang="en-US" b="1" dirty="0">
                <a:solidFill>
                  <a:prstClr val="black"/>
                </a:solidFill>
                <a:ea typeface="Verdana" panose="020B0604030504040204" pitchFamily="34" charset="0"/>
              </a:rPr>
              <a:t>adding items to the end of an array</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dirty="0">
                <a:solidFill>
                  <a:prstClr val="black"/>
                </a:solidFill>
                <a:ea typeface="Verdana" panose="020B0604030504040204" pitchFamily="34" charset="0"/>
              </a:rPr>
              <a:t>	var colors=[“red”, “blue” , “green”]; //creates an  array with three strings</a:t>
            </a:r>
          </a:p>
          <a:p>
            <a:pPr marL="0" lvl="0" indent="0" algn="just">
              <a:lnSpc>
                <a:spcPct val="100000"/>
              </a:lnSpc>
              <a:spcBef>
                <a:spcPts val="0"/>
              </a:spcBef>
              <a:buNone/>
              <a:defRPr/>
            </a:pPr>
            <a:r>
              <a:rPr lang="en-US" dirty="0">
                <a:solidFill>
                  <a:prstClr val="black"/>
                </a:solidFill>
                <a:ea typeface="Verdana" panose="020B0604030504040204" pitchFamily="34" charset="0"/>
              </a:rPr>
              <a:t>	colors[</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]=“black”; //add a color (position 3)</a:t>
            </a:r>
          </a:p>
          <a:p>
            <a:pPr marL="0" lvl="0" indent="0" algn="just">
              <a:lnSpc>
                <a:spcPct val="100000"/>
              </a:lnSpc>
              <a:spcBef>
                <a:spcPts val="0"/>
              </a:spcBef>
              <a:buNone/>
              <a:defRPr/>
            </a:pPr>
            <a:r>
              <a:rPr lang="en-US" dirty="0">
                <a:solidFill>
                  <a:prstClr val="black"/>
                </a:solidFill>
                <a:ea typeface="Verdana" panose="020B0604030504040204" pitchFamily="34" charset="0"/>
              </a:rPr>
              <a:t>	colors[</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]=“brown”; //add another color (position 4)</a:t>
            </a:r>
          </a:p>
          <a:p>
            <a:pPr marL="0" indent="0">
              <a:buNone/>
            </a:pPr>
            <a:endParaRPr lang="en-US" dirty="0"/>
          </a:p>
        </p:txBody>
      </p:sp>
      <p:sp>
        <p:nvSpPr>
          <p:cNvPr id="3" name="Title 2"/>
          <p:cNvSpPr>
            <a:spLocks noGrp="1"/>
          </p:cNvSpPr>
          <p:nvPr>
            <p:ph type="title"/>
          </p:nvPr>
        </p:nvSpPr>
        <p:spPr/>
        <p:txBody>
          <a:bodyPr/>
          <a:lstStyle/>
          <a:p>
            <a:r>
              <a:rPr lang="en-US" dirty="0">
                <a:ea typeface="Verdana" panose="020B0604030504040204" pitchFamily="34" charset="0"/>
              </a:rPr>
              <a:t>Creating and manipulating arrays (</a:t>
            </a:r>
            <a:r>
              <a:rPr lang="en-US" dirty="0"/>
              <a:t>Cont’d)</a:t>
            </a:r>
          </a:p>
        </p:txBody>
      </p:sp>
    </p:spTree>
    <p:extLst>
      <p:ext uri="{BB962C8B-B14F-4D97-AF65-F5344CB8AC3E}">
        <p14:creationId xmlns:p14="http://schemas.microsoft.com/office/powerpoint/2010/main" val="301589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7364" y="1253331"/>
            <a:ext cx="10515600" cy="4351338"/>
          </a:xfrm>
        </p:spPr>
        <p:txBody>
          <a:bodyPr/>
          <a:lstStyle/>
          <a:p>
            <a:pPr lvl="0">
              <a:defRPr/>
            </a:pPr>
            <a:r>
              <a:rPr lang="en-US" dirty="0">
                <a:solidFill>
                  <a:prstClr val="black"/>
                </a:solidFill>
              </a:rPr>
              <a:t>All objects have </a:t>
            </a:r>
            <a:r>
              <a:rPr lang="en-US" dirty="0" err="1">
                <a:solidFill>
                  <a:prstClr val="black"/>
                </a:solidFill>
              </a:rPr>
              <a:t>toLocaleString</a:t>
            </a:r>
            <a:r>
              <a:rPr lang="en-US" dirty="0">
                <a:solidFill>
                  <a:prstClr val="black"/>
                </a:solidFill>
              </a:rPr>
              <a:t>(), </a:t>
            </a:r>
            <a:r>
              <a:rPr lang="en-US" dirty="0" err="1">
                <a:solidFill>
                  <a:prstClr val="black"/>
                </a:solidFill>
              </a:rPr>
              <a:t>toString</a:t>
            </a:r>
            <a:r>
              <a:rPr lang="en-US" dirty="0">
                <a:solidFill>
                  <a:prstClr val="black"/>
                </a:solidFill>
              </a:rPr>
              <a:t>(), and </a:t>
            </a:r>
            <a:r>
              <a:rPr lang="en-US" dirty="0" err="1">
                <a:solidFill>
                  <a:prstClr val="black"/>
                </a:solidFill>
              </a:rPr>
              <a:t>valueOf</a:t>
            </a:r>
            <a:r>
              <a:rPr lang="en-US" dirty="0">
                <a:solidFill>
                  <a:prstClr val="black"/>
                </a:solidFill>
              </a:rPr>
              <a:t>() methods. </a:t>
            </a:r>
          </a:p>
          <a:p>
            <a:pPr lvl="0">
              <a:defRPr/>
            </a:pPr>
            <a:r>
              <a:rPr lang="en-US" dirty="0">
                <a:solidFill>
                  <a:prstClr val="black"/>
                </a:solidFill>
              </a:rPr>
              <a:t>The </a:t>
            </a:r>
            <a:r>
              <a:rPr lang="en-US" dirty="0" err="1">
                <a:solidFill>
                  <a:prstClr val="black"/>
                </a:solidFill>
              </a:rPr>
              <a:t>toString</a:t>
            </a:r>
            <a:r>
              <a:rPr lang="en-US" dirty="0">
                <a:solidFill>
                  <a:prstClr val="black"/>
                </a:solidFill>
              </a:rPr>
              <a:t>() and </a:t>
            </a:r>
            <a:r>
              <a:rPr lang="en-US" dirty="0" err="1">
                <a:solidFill>
                  <a:prstClr val="black"/>
                </a:solidFill>
              </a:rPr>
              <a:t>valueOf</a:t>
            </a:r>
            <a:r>
              <a:rPr lang="en-US" dirty="0">
                <a:solidFill>
                  <a:prstClr val="black"/>
                </a:solidFill>
              </a:rPr>
              <a:t>() methods return the same value when called on an array.</a:t>
            </a:r>
          </a:p>
          <a:p>
            <a:pPr lvl="0">
              <a:defRPr/>
            </a:pPr>
            <a:r>
              <a:rPr lang="en-US" dirty="0">
                <a:solidFill>
                  <a:prstClr val="black"/>
                </a:solidFill>
              </a:rPr>
              <a:t> The result is a comma-separated string that contains the string equivalents of each value in the array, which is to say that each item has its </a:t>
            </a:r>
            <a:r>
              <a:rPr lang="en-US" dirty="0" err="1">
                <a:solidFill>
                  <a:prstClr val="black"/>
                </a:solidFill>
              </a:rPr>
              <a:t>toString</a:t>
            </a:r>
            <a:r>
              <a:rPr lang="en-US" dirty="0">
                <a:solidFill>
                  <a:prstClr val="black"/>
                </a:solidFill>
              </a:rPr>
              <a:t>() method called to create the final string. </a:t>
            </a:r>
          </a:p>
          <a:p>
            <a:pPr marL="0" lvl="0" indent="0">
              <a:buNone/>
              <a:defRPr/>
            </a:pPr>
            <a:r>
              <a:rPr lang="en-US" dirty="0" err="1">
                <a:solidFill>
                  <a:prstClr val="black"/>
                </a:solidFill>
              </a:rPr>
              <a:t>Eg</a:t>
            </a:r>
            <a:r>
              <a:rPr lang="en-US" dirty="0">
                <a:solidFill>
                  <a:prstClr val="black"/>
                </a:solidFill>
              </a:rPr>
              <a:t>:</a:t>
            </a:r>
          </a:p>
          <a:p>
            <a:pPr marL="0" lvl="0" indent="0">
              <a:buNone/>
              <a:defRPr/>
            </a:pPr>
            <a:r>
              <a:rPr lang="en-US" dirty="0">
                <a:solidFill>
                  <a:prstClr val="black"/>
                </a:solidFill>
              </a:rPr>
              <a:t>	var colors = [“red”, “blue”, “green”];    //creates an array with three strings</a:t>
            </a:r>
          </a:p>
          <a:p>
            <a:pPr marL="0" lvl="0" indent="0">
              <a:buNone/>
              <a:defRPr/>
            </a:pPr>
            <a:r>
              <a:rPr lang="en-US" dirty="0">
                <a:solidFill>
                  <a:prstClr val="black"/>
                </a:solidFill>
              </a:rPr>
              <a:t>	alert(</a:t>
            </a:r>
            <a:r>
              <a:rPr lang="en-US" dirty="0" err="1">
                <a:solidFill>
                  <a:prstClr val="black"/>
                </a:solidFill>
              </a:rPr>
              <a:t>colors.toString</a:t>
            </a:r>
            <a:r>
              <a:rPr lang="en-US" dirty="0">
                <a:solidFill>
                  <a:prstClr val="black"/>
                </a:solidFill>
              </a:rPr>
              <a:t>());    		//</a:t>
            </a:r>
            <a:r>
              <a:rPr lang="en-US" dirty="0" err="1">
                <a:solidFill>
                  <a:prstClr val="black"/>
                </a:solidFill>
              </a:rPr>
              <a:t>red,blue,green</a:t>
            </a:r>
            <a:r>
              <a:rPr lang="en-US" dirty="0">
                <a:solidFill>
                  <a:prstClr val="black"/>
                </a:solidFill>
              </a:rPr>
              <a:t> </a:t>
            </a:r>
          </a:p>
          <a:p>
            <a:pPr marL="0" lvl="0" indent="0">
              <a:buNone/>
              <a:defRPr/>
            </a:pPr>
            <a:r>
              <a:rPr lang="en-US" dirty="0">
                <a:solidFill>
                  <a:prstClr val="black"/>
                </a:solidFill>
              </a:rPr>
              <a:t>	alert(</a:t>
            </a:r>
            <a:r>
              <a:rPr lang="en-US" dirty="0" err="1">
                <a:solidFill>
                  <a:prstClr val="black"/>
                </a:solidFill>
              </a:rPr>
              <a:t>colors.valueOf</a:t>
            </a:r>
            <a:r>
              <a:rPr lang="en-US" dirty="0">
                <a:solidFill>
                  <a:prstClr val="black"/>
                </a:solidFill>
              </a:rPr>
              <a:t>());     		//</a:t>
            </a:r>
            <a:r>
              <a:rPr lang="en-US" dirty="0" err="1">
                <a:solidFill>
                  <a:prstClr val="black"/>
                </a:solidFill>
              </a:rPr>
              <a:t>red,blue,green</a:t>
            </a:r>
            <a:endParaRPr lang="en-US" dirty="0">
              <a:solidFill>
                <a:prstClr val="black"/>
              </a:solidFill>
            </a:endParaRPr>
          </a:p>
          <a:p>
            <a:pPr marL="0" lvl="0" indent="0">
              <a:buNone/>
              <a:defRPr/>
            </a:pPr>
            <a:r>
              <a:rPr lang="en-US" dirty="0">
                <a:solidFill>
                  <a:prstClr val="black"/>
                </a:solidFill>
              </a:rPr>
              <a:t>	 alert(colors);                  		//</a:t>
            </a:r>
            <a:r>
              <a:rPr lang="en-US" dirty="0" err="1">
                <a:solidFill>
                  <a:prstClr val="black"/>
                </a:solidFill>
              </a:rPr>
              <a:t>red,blue,green</a:t>
            </a:r>
            <a:endParaRPr lang="en-US" dirty="0">
              <a:solidFill>
                <a:prstClr val="black"/>
              </a:solidFill>
            </a:endParaRPr>
          </a:p>
          <a:p>
            <a:endParaRPr lang="en-US" dirty="0"/>
          </a:p>
        </p:txBody>
      </p:sp>
      <p:sp>
        <p:nvSpPr>
          <p:cNvPr id="3" name="Title 2"/>
          <p:cNvSpPr>
            <a:spLocks noGrp="1"/>
          </p:cNvSpPr>
          <p:nvPr>
            <p:ph type="title"/>
          </p:nvPr>
        </p:nvSpPr>
        <p:spPr/>
        <p:txBody>
          <a:bodyPr/>
          <a:lstStyle/>
          <a:p>
            <a:r>
              <a:rPr lang="en-US" dirty="0"/>
              <a:t>Conversion Methods</a:t>
            </a:r>
          </a:p>
        </p:txBody>
      </p:sp>
    </p:spTree>
    <p:extLst>
      <p:ext uri="{BB962C8B-B14F-4D97-AF65-F5344CB8AC3E}">
        <p14:creationId xmlns:p14="http://schemas.microsoft.com/office/powerpoint/2010/main" val="237530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4351338"/>
          </a:xfrm>
        </p:spPr>
        <p:txBody>
          <a:bodyPr/>
          <a:lstStyle/>
          <a:p>
            <a:pPr lvl="0" algn="just">
              <a:defRPr/>
            </a:pPr>
            <a:r>
              <a:rPr lang="en-US" dirty="0">
                <a:solidFill>
                  <a:prstClr val="black"/>
                </a:solidFill>
                <a:ea typeface="Verdana" panose="020B0604030504040204" pitchFamily="34" charset="0"/>
              </a:rPr>
              <a:t>The join() method accepts </a:t>
            </a:r>
            <a:r>
              <a:rPr lang="en-US" b="1" dirty="0">
                <a:solidFill>
                  <a:prstClr val="black"/>
                </a:solidFill>
                <a:ea typeface="Verdana" panose="020B0604030504040204" pitchFamily="34" charset="0"/>
              </a:rPr>
              <a:t>one argument</a:t>
            </a:r>
            <a:r>
              <a:rPr lang="en-US" dirty="0">
                <a:solidFill>
                  <a:prstClr val="black"/>
                </a:solidFill>
                <a:ea typeface="Verdana" panose="020B0604030504040204" pitchFamily="34" charset="0"/>
              </a:rPr>
              <a:t>, which is the string separator to use, and returns a string containing all items.</a:t>
            </a:r>
          </a:p>
          <a:p>
            <a:pPr marL="0" lvl="0" indent="0" algn="just">
              <a:buNone/>
              <a:defRPr/>
            </a:pPr>
            <a:endParaRPr lang="en-US" dirty="0">
              <a:solidFill>
                <a:prstClr val="black"/>
              </a:solidFill>
              <a:ea typeface="Verdana" panose="020B0604030504040204" pitchFamily="34" charset="0"/>
            </a:endParaRPr>
          </a:p>
          <a:p>
            <a:pPr marL="0" lvl="0" indent="0" algn="just">
              <a:buNone/>
              <a:defRPr/>
            </a:pPr>
            <a:r>
              <a:rPr lang="en-US" dirty="0">
                <a:solidFill>
                  <a:prstClr val="black"/>
                </a:solidFill>
                <a:ea typeface="Verdana" panose="020B0604030504040204" pitchFamily="34" charset="0"/>
              </a:rPr>
              <a:t>	var colors=[“red”, “green”, “blue”];</a:t>
            </a:r>
          </a:p>
          <a:p>
            <a:pPr marL="0" lvl="0" indent="0" algn="just">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colors.join</a:t>
            </a:r>
            <a:r>
              <a:rPr lang="en-US" dirty="0">
                <a:solidFill>
                  <a:prstClr val="black"/>
                </a:solidFill>
                <a:ea typeface="Verdana" panose="020B0604030504040204" pitchFamily="34" charset="0"/>
              </a:rPr>
              <a:t>(“,”)); 	//red, green, blue</a:t>
            </a:r>
          </a:p>
          <a:p>
            <a:pPr marL="0" lvl="0" indent="0" algn="just">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colors.join</a:t>
            </a:r>
            <a:r>
              <a:rPr lang="en-US" dirty="0">
                <a:solidFill>
                  <a:prstClr val="black"/>
                </a:solidFill>
                <a:ea typeface="Verdana" panose="020B0604030504040204" pitchFamily="34" charset="0"/>
              </a:rPr>
              <a:t>(“||”)); 	//red||green||blue</a:t>
            </a:r>
          </a:p>
          <a:p>
            <a:endParaRPr lang="en-US" dirty="0"/>
          </a:p>
        </p:txBody>
      </p:sp>
      <p:sp>
        <p:nvSpPr>
          <p:cNvPr id="3" name="Title 2"/>
          <p:cNvSpPr>
            <a:spLocks noGrp="1"/>
          </p:cNvSpPr>
          <p:nvPr>
            <p:ph type="title"/>
          </p:nvPr>
        </p:nvSpPr>
        <p:spPr/>
        <p:txBody>
          <a:bodyPr/>
          <a:lstStyle/>
          <a:p>
            <a:r>
              <a:rPr lang="en-US" dirty="0">
                <a:ea typeface="Verdana" panose="020B0604030504040204" pitchFamily="34" charset="0"/>
              </a:rPr>
              <a:t>join() Method</a:t>
            </a:r>
            <a:endParaRPr lang="en-US" dirty="0"/>
          </a:p>
        </p:txBody>
      </p:sp>
    </p:spTree>
    <p:extLst>
      <p:ext uri="{BB962C8B-B14F-4D97-AF65-F5344CB8AC3E}">
        <p14:creationId xmlns:p14="http://schemas.microsoft.com/office/powerpoint/2010/main" val="318498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5479978"/>
          </a:xfrm>
        </p:spPr>
        <p:txBody>
          <a:bodyPr>
            <a:normAutofit/>
          </a:bodyPr>
          <a:lstStyle/>
          <a:p>
            <a:pPr lvl="0" algn="just" fontAlgn="t">
              <a:defRPr/>
            </a:pPr>
            <a:r>
              <a:rPr lang="en-US" dirty="0">
                <a:solidFill>
                  <a:prstClr val="black"/>
                </a:solidFill>
                <a:ea typeface="Verdana" panose="020B0604030504040204" pitchFamily="34" charset="0"/>
              </a:rPr>
              <a:t>The </a:t>
            </a:r>
            <a:r>
              <a:rPr lang="en-US" b="1" dirty="0">
                <a:solidFill>
                  <a:prstClr val="black"/>
                </a:solidFill>
                <a:ea typeface="Verdana" panose="020B0604030504040204" pitchFamily="34" charset="0"/>
              </a:rPr>
              <a:t>push() </a:t>
            </a:r>
            <a:r>
              <a:rPr lang="en-US" dirty="0">
                <a:solidFill>
                  <a:prstClr val="black"/>
                </a:solidFill>
                <a:ea typeface="Verdana" panose="020B0604030504040204" pitchFamily="34" charset="0"/>
              </a:rPr>
              <a:t>method accepts any number of arguments and </a:t>
            </a:r>
            <a:r>
              <a:rPr lang="en-US" b="1" dirty="0">
                <a:solidFill>
                  <a:prstClr val="black"/>
                </a:solidFill>
                <a:ea typeface="Verdana" panose="020B0604030504040204" pitchFamily="34" charset="0"/>
              </a:rPr>
              <a:t>adds</a:t>
            </a:r>
            <a:r>
              <a:rPr lang="en-US" dirty="0">
                <a:solidFill>
                  <a:prstClr val="black"/>
                </a:solidFill>
                <a:ea typeface="Verdana" panose="020B0604030504040204" pitchFamily="34" charset="0"/>
              </a:rPr>
              <a:t> them to the end of the array, </a:t>
            </a:r>
            <a:r>
              <a:rPr lang="en-US" b="1" dirty="0">
                <a:solidFill>
                  <a:prstClr val="black"/>
                </a:solidFill>
                <a:ea typeface="Verdana" panose="020B0604030504040204" pitchFamily="34" charset="0"/>
              </a:rPr>
              <a:t>returning the array’s new length.</a:t>
            </a:r>
          </a:p>
          <a:p>
            <a:pPr lvl="0" algn="just" fontAlgn="t">
              <a:defRPr/>
            </a:pPr>
            <a:r>
              <a:rPr lang="en-US" dirty="0">
                <a:solidFill>
                  <a:prstClr val="black"/>
                </a:solidFill>
                <a:ea typeface="Verdana" panose="020B0604030504040204" pitchFamily="34" charset="0"/>
              </a:rPr>
              <a:t>The </a:t>
            </a:r>
            <a:r>
              <a:rPr lang="en-US" b="1" dirty="0">
                <a:solidFill>
                  <a:prstClr val="black"/>
                </a:solidFill>
                <a:ea typeface="Verdana" panose="020B0604030504040204" pitchFamily="34" charset="0"/>
              </a:rPr>
              <a:t>pop() </a:t>
            </a:r>
            <a:r>
              <a:rPr lang="en-US" dirty="0">
                <a:solidFill>
                  <a:prstClr val="black"/>
                </a:solidFill>
                <a:ea typeface="Verdana" panose="020B0604030504040204" pitchFamily="34" charset="0"/>
              </a:rPr>
              <a:t>method, </a:t>
            </a:r>
            <a:r>
              <a:rPr lang="en-US" b="1" dirty="0">
                <a:solidFill>
                  <a:prstClr val="black"/>
                </a:solidFill>
                <a:ea typeface="Verdana" panose="020B0604030504040204" pitchFamily="34" charset="0"/>
              </a:rPr>
              <a:t>removes</a:t>
            </a:r>
            <a:r>
              <a:rPr lang="en-US" dirty="0">
                <a:solidFill>
                  <a:prstClr val="black"/>
                </a:solidFill>
                <a:ea typeface="Verdana" panose="020B0604030504040204" pitchFamily="34" charset="0"/>
              </a:rPr>
              <a:t> the last item in the array, decrements the array’s length, and </a:t>
            </a:r>
            <a:r>
              <a:rPr lang="en-US" b="1" dirty="0">
                <a:solidFill>
                  <a:prstClr val="black"/>
                </a:solidFill>
                <a:ea typeface="Verdana" panose="020B0604030504040204" pitchFamily="34" charset="0"/>
              </a:rPr>
              <a:t>returns that item.</a:t>
            </a:r>
          </a:p>
          <a:p>
            <a:pPr lvl="0" algn="just" fontAlgn="t">
              <a:defRPr/>
            </a:pPr>
            <a:endParaRPr lang="en-US" b="1" dirty="0">
              <a:solidFill>
                <a:prstClr val="black"/>
              </a:solidFill>
              <a:ea typeface="Verdana" panose="020B0604030504040204" pitchFamily="34" charset="0"/>
            </a:endParaRPr>
          </a:p>
          <a:p>
            <a:pPr marL="0" lvl="0" indent="0" algn="just" fontAlgn="t">
              <a:buNone/>
              <a:defRPr/>
            </a:pPr>
            <a:r>
              <a:rPr lang="en-US" dirty="0">
                <a:solidFill>
                  <a:prstClr val="black"/>
                </a:solidFill>
                <a:ea typeface="Verdana" panose="020B0604030504040204" pitchFamily="34" charset="0"/>
              </a:rPr>
              <a:t>	var colors= new Array();		 	//create an array</a:t>
            </a:r>
          </a:p>
          <a:p>
            <a:pPr marL="0" lvl="0" indent="0" algn="just" fontAlgn="t">
              <a:buNone/>
              <a:defRPr/>
            </a:pPr>
            <a:r>
              <a:rPr lang="en-US" dirty="0">
                <a:solidFill>
                  <a:prstClr val="black"/>
                </a:solidFill>
                <a:ea typeface="Verdana" panose="020B0604030504040204" pitchFamily="34" charset="0"/>
              </a:rPr>
              <a:t>	var count=</a:t>
            </a:r>
            <a:r>
              <a:rPr lang="en-US" dirty="0" err="1">
                <a:solidFill>
                  <a:prstClr val="black"/>
                </a:solidFill>
                <a:ea typeface="Verdana" panose="020B0604030504040204" pitchFamily="34" charset="0"/>
              </a:rPr>
              <a:t>colors.push</a:t>
            </a:r>
            <a:r>
              <a:rPr lang="en-US" dirty="0">
                <a:solidFill>
                  <a:prstClr val="black"/>
                </a:solidFill>
                <a:ea typeface="Verdana" panose="020B0604030504040204" pitchFamily="34" charset="0"/>
              </a:rPr>
              <a:t>(“red”, “green”); 	//push two items</a:t>
            </a:r>
          </a:p>
          <a:p>
            <a:pPr marL="0" lvl="0" indent="0" algn="just" fontAlgn="t">
              <a:buNone/>
              <a:defRPr/>
            </a:pPr>
            <a:r>
              <a:rPr lang="en-US" dirty="0">
                <a:solidFill>
                  <a:prstClr val="black"/>
                </a:solidFill>
                <a:ea typeface="Verdana" panose="020B0604030504040204" pitchFamily="34" charset="0"/>
              </a:rPr>
              <a:t>	alert(count); 				// 2</a:t>
            </a:r>
          </a:p>
          <a:p>
            <a:pPr marL="0" lvl="0" indent="0" algn="just" fontAlgn="t">
              <a:buNone/>
              <a:defRPr/>
            </a:pPr>
            <a:r>
              <a:rPr lang="en-US" dirty="0">
                <a:solidFill>
                  <a:prstClr val="black"/>
                </a:solidFill>
                <a:ea typeface="Verdana" panose="020B0604030504040204" pitchFamily="34" charset="0"/>
              </a:rPr>
              <a:t>	var count=</a:t>
            </a:r>
            <a:r>
              <a:rPr lang="en-US" dirty="0" err="1">
                <a:solidFill>
                  <a:prstClr val="black"/>
                </a:solidFill>
                <a:ea typeface="Verdana" panose="020B0604030504040204" pitchFamily="34" charset="0"/>
              </a:rPr>
              <a:t>colors.push</a:t>
            </a:r>
            <a:r>
              <a:rPr lang="en-US" dirty="0">
                <a:solidFill>
                  <a:prstClr val="black"/>
                </a:solidFill>
                <a:ea typeface="Verdana" panose="020B0604030504040204" pitchFamily="34" charset="0"/>
              </a:rPr>
              <a:t>(“black”); 		//push another item on</a:t>
            </a:r>
          </a:p>
          <a:p>
            <a:pPr marL="0" lvl="0" indent="0" algn="just" fontAlgn="t">
              <a:buNone/>
              <a:defRPr/>
            </a:pPr>
            <a:r>
              <a:rPr lang="en-US" dirty="0">
                <a:solidFill>
                  <a:prstClr val="black"/>
                </a:solidFill>
                <a:ea typeface="Verdana" panose="020B0604030504040204" pitchFamily="34" charset="0"/>
              </a:rPr>
              <a:t>	alert(count); 				// 3</a:t>
            </a:r>
          </a:p>
          <a:p>
            <a:pPr marL="0" lvl="0" indent="0" algn="just" fontAlgn="t">
              <a:buNone/>
              <a:defRPr/>
            </a:pPr>
            <a:r>
              <a:rPr lang="en-US" dirty="0">
                <a:solidFill>
                  <a:prstClr val="black"/>
                </a:solidFill>
                <a:ea typeface="Verdana" panose="020B0604030504040204" pitchFamily="34" charset="0"/>
              </a:rPr>
              <a:t>	var item=</a:t>
            </a:r>
            <a:r>
              <a:rPr lang="en-US" dirty="0" err="1">
                <a:solidFill>
                  <a:prstClr val="black"/>
                </a:solidFill>
                <a:ea typeface="Verdana" panose="020B0604030504040204" pitchFamily="34" charset="0"/>
              </a:rPr>
              <a:t>colors.pop</a:t>
            </a:r>
            <a:r>
              <a:rPr lang="en-US" dirty="0">
                <a:solidFill>
                  <a:prstClr val="black"/>
                </a:solidFill>
                <a:ea typeface="Verdana" panose="020B0604030504040204" pitchFamily="34" charset="0"/>
              </a:rPr>
              <a:t>(); //get the last item</a:t>
            </a:r>
          </a:p>
          <a:p>
            <a:pPr marL="0" lvl="0" indent="0" algn="just" fontAlgn="t">
              <a:buNone/>
              <a:defRPr/>
            </a:pPr>
            <a:r>
              <a:rPr lang="en-US" dirty="0">
                <a:solidFill>
                  <a:prstClr val="black"/>
                </a:solidFill>
                <a:ea typeface="Verdana" panose="020B0604030504040204" pitchFamily="34" charset="0"/>
              </a:rPr>
              <a:t>	alert(item);				//”black”</a:t>
            </a:r>
          </a:p>
          <a:p>
            <a:pPr marL="0" lvl="0" indent="0" algn="just" fontAlgn="t">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			//2</a:t>
            </a:r>
          </a:p>
          <a:p>
            <a:endParaRPr lang="en-US" dirty="0"/>
          </a:p>
        </p:txBody>
      </p:sp>
      <p:sp>
        <p:nvSpPr>
          <p:cNvPr id="3" name="Title 2"/>
          <p:cNvSpPr>
            <a:spLocks noGrp="1"/>
          </p:cNvSpPr>
          <p:nvPr>
            <p:ph type="title"/>
          </p:nvPr>
        </p:nvSpPr>
        <p:spPr/>
        <p:txBody>
          <a:bodyPr/>
          <a:lstStyle/>
          <a:p>
            <a:r>
              <a:rPr lang="en-US" dirty="0">
                <a:ea typeface="Verdana" panose="020B0604030504040204" pitchFamily="34" charset="0"/>
              </a:rPr>
              <a:t>Stack Methods</a:t>
            </a:r>
            <a:endParaRPr lang="en-US" dirty="0"/>
          </a:p>
        </p:txBody>
      </p:sp>
    </p:spTree>
    <p:extLst>
      <p:ext uri="{BB962C8B-B14F-4D97-AF65-F5344CB8AC3E}">
        <p14:creationId xmlns:p14="http://schemas.microsoft.com/office/powerpoint/2010/main" val="3859100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7724" y="1253330"/>
            <a:ext cx="10515600" cy="5244451"/>
          </a:xfrm>
        </p:spPr>
        <p:txBody>
          <a:bodyPr/>
          <a:lstStyle/>
          <a:p>
            <a:pPr lvl="0" algn="just" fontAlgn="t">
              <a:defRPr/>
            </a:pPr>
            <a:r>
              <a:rPr lang="en-US" dirty="0">
                <a:solidFill>
                  <a:prstClr val="black"/>
                </a:solidFill>
                <a:ea typeface="Verdana" panose="020B0604030504040204" pitchFamily="34" charset="0"/>
              </a:rPr>
              <a:t>The </a:t>
            </a:r>
            <a:r>
              <a:rPr lang="en-US" b="1" dirty="0">
                <a:solidFill>
                  <a:prstClr val="black"/>
                </a:solidFill>
                <a:ea typeface="Verdana" panose="020B0604030504040204" pitchFamily="34" charset="0"/>
              </a:rPr>
              <a:t>shift() </a:t>
            </a:r>
            <a:r>
              <a:rPr lang="en-US" dirty="0">
                <a:solidFill>
                  <a:prstClr val="black"/>
                </a:solidFill>
                <a:ea typeface="Verdana" panose="020B0604030504040204" pitchFamily="34" charset="0"/>
              </a:rPr>
              <a:t>method which </a:t>
            </a:r>
            <a:r>
              <a:rPr lang="en-US" b="1" dirty="0">
                <a:solidFill>
                  <a:prstClr val="black"/>
                </a:solidFill>
                <a:ea typeface="Verdana" panose="020B0604030504040204" pitchFamily="34" charset="0"/>
              </a:rPr>
              <a:t>removes the first item </a:t>
            </a:r>
            <a:r>
              <a:rPr lang="en-US" dirty="0">
                <a:solidFill>
                  <a:prstClr val="black"/>
                </a:solidFill>
                <a:ea typeface="Verdana" panose="020B0604030504040204" pitchFamily="34" charset="0"/>
              </a:rPr>
              <a:t>in the array and </a:t>
            </a:r>
            <a:r>
              <a:rPr lang="en-US" b="1" dirty="0">
                <a:solidFill>
                  <a:prstClr val="black"/>
                </a:solidFill>
                <a:ea typeface="Verdana" panose="020B0604030504040204" pitchFamily="34" charset="0"/>
              </a:rPr>
              <a:t>returns</a:t>
            </a:r>
            <a:r>
              <a:rPr lang="en-US" dirty="0">
                <a:solidFill>
                  <a:prstClr val="black"/>
                </a:solidFill>
                <a:ea typeface="Verdana" panose="020B0604030504040204" pitchFamily="34" charset="0"/>
              </a:rPr>
              <a:t> it and then decrementing the length of the array by one.</a:t>
            </a:r>
          </a:p>
          <a:p>
            <a:pPr lvl="0" algn="just" fontAlgn="t">
              <a:defRPr/>
            </a:pPr>
            <a:endParaRPr lang="en-US" dirty="0">
              <a:solidFill>
                <a:prstClr val="black"/>
              </a:solidFill>
              <a:ea typeface="Verdana" panose="020B0604030504040204" pitchFamily="34" charset="0"/>
            </a:endParaRPr>
          </a:p>
          <a:p>
            <a:pPr marL="0" lvl="0" indent="0" algn="just" fontAlgn="t">
              <a:buNone/>
              <a:defRPr/>
            </a:pPr>
            <a:r>
              <a:rPr lang="en-US" dirty="0">
                <a:solidFill>
                  <a:prstClr val="black"/>
                </a:solidFill>
                <a:ea typeface="Verdana" panose="020B0604030504040204" pitchFamily="34" charset="0"/>
              </a:rPr>
              <a:t>	var colors=new Array();</a:t>
            </a:r>
          </a:p>
          <a:p>
            <a:pPr marL="0" lvl="0" indent="0" algn="just" fontAlgn="t">
              <a:buNone/>
              <a:defRPr/>
            </a:pPr>
            <a:r>
              <a:rPr lang="en-US" dirty="0">
                <a:solidFill>
                  <a:prstClr val="black"/>
                </a:solidFill>
                <a:ea typeface="Verdana" panose="020B0604030504040204" pitchFamily="34" charset="0"/>
              </a:rPr>
              <a:t>	var count=</a:t>
            </a:r>
            <a:r>
              <a:rPr lang="en-US" dirty="0" err="1">
                <a:solidFill>
                  <a:prstClr val="black"/>
                </a:solidFill>
                <a:ea typeface="Verdana" panose="020B0604030504040204" pitchFamily="34" charset="0"/>
              </a:rPr>
              <a:t>colors.push</a:t>
            </a:r>
            <a:r>
              <a:rPr lang="en-US" dirty="0">
                <a:solidFill>
                  <a:prstClr val="black"/>
                </a:solidFill>
                <a:ea typeface="Verdana" panose="020B0604030504040204" pitchFamily="34" charset="0"/>
              </a:rPr>
              <a:t>(“red”, “green”)</a:t>
            </a:r>
          </a:p>
          <a:p>
            <a:pPr marL="0" lvl="0" indent="0" algn="just" fontAlgn="t">
              <a:buNone/>
              <a:defRPr/>
            </a:pPr>
            <a:r>
              <a:rPr lang="en-US" dirty="0">
                <a:solidFill>
                  <a:prstClr val="black"/>
                </a:solidFill>
                <a:ea typeface="Verdana" panose="020B0604030504040204" pitchFamily="34" charset="0"/>
              </a:rPr>
              <a:t>	alert(count); //2</a:t>
            </a:r>
          </a:p>
          <a:p>
            <a:pPr marL="0" lvl="0" indent="0" algn="just" fontAlgn="t">
              <a:buNone/>
              <a:defRPr/>
            </a:pPr>
            <a:r>
              <a:rPr lang="en-US" dirty="0">
                <a:solidFill>
                  <a:prstClr val="black"/>
                </a:solidFill>
                <a:ea typeface="Verdana" panose="020B0604030504040204" pitchFamily="34" charset="0"/>
              </a:rPr>
              <a:t>	count=</a:t>
            </a:r>
            <a:r>
              <a:rPr lang="en-US" dirty="0" err="1">
                <a:solidFill>
                  <a:prstClr val="black"/>
                </a:solidFill>
                <a:ea typeface="Verdana" panose="020B0604030504040204" pitchFamily="34" charset="0"/>
              </a:rPr>
              <a:t>colors.push</a:t>
            </a:r>
            <a:r>
              <a:rPr lang="en-US" dirty="0">
                <a:solidFill>
                  <a:prstClr val="black"/>
                </a:solidFill>
                <a:ea typeface="Verdana" panose="020B0604030504040204" pitchFamily="34" charset="0"/>
              </a:rPr>
              <a:t>(“black”);</a:t>
            </a:r>
          </a:p>
          <a:p>
            <a:pPr marL="0" lvl="0" indent="0" algn="just" fontAlgn="t">
              <a:buNone/>
              <a:defRPr/>
            </a:pPr>
            <a:r>
              <a:rPr lang="en-US" dirty="0">
                <a:solidFill>
                  <a:prstClr val="black"/>
                </a:solidFill>
                <a:ea typeface="Verdana" panose="020B0604030504040204" pitchFamily="34" charset="0"/>
              </a:rPr>
              <a:t>	alert(count); //3</a:t>
            </a:r>
          </a:p>
          <a:p>
            <a:pPr marL="0" lvl="0" indent="0" algn="just" fontAlgn="t">
              <a:buNone/>
              <a:defRPr/>
            </a:pPr>
            <a:r>
              <a:rPr lang="en-US" dirty="0">
                <a:solidFill>
                  <a:prstClr val="black"/>
                </a:solidFill>
                <a:ea typeface="Verdana" panose="020B0604030504040204" pitchFamily="34" charset="0"/>
              </a:rPr>
              <a:t>	var item=</a:t>
            </a:r>
            <a:r>
              <a:rPr lang="en-US" dirty="0" err="1">
                <a:solidFill>
                  <a:prstClr val="black"/>
                </a:solidFill>
                <a:ea typeface="Verdana" panose="020B0604030504040204" pitchFamily="34" charset="0"/>
              </a:rPr>
              <a:t>colors.shift</a:t>
            </a:r>
            <a:r>
              <a:rPr lang="en-US" dirty="0">
                <a:solidFill>
                  <a:prstClr val="black"/>
                </a:solidFill>
                <a:ea typeface="Verdana" panose="020B0604030504040204" pitchFamily="34" charset="0"/>
              </a:rPr>
              <a:t>();</a:t>
            </a:r>
          </a:p>
          <a:p>
            <a:pPr marL="0" lvl="0" indent="0" algn="just" fontAlgn="t">
              <a:buNone/>
              <a:defRPr/>
            </a:pPr>
            <a:r>
              <a:rPr lang="en-US" dirty="0">
                <a:solidFill>
                  <a:prstClr val="black"/>
                </a:solidFill>
                <a:ea typeface="Verdana" panose="020B0604030504040204" pitchFamily="34" charset="0"/>
              </a:rPr>
              <a:t>	alert(item); //red</a:t>
            </a:r>
          </a:p>
          <a:p>
            <a:pPr marL="0" lvl="0" indent="0" algn="just" fontAlgn="t">
              <a:buNone/>
              <a:defRPr/>
            </a:pPr>
            <a:r>
              <a:rPr lang="en-US" dirty="0">
                <a:solidFill>
                  <a:prstClr val="black"/>
                </a:solidFill>
                <a:ea typeface="Verdana" panose="020B0604030504040204" pitchFamily="34" charset="0"/>
              </a:rPr>
              <a:t>	alert(</a:t>
            </a:r>
            <a:r>
              <a:rPr lang="en-US" dirty="0" err="1">
                <a:solidFill>
                  <a:prstClr val="black"/>
                </a:solidFill>
                <a:ea typeface="Verdana" panose="020B0604030504040204" pitchFamily="34" charset="0"/>
              </a:rPr>
              <a:t>colors.length</a:t>
            </a:r>
            <a:r>
              <a:rPr lang="en-US" dirty="0">
                <a:solidFill>
                  <a:prstClr val="black"/>
                </a:solidFill>
                <a:ea typeface="Verdana" panose="020B0604030504040204" pitchFamily="34" charset="0"/>
              </a:rPr>
              <a:t>); //2</a:t>
            </a: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Queue Methods</a:t>
            </a:r>
            <a:endParaRPr lang="en-US" dirty="0"/>
          </a:p>
        </p:txBody>
      </p:sp>
    </p:spTree>
    <p:extLst>
      <p:ext uri="{BB962C8B-B14F-4D97-AF65-F5344CB8AC3E}">
        <p14:creationId xmlns:p14="http://schemas.microsoft.com/office/powerpoint/2010/main" val="1413041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lgn="just">
              <a:buNone/>
              <a:defRPr/>
            </a:pPr>
            <a:r>
              <a:rPr lang="en-US" dirty="0">
                <a:solidFill>
                  <a:prstClr val="black"/>
                </a:solidFill>
                <a:ea typeface="Verdana" panose="020B0604030504040204" pitchFamily="34" charset="0"/>
              </a:rPr>
              <a:t>The </a:t>
            </a:r>
            <a:r>
              <a:rPr lang="en-US" b="1" dirty="0" err="1">
                <a:solidFill>
                  <a:prstClr val="black"/>
                </a:solidFill>
                <a:ea typeface="Verdana" panose="020B0604030504040204" pitchFamily="34" charset="0"/>
              </a:rPr>
              <a:t>unshift</a:t>
            </a:r>
            <a:r>
              <a:rPr lang="en-US" b="1" dirty="0">
                <a:solidFill>
                  <a:prstClr val="black"/>
                </a:solidFill>
                <a:ea typeface="Verdana" panose="020B0604030504040204" pitchFamily="34" charset="0"/>
              </a:rPr>
              <a:t>() </a:t>
            </a:r>
            <a:r>
              <a:rPr lang="en-US" dirty="0">
                <a:solidFill>
                  <a:prstClr val="black"/>
                </a:solidFill>
                <a:ea typeface="Verdana" panose="020B0604030504040204" pitchFamily="34" charset="0"/>
              </a:rPr>
              <a:t>method which </a:t>
            </a:r>
            <a:r>
              <a:rPr lang="en-US" b="1" dirty="0">
                <a:solidFill>
                  <a:prstClr val="black"/>
                </a:solidFill>
                <a:ea typeface="Verdana" panose="020B0604030504040204" pitchFamily="34" charset="0"/>
              </a:rPr>
              <a:t>adds any number of items to the front of an array </a:t>
            </a:r>
            <a:r>
              <a:rPr lang="en-US" dirty="0">
                <a:solidFill>
                  <a:prstClr val="black"/>
                </a:solidFill>
                <a:ea typeface="Verdana" panose="020B0604030504040204" pitchFamily="34" charset="0"/>
              </a:rPr>
              <a:t>and </a:t>
            </a:r>
            <a:r>
              <a:rPr lang="en-US" b="1" dirty="0">
                <a:solidFill>
                  <a:prstClr val="black"/>
                </a:solidFill>
                <a:ea typeface="Verdana" panose="020B0604030504040204" pitchFamily="34" charset="0"/>
              </a:rPr>
              <a:t>returns the new array length.</a:t>
            </a:r>
          </a:p>
          <a:p>
            <a:pPr marL="0" lvl="0" indent="0" algn="just">
              <a:buNone/>
              <a:defRPr/>
            </a:pPr>
            <a:endParaRPr lang="en-US" dirty="0">
              <a:solidFill>
                <a:prstClr val="black"/>
              </a:solidFill>
              <a:ea typeface="Verdana" panose="020B0604030504040204" pitchFamily="34" charset="0"/>
            </a:endParaRPr>
          </a:p>
          <a:p>
            <a:pPr marL="0" lvl="0" indent="0" algn="just">
              <a:buNone/>
              <a:defRPr/>
            </a:pPr>
            <a:r>
              <a:rPr lang="en-US" dirty="0" err="1">
                <a:solidFill>
                  <a:prstClr val="black"/>
                </a:solidFill>
                <a:ea typeface="Verdana" panose="020B0604030504040204" pitchFamily="34" charset="0"/>
              </a:rPr>
              <a:t>var</a:t>
            </a:r>
            <a:r>
              <a:rPr lang="en-US" dirty="0">
                <a:solidFill>
                  <a:prstClr val="black"/>
                </a:solidFill>
                <a:ea typeface="Verdana" panose="020B0604030504040204" pitchFamily="34" charset="0"/>
              </a:rPr>
              <a:t> colors=new Array(); //create an array</a:t>
            </a:r>
          </a:p>
          <a:p>
            <a:pPr marL="0" lvl="0" indent="0" algn="just">
              <a:buNone/>
              <a:defRPr/>
            </a:pPr>
            <a:r>
              <a:rPr lang="en-US" dirty="0" err="1">
                <a:solidFill>
                  <a:prstClr val="black"/>
                </a:solidFill>
                <a:ea typeface="Verdana" panose="020B0604030504040204" pitchFamily="34" charset="0"/>
              </a:rPr>
              <a:t>var</a:t>
            </a:r>
            <a:r>
              <a:rPr lang="en-US" dirty="0">
                <a:solidFill>
                  <a:prstClr val="black"/>
                </a:solidFill>
                <a:ea typeface="Verdana" panose="020B0604030504040204" pitchFamily="34" charset="0"/>
              </a:rPr>
              <a:t> count=</a:t>
            </a:r>
            <a:r>
              <a:rPr lang="en-US" dirty="0" err="1">
                <a:solidFill>
                  <a:prstClr val="black"/>
                </a:solidFill>
                <a:ea typeface="Verdana" panose="020B0604030504040204" pitchFamily="34" charset="0"/>
              </a:rPr>
              <a:t>colors.unshift</a:t>
            </a:r>
            <a:r>
              <a:rPr lang="en-US" dirty="0">
                <a:solidFill>
                  <a:prstClr val="black"/>
                </a:solidFill>
                <a:ea typeface="Verdana" panose="020B0604030504040204" pitchFamily="34" charset="0"/>
              </a:rPr>
              <a:t>(“red”, “green”);//push two items</a:t>
            </a:r>
          </a:p>
          <a:p>
            <a:pPr marL="0" lvl="0" indent="0" algn="just">
              <a:buNone/>
              <a:defRPr/>
            </a:pPr>
            <a:r>
              <a:rPr lang="en-US" dirty="0">
                <a:solidFill>
                  <a:prstClr val="black"/>
                </a:solidFill>
                <a:ea typeface="Verdana" panose="020B0604030504040204" pitchFamily="34" charset="0"/>
              </a:rPr>
              <a:t>alert(count);//2</a:t>
            </a:r>
          </a:p>
          <a:p>
            <a:pPr marL="0" lvl="0" indent="0" algn="just">
              <a:buNone/>
              <a:defRPr/>
            </a:pPr>
            <a:endParaRPr lang="en-US" dirty="0">
              <a:solidFill>
                <a:prstClr val="black"/>
              </a:solidFill>
              <a:ea typeface="Verdana" panose="020B0604030504040204" pitchFamily="34" charset="0"/>
            </a:endParaRPr>
          </a:p>
          <a:p>
            <a:pPr marL="0" lvl="0" indent="0" algn="just">
              <a:buNone/>
              <a:defRPr/>
            </a:pPr>
            <a:r>
              <a:rPr lang="en-US" dirty="0">
                <a:solidFill>
                  <a:prstClr val="black"/>
                </a:solidFill>
                <a:ea typeface="Verdana" panose="020B0604030504040204" pitchFamily="34" charset="0"/>
              </a:rPr>
              <a:t>count=</a:t>
            </a:r>
            <a:r>
              <a:rPr lang="en-US" dirty="0" err="1">
                <a:solidFill>
                  <a:prstClr val="black"/>
                </a:solidFill>
                <a:ea typeface="Verdana" panose="020B0604030504040204" pitchFamily="34" charset="0"/>
              </a:rPr>
              <a:t>colors.unshift</a:t>
            </a:r>
            <a:r>
              <a:rPr lang="en-US" dirty="0">
                <a:solidFill>
                  <a:prstClr val="black"/>
                </a:solidFill>
                <a:ea typeface="Verdana" panose="020B0604030504040204" pitchFamily="34" charset="0"/>
              </a:rPr>
              <a:t>(“black”); //push another item on</a:t>
            </a:r>
          </a:p>
          <a:p>
            <a:pPr marL="0" lvl="0" indent="0" algn="just">
              <a:buNone/>
              <a:defRPr/>
            </a:pPr>
            <a:r>
              <a:rPr lang="en-US" dirty="0">
                <a:solidFill>
                  <a:prstClr val="black"/>
                </a:solidFill>
                <a:ea typeface="Verdana" panose="020B0604030504040204" pitchFamily="34" charset="0"/>
              </a:rPr>
              <a:t>alert(count);//3</a:t>
            </a: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Queue Methods (</a:t>
            </a:r>
            <a:r>
              <a:rPr lang="en-US" dirty="0"/>
              <a:t>Cont’d)</a:t>
            </a:r>
          </a:p>
        </p:txBody>
      </p:sp>
    </p:spTree>
    <p:extLst>
      <p:ext uri="{BB962C8B-B14F-4D97-AF65-F5344CB8AC3E}">
        <p14:creationId xmlns:p14="http://schemas.microsoft.com/office/powerpoint/2010/main" val="945745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68425"/>
            <a:ext cx="10515600" cy="5212484"/>
          </a:xfrm>
        </p:spPr>
        <p:txBody>
          <a:bodyPr/>
          <a:lstStyle/>
          <a:p>
            <a:pPr lvl="0">
              <a:defRPr/>
            </a:pPr>
            <a:r>
              <a:rPr lang="en-US" dirty="0">
                <a:solidFill>
                  <a:prstClr val="black"/>
                </a:solidFill>
              </a:rPr>
              <a:t>Two methods deal directly with the reordering of items already in the array: </a:t>
            </a:r>
            <a:r>
              <a:rPr lang="en-US" b="1" dirty="0">
                <a:solidFill>
                  <a:prstClr val="black"/>
                </a:solidFill>
              </a:rPr>
              <a:t>reverse() </a:t>
            </a:r>
            <a:r>
              <a:rPr lang="en-US" dirty="0">
                <a:solidFill>
                  <a:prstClr val="black"/>
                </a:solidFill>
              </a:rPr>
              <a:t>and </a:t>
            </a:r>
            <a:r>
              <a:rPr lang="en-US" b="1" dirty="0">
                <a:solidFill>
                  <a:prstClr val="black"/>
                </a:solidFill>
              </a:rPr>
              <a:t>sort(). </a:t>
            </a:r>
          </a:p>
          <a:p>
            <a:pPr lvl="0">
              <a:defRPr/>
            </a:pPr>
            <a:r>
              <a:rPr lang="en-US" b="1" dirty="0">
                <a:solidFill>
                  <a:prstClr val="black"/>
                </a:solidFill>
              </a:rPr>
              <a:t>The reverse() </a:t>
            </a:r>
            <a:r>
              <a:rPr lang="en-US" dirty="0">
                <a:solidFill>
                  <a:prstClr val="black"/>
                </a:solidFill>
              </a:rPr>
              <a:t>method simply </a:t>
            </a:r>
            <a:r>
              <a:rPr lang="en-US" b="1" dirty="0">
                <a:solidFill>
                  <a:prstClr val="black"/>
                </a:solidFill>
              </a:rPr>
              <a:t>reverses the order of items in an array</a:t>
            </a:r>
            <a:r>
              <a:rPr lang="en-US" dirty="0">
                <a:solidFill>
                  <a:prstClr val="black"/>
                </a:solidFill>
              </a:rPr>
              <a:t>. </a:t>
            </a:r>
          </a:p>
          <a:p>
            <a:pPr lvl="0">
              <a:defRPr/>
            </a:pPr>
            <a:r>
              <a:rPr lang="en-US" dirty="0">
                <a:solidFill>
                  <a:prstClr val="black"/>
                </a:solidFill>
              </a:rPr>
              <a:t>The </a:t>
            </a:r>
            <a:r>
              <a:rPr lang="en-US" b="1" dirty="0">
                <a:solidFill>
                  <a:prstClr val="black"/>
                </a:solidFill>
              </a:rPr>
              <a:t>sort() </a:t>
            </a:r>
            <a:r>
              <a:rPr lang="en-US" dirty="0">
                <a:solidFill>
                  <a:prstClr val="black"/>
                </a:solidFill>
              </a:rPr>
              <a:t>method puts the items in </a:t>
            </a:r>
            <a:r>
              <a:rPr lang="en-US" b="1" dirty="0">
                <a:solidFill>
                  <a:prstClr val="black"/>
                </a:solidFill>
              </a:rPr>
              <a:t>ascending order </a:t>
            </a:r>
            <a:r>
              <a:rPr lang="en-US" dirty="0">
                <a:solidFill>
                  <a:prstClr val="black"/>
                </a:solidFill>
              </a:rPr>
              <a:t>— with the smallest value first and the largest value last. To do this, the sort() method calls the </a:t>
            </a:r>
            <a:r>
              <a:rPr lang="en-US" b="1" dirty="0">
                <a:solidFill>
                  <a:prstClr val="black"/>
                </a:solidFill>
              </a:rPr>
              <a:t>String() casting function </a:t>
            </a:r>
            <a:r>
              <a:rPr lang="en-US" dirty="0">
                <a:solidFill>
                  <a:prstClr val="black"/>
                </a:solidFill>
              </a:rPr>
              <a:t>on every item and then compares the strings to determine the correct order.</a:t>
            </a:r>
          </a:p>
          <a:p>
            <a:pPr marL="0" lvl="0" indent="0">
              <a:buNone/>
              <a:defRPr/>
            </a:pPr>
            <a:r>
              <a:rPr lang="en-US" dirty="0">
                <a:solidFill>
                  <a:prstClr val="black"/>
                </a:solidFill>
              </a:rPr>
              <a:t>	</a:t>
            </a:r>
            <a:r>
              <a:rPr lang="en-US" dirty="0" err="1">
                <a:solidFill>
                  <a:prstClr val="black"/>
                </a:solidFill>
              </a:rPr>
              <a:t>Eg</a:t>
            </a:r>
            <a:r>
              <a:rPr lang="en-US" dirty="0">
                <a:solidFill>
                  <a:prstClr val="black"/>
                </a:solidFill>
              </a:rPr>
              <a:t>:</a:t>
            </a:r>
          </a:p>
          <a:p>
            <a:pPr marL="0" lvl="0" indent="0">
              <a:buNone/>
              <a:defRPr/>
            </a:pPr>
            <a:r>
              <a:rPr lang="en-US" dirty="0">
                <a:solidFill>
                  <a:prstClr val="black"/>
                </a:solidFill>
              </a:rPr>
              <a:t>		var values = [1, 2, 3, 4, 5];</a:t>
            </a:r>
          </a:p>
          <a:p>
            <a:pPr marL="0" lvl="0" indent="0">
              <a:buNone/>
              <a:defRPr/>
            </a:pPr>
            <a:r>
              <a:rPr lang="en-US" dirty="0">
                <a:solidFill>
                  <a:prstClr val="black"/>
                </a:solidFill>
              </a:rPr>
              <a:t>		</a:t>
            </a:r>
            <a:r>
              <a:rPr lang="en-US" dirty="0" err="1">
                <a:solidFill>
                  <a:prstClr val="black"/>
                </a:solidFill>
              </a:rPr>
              <a:t>values.reverse</a:t>
            </a:r>
            <a:r>
              <a:rPr lang="en-US" dirty="0">
                <a:solidFill>
                  <a:prstClr val="black"/>
                </a:solidFill>
              </a:rPr>
              <a:t>();</a:t>
            </a:r>
          </a:p>
          <a:p>
            <a:pPr marL="0" lvl="0" indent="0">
              <a:buNone/>
              <a:defRPr/>
            </a:pPr>
            <a:r>
              <a:rPr lang="en-US" dirty="0">
                <a:solidFill>
                  <a:prstClr val="black"/>
                </a:solidFill>
              </a:rPr>
              <a:t> 		alert(values); 	//5,4,3,2,1</a:t>
            </a:r>
          </a:p>
          <a:p>
            <a:pPr marL="0" lvl="0" indent="0">
              <a:buNone/>
              <a:defRPr/>
            </a:pPr>
            <a:r>
              <a:rPr lang="en-US" dirty="0">
                <a:solidFill>
                  <a:prstClr val="black"/>
                </a:solidFill>
              </a:rPr>
              <a:t>		var values = [0, 1, 5, 10, 15];</a:t>
            </a:r>
          </a:p>
          <a:p>
            <a:pPr marL="0" lvl="0" indent="0">
              <a:buNone/>
              <a:defRPr/>
            </a:pPr>
            <a:r>
              <a:rPr lang="en-US" dirty="0">
                <a:solidFill>
                  <a:prstClr val="black"/>
                </a:solidFill>
              </a:rPr>
              <a:t>		</a:t>
            </a:r>
            <a:r>
              <a:rPr lang="en-US" dirty="0" err="1">
                <a:solidFill>
                  <a:prstClr val="black"/>
                </a:solidFill>
              </a:rPr>
              <a:t>values.sort</a:t>
            </a:r>
            <a:r>
              <a:rPr lang="en-US" dirty="0">
                <a:solidFill>
                  <a:prstClr val="black"/>
                </a:solidFill>
              </a:rPr>
              <a:t>(); </a:t>
            </a:r>
          </a:p>
          <a:p>
            <a:pPr marL="0" lvl="0" indent="0">
              <a:buNone/>
              <a:defRPr/>
            </a:pPr>
            <a:r>
              <a:rPr lang="en-US" dirty="0">
                <a:solidFill>
                  <a:prstClr val="black"/>
                </a:solidFill>
              </a:rPr>
              <a:t>		alert(values);    //0,1,10,15,5</a:t>
            </a:r>
          </a:p>
          <a:p>
            <a:endParaRPr lang="en-US" dirty="0"/>
          </a:p>
        </p:txBody>
      </p:sp>
      <p:sp>
        <p:nvSpPr>
          <p:cNvPr id="3" name="Title 2"/>
          <p:cNvSpPr>
            <a:spLocks noGrp="1"/>
          </p:cNvSpPr>
          <p:nvPr>
            <p:ph type="title"/>
          </p:nvPr>
        </p:nvSpPr>
        <p:spPr/>
        <p:txBody>
          <a:bodyPr/>
          <a:lstStyle/>
          <a:p>
            <a:r>
              <a:rPr lang="en-US" dirty="0">
                <a:solidFill>
                  <a:prstClr val="white"/>
                </a:solidFill>
              </a:rPr>
              <a:t>Reordering Methods</a:t>
            </a:r>
            <a:endParaRPr lang="en-US" dirty="0"/>
          </a:p>
        </p:txBody>
      </p:sp>
    </p:spTree>
    <p:extLst>
      <p:ext uri="{BB962C8B-B14F-4D97-AF65-F5344CB8AC3E}">
        <p14:creationId xmlns:p14="http://schemas.microsoft.com/office/powerpoint/2010/main" val="668285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7724" y="1382280"/>
            <a:ext cx="10515600" cy="4351338"/>
          </a:xfrm>
        </p:spPr>
        <p:txBody>
          <a:bodyPr/>
          <a:lstStyle/>
          <a:p>
            <a:pPr lvl="0" algn="just">
              <a:defRPr/>
            </a:pPr>
            <a:r>
              <a:rPr lang="en-US" dirty="0">
                <a:solidFill>
                  <a:prstClr val="black"/>
                </a:solidFill>
                <a:ea typeface="Verdana" panose="020B0604030504040204" pitchFamily="34" charset="0"/>
              </a:rPr>
              <a:t>When no arguments are passed in ,</a:t>
            </a:r>
            <a:r>
              <a:rPr lang="en-US" b="1" dirty="0" err="1">
                <a:solidFill>
                  <a:prstClr val="black"/>
                </a:solidFill>
                <a:ea typeface="Verdana" panose="020B0604030504040204" pitchFamily="34" charset="0"/>
              </a:rPr>
              <a:t>concat</a:t>
            </a:r>
            <a:r>
              <a:rPr lang="en-US" b="1" dirty="0">
                <a:solidFill>
                  <a:prstClr val="black"/>
                </a:solidFill>
                <a:ea typeface="Verdana" panose="020B0604030504040204" pitchFamily="34" charset="0"/>
              </a:rPr>
              <a:t>() </a:t>
            </a:r>
            <a:r>
              <a:rPr lang="en-US" dirty="0">
                <a:solidFill>
                  <a:prstClr val="black"/>
                </a:solidFill>
                <a:ea typeface="Verdana" panose="020B0604030504040204" pitchFamily="34" charset="0"/>
              </a:rPr>
              <a:t>simply clones the array and returns it. </a:t>
            </a:r>
          </a:p>
          <a:p>
            <a:pPr lvl="0" algn="just">
              <a:defRPr/>
            </a:pPr>
            <a:r>
              <a:rPr lang="en-US" dirty="0">
                <a:solidFill>
                  <a:prstClr val="black"/>
                </a:solidFill>
                <a:ea typeface="Verdana" panose="020B0604030504040204" pitchFamily="34" charset="0"/>
              </a:rPr>
              <a:t>If one or more arrays are passed in, </a:t>
            </a:r>
            <a:r>
              <a:rPr lang="en-US" b="1" dirty="0" err="1">
                <a:solidFill>
                  <a:prstClr val="black"/>
                </a:solidFill>
                <a:ea typeface="Verdana" panose="020B0604030504040204" pitchFamily="34" charset="0"/>
              </a:rPr>
              <a:t>concat</a:t>
            </a:r>
            <a:r>
              <a:rPr lang="en-US" b="1" dirty="0">
                <a:solidFill>
                  <a:prstClr val="black"/>
                </a:solidFill>
                <a:ea typeface="Verdana" panose="020B0604030504040204" pitchFamily="34" charset="0"/>
              </a:rPr>
              <a:t>() appends </a:t>
            </a:r>
            <a:r>
              <a:rPr lang="en-US" dirty="0">
                <a:solidFill>
                  <a:prstClr val="black"/>
                </a:solidFill>
                <a:ea typeface="Verdana" panose="020B0604030504040204" pitchFamily="34" charset="0"/>
              </a:rPr>
              <a:t>each item in these arrays to the end of the result.</a:t>
            </a:r>
          </a:p>
          <a:p>
            <a:pPr lvl="0" algn="just">
              <a:defRPr/>
            </a:pPr>
            <a:r>
              <a:rPr lang="en-US" dirty="0">
                <a:solidFill>
                  <a:prstClr val="black"/>
                </a:solidFill>
                <a:ea typeface="Verdana" panose="020B0604030504040204" pitchFamily="34" charset="0"/>
              </a:rPr>
              <a:t>If the values are not arrays, they simply appended to the end of the resulting array.</a:t>
            </a:r>
          </a:p>
          <a:p>
            <a:pPr marL="0" lvl="0" indent="0" algn="just">
              <a:buNone/>
              <a:defRPr/>
            </a:pPr>
            <a:endParaRPr lang="en-US" dirty="0">
              <a:solidFill>
                <a:prstClr val="black"/>
              </a:solidFill>
              <a:ea typeface="Verdana" panose="020B0604030504040204" pitchFamily="34" charset="0"/>
            </a:endParaRPr>
          </a:p>
          <a:p>
            <a:pPr marL="0" lvl="0" indent="0" algn="just">
              <a:buNone/>
              <a:defRPr/>
            </a:pPr>
            <a:r>
              <a:rPr lang="en-US" dirty="0">
                <a:solidFill>
                  <a:prstClr val="black"/>
                </a:solidFill>
                <a:ea typeface="Verdana" panose="020B0604030504040204" pitchFamily="34" charset="0"/>
              </a:rPr>
              <a:t>	var colors=[“red”, “green”, “blue”];</a:t>
            </a:r>
          </a:p>
          <a:p>
            <a:pPr marL="0" lvl="0" indent="0" algn="just">
              <a:buNone/>
              <a:defRPr/>
            </a:pPr>
            <a:r>
              <a:rPr lang="en-US" dirty="0">
                <a:solidFill>
                  <a:prstClr val="black"/>
                </a:solidFill>
                <a:ea typeface="Verdana" panose="020B0604030504040204" pitchFamily="34" charset="0"/>
              </a:rPr>
              <a:t>	var colors2=</a:t>
            </a:r>
            <a:r>
              <a:rPr lang="en-US" dirty="0" err="1">
                <a:solidFill>
                  <a:prstClr val="black"/>
                </a:solidFill>
                <a:ea typeface="Verdana" panose="020B0604030504040204" pitchFamily="34" charset="0"/>
              </a:rPr>
              <a:t>colors.concat</a:t>
            </a:r>
            <a:r>
              <a:rPr lang="en-US" dirty="0">
                <a:solidFill>
                  <a:prstClr val="black"/>
                </a:solidFill>
                <a:ea typeface="Verdana" panose="020B0604030504040204" pitchFamily="34" charset="0"/>
              </a:rPr>
              <a:t>(“yellow”, [“black”, “brown”];</a:t>
            </a:r>
          </a:p>
          <a:p>
            <a:pPr marL="0" lvl="0" indent="0" algn="just">
              <a:buNone/>
              <a:defRPr/>
            </a:pPr>
            <a:r>
              <a:rPr lang="en-US" dirty="0">
                <a:solidFill>
                  <a:prstClr val="black"/>
                </a:solidFill>
                <a:ea typeface="Verdana" panose="020B0604030504040204" pitchFamily="34" charset="0"/>
              </a:rPr>
              <a:t>	alert(colors); 	//</a:t>
            </a:r>
            <a:r>
              <a:rPr lang="en-US" dirty="0" err="1">
                <a:solidFill>
                  <a:prstClr val="black"/>
                </a:solidFill>
                <a:ea typeface="Verdana" panose="020B0604030504040204" pitchFamily="34" charset="0"/>
              </a:rPr>
              <a:t>red,green,blue</a:t>
            </a:r>
            <a:endParaRPr lang="en-US" dirty="0">
              <a:solidFill>
                <a:prstClr val="black"/>
              </a:solidFill>
              <a:ea typeface="Verdana" panose="020B0604030504040204" pitchFamily="34" charset="0"/>
            </a:endParaRPr>
          </a:p>
          <a:p>
            <a:pPr marL="0" lvl="0" indent="0" algn="just">
              <a:buNone/>
              <a:defRPr/>
            </a:pPr>
            <a:r>
              <a:rPr lang="en-US" dirty="0">
                <a:solidFill>
                  <a:prstClr val="black"/>
                </a:solidFill>
                <a:ea typeface="Verdana" panose="020B0604030504040204" pitchFamily="34" charset="0"/>
              </a:rPr>
              <a:t>	alert(colors2); 	//</a:t>
            </a:r>
            <a:r>
              <a:rPr lang="en-US" dirty="0" err="1">
                <a:solidFill>
                  <a:prstClr val="black"/>
                </a:solidFill>
                <a:ea typeface="Verdana" panose="020B0604030504040204" pitchFamily="34" charset="0"/>
              </a:rPr>
              <a:t>red,green,blue,yellow,black,brown</a:t>
            </a:r>
            <a:endParaRPr lang="en-US" dirty="0">
              <a:solidFill>
                <a:prstClr val="black"/>
              </a:solidFill>
              <a:ea typeface="Verdana" panose="020B0604030504040204" pitchFamily="34" charset="0"/>
            </a:endParaRP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Manipulating Methods</a:t>
            </a:r>
            <a:endParaRPr lang="en-US" dirty="0"/>
          </a:p>
        </p:txBody>
      </p:sp>
    </p:spTree>
    <p:extLst>
      <p:ext uri="{BB962C8B-B14F-4D97-AF65-F5344CB8AC3E}">
        <p14:creationId xmlns:p14="http://schemas.microsoft.com/office/powerpoint/2010/main" val="271067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9232" y="1313489"/>
            <a:ext cx="5305926" cy="4834648"/>
          </a:xfrm>
        </p:spPr>
        <p:txBody>
          <a:bodyPr>
            <a:normAutofit/>
          </a:bodyPr>
          <a:lstStyle/>
          <a:p>
            <a:r>
              <a:rPr lang="en-US" dirty="0">
                <a:latin typeface="Times New Roman" panose="02020603050405020304" pitchFamily="18" charset="0"/>
                <a:cs typeface="Times New Roman" panose="02020603050405020304" pitchFamily="18" charset="0"/>
              </a:rPr>
              <a:t>The primary method of inserting JavaScript into an HTML page is via the &lt;script&gt; element </a:t>
            </a:r>
          </a:p>
          <a:p>
            <a:r>
              <a:rPr lang="en-US" dirty="0">
                <a:latin typeface="Times New Roman" panose="02020603050405020304" pitchFamily="18" charset="0"/>
                <a:cs typeface="Times New Roman" panose="02020603050405020304" pitchFamily="18" charset="0"/>
              </a:rPr>
              <a:t>There are </a:t>
            </a:r>
            <a:r>
              <a:rPr lang="en-US" b="1" dirty="0">
                <a:latin typeface="Times New Roman" panose="02020603050405020304" pitchFamily="18" charset="0"/>
                <a:cs typeface="Times New Roman" panose="02020603050405020304" pitchFamily="18" charset="0"/>
              </a:rPr>
              <a:t>six attributes </a:t>
            </a:r>
            <a:r>
              <a:rPr lang="en-US" dirty="0">
                <a:latin typeface="Times New Roman" panose="02020603050405020304" pitchFamily="18" charset="0"/>
                <a:cs typeface="Times New Roman" panose="02020603050405020304" pitchFamily="18" charset="0"/>
              </a:rPr>
              <a:t>for the  &lt;script&gt; element</a:t>
            </a:r>
          </a:p>
          <a:p>
            <a:pPr marL="349250" lvl="1" indent="107950"/>
            <a:r>
              <a:rPr lang="en-US" sz="2000" dirty="0">
                <a:latin typeface="Times New Roman" panose="02020603050405020304" pitchFamily="18" charset="0"/>
                <a:cs typeface="Times New Roman" panose="02020603050405020304" pitchFamily="18" charset="0"/>
              </a:rPr>
              <a:t>type</a:t>
            </a:r>
          </a:p>
          <a:p>
            <a:pPr marL="349250" lvl="1" indent="107950"/>
            <a:r>
              <a:rPr lang="en-US" sz="2000" dirty="0" err="1"/>
              <a:t>s</a:t>
            </a:r>
            <a:r>
              <a:rPr lang="en-US" sz="2000" dirty="0" err="1">
                <a:latin typeface="Times New Roman" panose="02020603050405020304" pitchFamily="18" charset="0"/>
                <a:cs typeface="Times New Roman" panose="02020603050405020304" pitchFamily="18" charset="0"/>
              </a:rPr>
              <a:t>rc</a:t>
            </a:r>
            <a:endParaRPr lang="en-US" sz="2000" dirty="0">
              <a:latin typeface="Times New Roman" panose="02020603050405020304" pitchFamily="18" charset="0"/>
              <a:cs typeface="Times New Roman" panose="02020603050405020304" pitchFamily="18" charset="0"/>
            </a:endParaRPr>
          </a:p>
          <a:p>
            <a:pPr marL="349250" lvl="1" indent="107950">
              <a:lnSpc>
                <a:spcPct val="120000"/>
              </a:lnSpc>
              <a:spcBef>
                <a:spcPts val="0"/>
              </a:spcBef>
            </a:pPr>
            <a:r>
              <a:rPr lang="en-US" sz="2000" dirty="0"/>
              <a:t>language (to mention the scripting language)</a:t>
            </a:r>
          </a:p>
          <a:p>
            <a:pPr marL="457200" lvl="1" indent="0">
              <a:lnSpc>
                <a:spcPct val="120000"/>
              </a:lnSpc>
              <a:spcBef>
                <a:spcPts val="0"/>
              </a:spcBef>
              <a:buNone/>
              <a:tabLst>
                <a:tab pos="457200" algn="l"/>
              </a:tabLst>
            </a:pPr>
            <a:r>
              <a:rPr lang="en-US" sz="2000" dirty="0">
                <a:latin typeface="Times New Roman" panose="02020603050405020304" pitchFamily="18" charset="0"/>
                <a:cs typeface="Times New Roman" panose="02020603050405020304" pitchFamily="18" charset="0"/>
              </a:rPr>
              <a:t>&lt;script language</a:t>
            </a:r>
            <a:r>
              <a:rPr lang="en-US" sz="2000" dirty="0"/>
              <a:t>= “</a:t>
            </a:r>
            <a:r>
              <a:rPr lang="en-US" sz="2000" dirty="0" err="1"/>
              <a:t>javascript</a:t>
            </a:r>
            <a:r>
              <a:rPr lang="en-US" sz="2000" dirty="0"/>
              <a:t>” type=“text/</a:t>
            </a:r>
            <a:r>
              <a:rPr lang="en-US" sz="2000" dirty="0" err="1"/>
              <a:t>javascript</a:t>
            </a:r>
            <a:r>
              <a:rPr lang="en-US" sz="2000" dirty="0"/>
              <a:t>”&gt;</a:t>
            </a:r>
            <a:endParaRPr lang="en-US" sz="2000" dirty="0">
              <a:latin typeface="Times New Roman" panose="02020603050405020304" pitchFamily="18" charset="0"/>
              <a:cs typeface="Times New Roman" panose="02020603050405020304" pitchFamily="18" charset="0"/>
            </a:endParaRPr>
          </a:p>
          <a:p>
            <a:pPr marL="349250" lvl="1" indent="107950">
              <a:lnSpc>
                <a:spcPct val="120000"/>
              </a:lnSpc>
              <a:spcBef>
                <a:spcPts val="0"/>
              </a:spcBef>
            </a:pPr>
            <a:r>
              <a:rPr lang="en-US" sz="2000" dirty="0"/>
              <a:t>a</a:t>
            </a:r>
            <a:r>
              <a:rPr lang="en-US" sz="2000" dirty="0">
                <a:latin typeface="Times New Roman" panose="02020603050405020304" pitchFamily="18" charset="0"/>
                <a:cs typeface="Times New Roman" panose="02020603050405020304" pitchFamily="18" charset="0"/>
              </a:rPr>
              <a:t>sync</a:t>
            </a:r>
          </a:p>
          <a:p>
            <a:pPr marL="349250" lvl="1" indent="107950">
              <a:lnSpc>
                <a:spcPct val="120000"/>
              </a:lnSpc>
              <a:spcBef>
                <a:spcPts val="0"/>
              </a:spcBef>
            </a:pPr>
            <a:r>
              <a:rPr lang="en-US" sz="2000" dirty="0"/>
              <a:t>c</a:t>
            </a:r>
            <a:r>
              <a:rPr lang="en-US" sz="2000" dirty="0">
                <a:latin typeface="Times New Roman" panose="02020603050405020304" pitchFamily="18" charset="0"/>
                <a:cs typeface="Times New Roman" panose="02020603050405020304" pitchFamily="18" charset="0"/>
              </a:rPr>
              <a:t>harset</a:t>
            </a:r>
          </a:p>
          <a:p>
            <a:pPr marL="349250" lvl="1" indent="107950">
              <a:lnSpc>
                <a:spcPct val="120000"/>
              </a:lnSpc>
              <a:spcBef>
                <a:spcPts val="0"/>
              </a:spcBef>
            </a:pPr>
            <a:r>
              <a:rPr lang="en-US" sz="2000" dirty="0">
                <a:latin typeface="Times New Roman" panose="02020603050405020304" pitchFamily="18" charset="0"/>
                <a:cs typeface="Times New Roman" panose="02020603050405020304" pitchFamily="18" charset="0"/>
              </a:rPr>
              <a:t>defer</a:t>
            </a:r>
          </a:p>
          <a:p>
            <a:pPr marL="914400" lvl="2" indent="0">
              <a:buNone/>
            </a:pPr>
            <a:endParaRPr lang="en-US" sz="2000" dirty="0"/>
          </a:p>
          <a:p>
            <a:pPr lvl="2"/>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&lt;Script&gt; Element</a:t>
            </a:r>
            <a:endParaRPr lang="en-US" dirty="0"/>
          </a:p>
        </p:txBody>
      </p:sp>
      <p:pic>
        <p:nvPicPr>
          <p:cNvPr id="5" name="Picture 4">
            <a:extLst>
              <a:ext uri="{FF2B5EF4-FFF2-40B4-BE49-F238E27FC236}">
                <a16:creationId xmlns:a16="http://schemas.microsoft.com/office/drawing/2014/main" id="{9DD14418-2795-4F32-9EF9-38252C6B0305}"/>
              </a:ext>
            </a:extLst>
          </p:cNvPr>
          <p:cNvPicPr>
            <a:picLocks noChangeAspect="1"/>
          </p:cNvPicPr>
          <p:nvPr/>
        </p:nvPicPr>
        <p:blipFill rotWithShape="1">
          <a:blip r:embed="rId3">
            <a:extLst>
              <a:ext uri="{28A0092B-C50C-407E-A947-70E740481C1C}">
                <a14:useLocalDpi xmlns:a14="http://schemas.microsoft.com/office/drawing/2010/main" val="0"/>
              </a:ext>
            </a:extLst>
          </a:blip>
          <a:srcRect r="19100"/>
          <a:stretch/>
        </p:blipFill>
        <p:spPr>
          <a:xfrm>
            <a:off x="5923675" y="1325521"/>
            <a:ext cx="5649062" cy="3532200"/>
          </a:xfrm>
          <a:prstGeom prst="rect">
            <a:avLst/>
          </a:prstGeom>
        </p:spPr>
      </p:pic>
      <p:pic>
        <p:nvPicPr>
          <p:cNvPr id="9" name="Picture 8">
            <a:extLst>
              <a:ext uri="{FF2B5EF4-FFF2-40B4-BE49-F238E27FC236}">
                <a16:creationId xmlns:a16="http://schemas.microsoft.com/office/drawing/2014/main" id="{706505DD-B3CE-015F-2B6A-B927D746A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750" y="4857721"/>
            <a:ext cx="5668987" cy="476316"/>
          </a:xfrm>
          <a:prstGeom prst="rect">
            <a:avLst/>
          </a:prstGeom>
        </p:spPr>
      </p:pic>
    </p:spTree>
    <p:extLst>
      <p:ext uri="{BB962C8B-B14F-4D97-AF65-F5344CB8AC3E}">
        <p14:creationId xmlns:p14="http://schemas.microsoft.com/office/powerpoint/2010/main" val="6371763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82278"/>
            <a:ext cx="10515600" cy="5018521"/>
          </a:xfrm>
        </p:spPr>
        <p:txBody>
          <a:bodyPr/>
          <a:lstStyle/>
          <a:p>
            <a:pPr lvl="0" algn="just">
              <a:defRPr/>
            </a:pPr>
            <a:r>
              <a:rPr lang="en-US" dirty="0">
                <a:solidFill>
                  <a:prstClr val="black"/>
                </a:solidFill>
                <a:ea typeface="Verdana" panose="020B0604030504040204" pitchFamily="34" charset="0"/>
              </a:rPr>
              <a:t>The </a:t>
            </a:r>
            <a:r>
              <a:rPr lang="en-US" b="1" dirty="0">
                <a:solidFill>
                  <a:prstClr val="black"/>
                </a:solidFill>
                <a:ea typeface="Verdana" panose="020B0604030504040204" pitchFamily="34" charset="0"/>
              </a:rPr>
              <a:t>slice() </a:t>
            </a:r>
            <a:r>
              <a:rPr lang="en-US" dirty="0">
                <a:solidFill>
                  <a:prstClr val="black"/>
                </a:solidFill>
                <a:ea typeface="Verdana" panose="020B0604030504040204" pitchFamily="34" charset="0"/>
              </a:rPr>
              <a:t>method , creates an array that contains one or more items already contained in an array and then may </a:t>
            </a:r>
            <a:r>
              <a:rPr lang="en-US" b="1" dirty="0">
                <a:solidFill>
                  <a:prstClr val="black"/>
                </a:solidFill>
                <a:ea typeface="Verdana" panose="020B0604030504040204" pitchFamily="34" charset="0"/>
              </a:rPr>
              <a:t>accept one or two arguments</a:t>
            </a:r>
            <a:r>
              <a:rPr lang="en-US" dirty="0">
                <a:solidFill>
                  <a:prstClr val="black"/>
                </a:solidFill>
                <a:ea typeface="Verdana" panose="020B0604030504040204" pitchFamily="34" charset="0"/>
              </a:rPr>
              <a:t>: the starting and stopping positions of the items to return.</a:t>
            </a:r>
          </a:p>
          <a:p>
            <a:pPr lvl="0" algn="just">
              <a:defRPr/>
            </a:pPr>
            <a:r>
              <a:rPr lang="en-US" dirty="0">
                <a:solidFill>
                  <a:prstClr val="black"/>
                </a:solidFill>
                <a:ea typeface="Verdana" panose="020B0604030504040204" pitchFamily="34" charset="0"/>
              </a:rPr>
              <a:t>If only </a:t>
            </a:r>
            <a:r>
              <a:rPr lang="en-US" b="1" dirty="0">
                <a:solidFill>
                  <a:prstClr val="black"/>
                </a:solidFill>
                <a:ea typeface="Verdana" panose="020B0604030504040204" pitchFamily="34" charset="0"/>
              </a:rPr>
              <a:t>one argument </a:t>
            </a:r>
            <a:r>
              <a:rPr lang="en-US" dirty="0">
                <a:solidFill>
                  <a:prstClr val="black"/>
                </a:solidFill>
                <a:ea typeface="Verdana" panose="020B0604030504040204" pitchFamily="34" charset="0"/>
              </a:rPr>
              <a:t>is present, the method </a:t>
            </a:r>
            <a:r>
              <a:rPr lang="en-US" b="1" dirty="0">
                <a:solidFill>
                  <a:prstClr val="black"/>
                </a:solidFill>
                <a:ea typeface="Verdana" panose="020B0604030504040204" pitchFamily="34" charset="0"/>
              </a:rPr>
              <a:t>returns all items between that position and the end of the array.</a:t>
            </a:r>
          </a:p>
          <a:p>
            <a:pPr lvl="0" algn="just">
              <a:defRPr/>
            </a:pPr>
            <a:r>
              <a:rPr lang="en-US" dirty="0">
                <a:solidFill>
                  <a:prstClr val="black"/>
                </a:solidFill>
                <a:ea typeface="Verdana" panose="020B0604030504040204" pitchFamily="34" charset="0"/>
              </a:rPr>
              <a:t>If there are </a:t>
            </a:r>
            <a:r>
              <a:rPr lang="en-US" b="1" dirty="0">
                <a:solidFill>
                  <a:prstClr val="black"/>
                </a:solidFill>
                <a:ea typeface="Verdana" panose="020B0604030504040204" pitchFamily="34" charset="0"/>
              </a:rPr>
              <a:t>two arguments, the method returns all items between the start position and the end position, not including the item in the end position</a:t>
            </a:r>
            <a:r>
              <a:rPr lang="en-US" dirty="0">
                <a:solidFill>
                  <a:prstClr val="black"/>
                </a:solidFill>
                <a:ea typeface="Verdana" panose="020B0604030504040204" pitchFamily="34" charset="0"/>
              </a:rPr>
              <a:t>.</a:t>
            </a:r>
          </a:p>
          <a:p>
            <a:pPr lvl="0" algn="just">
              <a:defRPr/>
            </a:pPr>
            <a:endParaRPr lang="en-US" dirty="0">
              <a:solidFill>
                <a:prstClr val="black"/>
              </a:solidFill>
              <a:ea typeface="Verdana" panose="020B0604030504040204" pitchFamily="34" charset="0"/>
            </a:endParaRPr>
          </a:p>
          <a:p>
            <a:pPr marL="0" lvl="0" indent="0">
              <a:buNone/>
              <a:defRPr/>
            </a:pPr>
            <a:r>
              <a:rPr lang="en-US" dirty="0">
                <a:solidFill>
                  <a:prstClr val="black"/>
                </a:solidFill>
                <a:ea typeface="Verdana" panose="020B0604030504040204" pitchFamily="34" charset="0"/>
              </a:rPr>
              <a:t>	var colors=[“red”, “green”, “blue”, “yellow”, “purple”];</a:t>
            </a:r>
          </a:p>
          <a:p>
            <a:pPr marL="0" lvl="0" indent="0">
              <a:buNone/>
              <a:defRPr/>
            </a:pPr>
            <a:r>
              <a:rPr lang="en-US" dirty="0">
                <a:solidFill>
                  <a:prstClr val="black"/>
                </a:solidFill>
                <a:ea typeface="Verdana" panose="020B0604030504040204" pitchFamily="34" charset="0"/>
              </a:rPr>
              <a:t>	var colors2=</a:t>
            </a:r>
            <a:r>
              <a:rPr lang="en-US" dirty="0" err="1">
                <a:solidFill>
                  <a:prstClr val="black"/>
                </a:solidFill>
                <a:ea typeface="Verdana" panose="020B0604030504040204" pitchFamily="34" charset="0"/>
              </a:rPr>
              <a:t>colors.slice</a:t>
            </a:r>
            <a:r>
              <a:rPr lang="en-US" dirty="0">
                <a:solidFill>
                  <a:prstClr val="black"/>
                </a:solidFill>
                <a:ea typeface="Verdana" panose="020B0604030504040204" pitchFamily="34" charset="0"/>
              </a:rPr>
              <a:t>(1);</a:t>
            </a:r>
          </a:p>
          <a:p>
            <a:pPr marL="0" lvl="0" indent="0">
              <a:buNone/>
              <a:defRPr/>
            </a:pPr>
            <a:r>
              <a:rPr lang="en-US" dirty="0">
                <a:solidFill>
                  <a:prstClr val="black"/>
                </a:solidFill>
                <a:ea typeface="Verdana" panose="020B0604030504040204" pitchFamily="34" charset="0"/>
              </a:rPr>
              <a:t>	var colors3=</a:t>
            </a:r>
            <a:r>
              <a:rPr lang="en-US" dirty="0" err="1">
                <a:solidFill>
                  <a:prstClr val="black"/>
                </a:solidFill>
                <a:ea typeface="Verdana" panose="020B0604030504040204" pitchFamily="34" charset="0"/>
              </a:rPr>
              <a:t>colors.slice</a:t>
            </a:r>
            <a:r>
              <a:rPr lang="en-US" dirty="0">
                <a:solidFill>
                  <a:prstClr val="black"/>
                </a:solidFill>
                <a:ea typeface="Verdana" panose="020B0604030504040204" pitchFamily="34" charset="0"/>
              </a:rPr>
              <a:t>(1,4);</a:t>
            </a:r>
          </a:p>
          <a:p>
            <a:pPr marL="0" lvl="0" indent="0">
              <a:buNone/>
              <a:defRPr/>
            </a:pPr>
            <a:r>
              <a:rPr lang="en-US" dirty="0">
                <a:solidFill>
                  <a:prstClr val="black"/>
                </a:solidFill>
                <a:ea typeface="Verdana" panose="020B0604030504040204" pitchFamily="34" charset="0"/>
              </a:rPr>
              <a:t>	alert(colors2); 	//</a:t>
            </a:r>
            <a:r>
              <a:rPr lang="en-US" dirty="0" err="1">
                <a:solidFill>
                  <a:prstClr val="black"/>
                </a:solidFill>
                <a:ea typeface="Verdana" panose="020B0604030504040204" pitchFamily="34" charset="0"/>
              </a:rPr>
              <a:t>green,blue,yellow,purple</a:t>
            </a:r>
            <a:endParaRPr lang="en-US" dirty="0">
              <a:solidFill>
                <a:prstClr val="black"/>
              </a:solidFill>
              <a:ea typeface="Verdana" panose="020B0604030504040204" pitchFamily="34" charset="0"/>
            </a:endParaRPr>
          </a:p>
          <a:p>
            <a:pPr marL="0" lvl="0" indent="0">
              <a:buNone/>
              <a:defRPr/>
            </a:pPr>
            <a:r>
              <a:rPr lang="en-US" dirty="0">
                <a:solidFill>
                  <a:prstClr val="black"/>
                </a:solidFill>
                <a:ea typeface="Verdana" panose="020B0604030504040204" pitchFamily="34" charset="0"/>
              </a:rPr>
              <a:t>	alert(colors3</a:t>
            </a:r>
            <a:r>
              <a:rPr lang="en-US">
                <a:solidFill>
                  <a:prstClr val="black"/>
                </a:solidFill>
                <a:ea typeface="Verdana" panose="020B0604030504040204" pitchFamily="34" charset="0"/>
              </a:rPr>
              <a:t>); 	//</a:t>
            </a:r>
            <a:r>
              <a:rPr lang="en-US" dirty="0" err="1">
                <a:solidFill>
                  <a:prstClr val="black"/>
                </a:solidFill>
                <a:ea typeface="Verdana" panose="020B0604030504040204" pitchFamily="34" charset="0"/>
              </a:rPr>
              <a:t>green,blue,yellow</a:t>
            </a:r>
            <a:endParaRPr lang="en-US" dirty="0">
              <a:solidFill>
                <a:prstClr val="black"/>
              </a:solidFill>
              <a:ea typeface="Verdana" panose="020B0604030504040204" pitchFamily="34" charset="0"/>
            </a:endParaRPr>
          </a:p>
          <a:p>
            <a:pPr marL="0" lvl="0" indent="0" algn="just">
              <a:buNone/>
              <a:defRPr/>
            </a:pPr>
            <a:endParaRPr lang="en-US" sz="1900" dirty="0">
              <a:solidFill>
                <a:prstClr val="black"/>
              </a:solidFill>
              <a:ea typeface="Verdana" panose="020B0604030504040204" pitchFamily="34" charset="0"/>
            </a:endParaRP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slice() Method</a:t>
            </a:r>
            <a:endParaRPr lang="en-US" dirty="0"/>
          </a:p>
        </p:txBody>
      </p:sp>
    </p:spTree>
    <p:extLst>
      <p:ext uri="{BB962C8B-B14F-4D97-AF65-F5344CB8AC3E}">
        <p14:creationId xmlns:p14="http://schemas.microsoft.com/office/powerpoint/2010/main" val="452135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152" y="1403797"/>
            <a:ext cx="12192000" cy="2394314"/>
          </a:xfrm>
        </p:spPr>
        <p:txBody>
          <a:bodyPr>
            <a:normAutofit/>
          </a:bodyPr>
          <a:lstStyle/>
          <a:p>
            <a:br>
              <a:rPr lang="en-US" sz="3600" dirty="0"/>
            </a:br>
            <a:r>
              <a:rPr lang="en-US" sz="3600" dirty="0"/>
              <a:t>Web Technology JavaScript programming</a:t>
            </a:r>
            <a:br>
              <a:rPr lang="en-US" sz="3600" dirty="0"/>
            </a:br>
            <a:br>
              <a:rPr lang="en-US" sz="3600" dirty="0"/>
            </a:br>
            <a:r>
              <a:rPr lang="en-US" sz="3600" dirty="0"/>
              <a:t>Chapter 5-2 : The Array Type, RegExp Type</a:t>
            </a:r>
          </a:p>
        </p:txBody>
      </p:sp>
      <p:sp>
        <p:nvSpPr>
          <p:cNvPr id="3" name="Subtitle 2"/>
          <p:cNvSpPr>
            <a:spLocks noGrp="1"/>
          </p:cNvSpPr>
          <p:nvPr>
            <p:ph type="subTitle" idx="1"/>
          </p:nvPr>
        </p:nvSpPr>
        <p:spPr>
          <a:xfrm>
            <a:off x="3348506" y="4988470"/>
            <a:ext cx="8646017" cy="1655762"/>
          </a:xfrm>
        </p:spPr>
        <p:txBody>
          <a:bodyPr/>
          <a:lstStyle/>
          <a:p>
            <a:r>
              <a:rPr lang="en-US" dirty="0"/>
              <a:t>Department of Information Technology Supporting and Maintenance</a:t>
            </a:r>
          </a:p>
        </p:txBody>
      </p:sp>
      <p:sp>
        <p:nvSpPr>
          <p:cNvPr id="4" name="Title 2"/>
          <p:cNvSpPr txBox="1">
            <a:spLocks/>
          </p:cNvSpPr>
          <p:nvPr/>
        </p:nvSpPr>
        <p:spPr>
          <a:xfrm>
            <a:off x="1295238" y="-38636"/>
            <a:ext cx="9820572" cy="1152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bg1"/>
                </a:solidFill>
                <a:latin typeface="Times New Roman" panose="02020603050405020304" pitchFamily="18" charset="0"/>
                <a:ea typeface="+mj-ea"/>
                <a:cs typeface="Times New Roman" panose="02020603050405020304" pitchFamily="18" charset="0"/>
              </a:defRPr>
            </a:lvl1pPr>
          </a:lstStyle>
          <a:p>
            <a:r>
              <a:rPr lang="en-US" dirty="0"/>
              <a:t>University of Computer Studies</a:t>
            </a:r>
          </a:p>
        </p:txBody>
      </p:sp>
    </p:spTree>
    <p:extLst>
      <p:ext uri="{BB962C8B-B14F-4D97-AF65-F5344CB8AC3E}">
        <p14:creationId xmlns:p14="http://schemas.microsoft.com/office/powerpoint/2010/main" val="653601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53331"/>
            <a:ext cx="10777524" cy="5604669"/>
          </a:xfrm>
        </p:spPr>
        <p:txBody>
          <a:bodyPr>
            <a:normAutofit/>
          </a:bodyPr>
          <a:lstStyle/>
          <a:p>
            <a:r>
              <a:rPr lang="en-US" sz="1800" dirty="0"/>
              <a:t>To change the contents of an array by removing or replacing existing elements and/or adding new elements in place </a:t>
            </a:r>
          </a:p>
          <a:p>
            <a:r>
              <a:rPr lang="en-US" sz="1800" dirty="0"/>
              <a:t>Main purpose : to insert items into the </a:t>
            </a:r>
            <a:r>
              <a:rPr lang="en-US" sz="1800" b="1" dirty="0"/>
              <a:t>middle</a:t>
            </a:r>
            <a:r>
              <a:rPr lang="en-US" sz="1800" dirty="0"/>
              <a:t> of an array</a:t>
            </a:r>
          </a:p>
          <a:p>
            <a:r>
              <a:rPr lang="en-US" sz="1800" dirty="0"/>
              <a:t>There are three distinct ways of using this method.</a:t>
            </a:r>
          </a:p>
          <a:p>
            <a:pPr marL="800100" lvl="1" indent="-342900">
              <a:buFont typeface="+mj-lt"/>
              <a:buAutoNum type="arabicParenR"/>
            </a:pPr>
            <a:r>
              <a:rPr lang="en-US" dirty="0"/>
              <a:t> </a:t>
            </a:r>
            <a:r>
              <a:rPr lang="en-US" sz="1700" b="1" dirty="0"/>
              <a:t>Deletion</a:t>
            </a:r>
            <a:r>
              <a:rPr lang="en-US" sz="1700" dirty="0"/>
              <a:t> — </a:t>
            </a:r>
            <a:r>
              <a:rPr lang="en-US" sz="1600" dirty="0"/>
              <a:t>Any number of items can be deleted from the array by specifying just two arguments</a:t>
            </a:r>
          </a:p>
          <a:p>
            <a:pPr marL="914400" lvl="2" indent="0">
              <a:buNone/>
            </a:pPr>
            <a:r>
              <a:rPr lang="en-US" sz="1600" dirty="0"/>
              <a:t>	splice( position of first item to delete ,  number of items to delete )</a:t>
            </a:r>
          </a:p>
          <a:p>
            <a:pPr marL="914400" lvl="2" indent="0">
              <a:buNone/>
            </a:pPr>
            <a:r>
              <a:rPr lang="en-US" sz="1600" dirty="0"/>
              <a:t>	splice(                         0                       ,                   2                       ) //</a:t>
            </a:r>
            <a:r>
              <a:rPr lang="en-US" sz="1600" i="1" dirty="0"/>
              <a:t>deletes the first two items</a:t>
            </a:r>
          </a:p>
          <a:p>
            <a:pPr marL="0" lvl="0" indent="0">
              <a:buNone/>
              <a:defRPr/>
            </a:pPr>
            <a:r>
              <a:rPr lang="en-US" sz="1600" i="1" dirty="0"/>
              <a:t>		</a:t>
            </a:r>
            <a:r>
              <a:rPr lang="en-US" sz="1600" i="1" dirty="0" err="1"/>
              <a:t>eg</a:t>
            </a:r>
            <a:r>
              <a:rPr lang="en-US" sz="1600" i="1" dirty="0"/>
              <a:t>:  	</a:t>
            </a:r>
            <a:r>
              <a:rPr lang="en-US" sz="1600" dirty="0">
                <a:solidFill>
                  <a:prstClr val="black"/>
                </a:solidFill>
                <a:ea typeface="Verdana" panose="020B0604030504040204" pitchFamily="34" charset="0"/>
              </a:rPr>
              <a:t>var colors=[“red”, “green”, “blue”];</a:t>
            </a:r>
          </a:p>
          <a:p>
            <a:pPr marL="0" lvl="0" indent="0">
              <a:buNone/>
              <a:defRPr/>
            </a:pPr>
            <a:r>
              <a:rPr lang="en-US" sz="1600" dirty="0">
                <a:solidFill>
                  <a:prstClr val="black"/>
                </a:solidFill>
                <a:ea typeface="Verdana" panose="020B0604030504040204" pitchFamily="34" charset="0"/>
              </a:rPr>
              <a:t>			var removed=</a:t>
            </a:r>
            <a:r>
              <a:rPr lang="en-US" sz="1600" dirty="0" err="1">
                <a:solidFill>
                  <a:prstClr val="black"/>
                </a:solidFill>
                <a:ea typeface="Verdana" panose="020B0604030504040204" pitchFamily="34" charset="0"/>
              </a:rPr>
              <a:t>colors.splice</a:t>
            </a:r>
            <a:r>
              <a:rPr lang="en-US" sz="1600" dirty="0">
                <a:solidFill>
                  <a:prstClr val="black"/>
                </a:solidFill>
                <a:ea typeface="Verdana" panose="020B0604030504040204" pitchFamily="34" charset="0"/>
              </a:rPr>
              <a:t>(0,1); 		//remove the first item</a:t>
            </a:r>
          </a:p>
          <a:p>
            <a:pPr marL="0" lvl="0" indent="0">
              <a:buNone/>
              <a:defRPr/>
            </a:pPr>
            <a:r>
              <a:rPr lang="en-US" sz="1600" dirty="0">
                <a:solidFill>
                  <a:prstClr val="black"/>
                </a:solidFill>
                <a:ea typeface="Verdana" panose="020B0604030504040204" pitchFamily="34" charset="0"/>
              </a:rPr>
              <a:t>			alert(colors); 			//</a:t>
            </a:r>
            <a:r>
              <a:rPr lang="en-US" sz="1600" dirty="0" err="1">
                <a:solidFill>
                  <a:prstClr val="black"/>
                </a:solidFill>
                <a:ea typeface="Verdana" panose="020B0604030504040204" pitchFamily="34" charset="0"/>
              </a:rPr>
              <a:t>green,blue</a:t>
            </a:r>
            <a:endParaRPr lang="en-US" sz="1600" dirty="0">
              <a:solidFill>
                <a:prstClr val="black"/>
              </a:solidFill>
              <a:ea typeface="Verdana" panose="020B0604030504040204" pitchFamily="34" charset="0"/>
            </a:endParaRPr>
          </a:p>
          <a:p>
            <a:pPr marL="0" indent="0">
              <a:buNone/>
              <a:defRPr/>
            </a:pPr>
            <a:r>
              <a:rPr lang="en-US" sz="1600" dirty="0">
                <a:solidFill>
                  <a:prstClr val="black"/>
                </a:solidFill>
                <a:ea typeface="Verdana" panose="020B0604030504040204" pitchFamily="34" charset="0"/>
              </a:rPr>
              <a:t>			alert(removed);//red – one item array</a:t>
            </a:r>
          </a:p>
          <a:p>
            <a:pPr marL="0" lvl="0" indent="0">
              <a:buNone/>
              <a:defRPr/>
            </a:pPr>
            <a:endParaRPr lang="en-US" sz="1600" dirty="0"/>
          </a:p>
          <a:p>
            <a:pPr marL="800100" lvl="1" indent="-342900">
              <a:buFont typeface="+mj-lt"/>
              <a:buAutoNum type="arabicParenR" startAt="2"/>
            </a:pPr>
            <a:r>
              <a:rPr lang="en-US" sz="1600" b="1" dirty="0"/>
              <a:t>Insertion</a:t>
            </a:r>
            <a:r>
              <a:rPr lang="en-US" sz="1600" dirty="0"/>
              <a:t> — Items can be inserted into a specific position by providing three or more arguments</a:t>
            </a:r>
          </a:p>
          <a:p>
            <a:pPr marL="1371600" lvl="3" indent="0">
              <a:buNone/>
            </a:pPr>
            <a:r>
              <a:rPr lang="en-US" sz="1600" dirty="0"/>
              <a:t>	splice( starting position, number of items to delete, item to insert      )</a:t>
            </a:r>
          </a:p>
          <a:p>
            <a:pPr marL="1371600" lvl="3" indent="0">
              <a:buNone/>
            </a:pPr>
            <a:r>
              <a:rPr lang="en-US" sz="1600" dirty="0"/>
              <a:t>         splice(  	     2	  ,                 0                      ,     “red”, “green” ) </a:t>
            </a:r>
          </a:p>
          <a:p>
            <a:pPr marL="1371600" lvl="3" indent="0">
              <a:buNone/>
            </a:pPr>
            <a:r>
              <a:rPr lang="en-US" sz="1600" dirty="0"/>
              <a:t>         // </a:t>
            </a:r>
            <a:r>
              <a:rPr lang="en-US" sz="1600" i="1" dirty="0"/>
              <a:t>insert the strings “red” and  “green” into the array at position                        					</a:t>
            </a:r>
            <a:endParaRPr lang="en-US" sz="1600" dirty="0"/>
          </a:p>
          <a:p>
            <a:pPr marL="457200" lvl="1" indent="0">
              <a:buNone/>
            </a:pPr>
            <a:r>
              <a:rPr lang="en-US" sz="1600" dirty="0"/>
              <a:t>			 </a:t>
            </a:r>
          </a:p>
        </p:txBody>
      </p:sp>
      <p:sp>
        <p:nvSpPr>
          <p:cNvPr id="3" name="Title 2"/>
          <p:cNvSpPr>
            <a:spLocks noGrp="1"/>
          </p:cNvSpPr>
          <p:nvPr>
            <p:ph type="title"/>
          </p:nvPr>
        </p:nvSpPr>
        <p:spPr/>
        <p:txBody>
          <a:bodyPr/>
          <a:lstStyle/>
          <a:p>
            <a:r>
              <a:rPr lang="en-US" dirty="0"/>
              <a:t>Splice( ) method</a:t>
            </a:r>
          </a:p>
        </p:txBody>
      </p:sp>
    </p:spTree>
    <p:extLst>
      <p:ext uri="{BB962C8B-B14F-4D97-AF65-F5344CB8AC3E}">
        <p14:creationId xmlns:p14="http://schemas.microsoft.com/office/powerpoint/2010/main" val="1267400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5957" y="1344360"/>
            <a:ext cx="10780295" cy="5405355"/>
          </a:xfrm>
        </p:spPr>
        <p:txBody>
          <a:bodyPr>
            <a:normAutofit/>
          </a:bodyPr>
          <a:lstStyle/>
          <a:p>
            <a:pPr marL="0" lvl="0" indent="0">
              <a:buNone/>
              <a:defRPr/>
            </a:pPr>
            <a:r>
              <a:rPr lang="en-US" sz="1800" dirty="0">
                <a:solidFill>
                  <a:prstClr val="black"/>
                </a:solidFill>
                <a:ea typeface="Verdana" panose="020B0604030504040204" pitchFamily="34" charset="0"/>
              </a:rPr>
              <a:t> 	</a:t>
            </a:r>
            <a:r>
              <a:rPr lang="en-US" sz="1600" i="1" dirty="0" err="1">
                <a:solidFill>
                  <a:prstClr val="black"/>
                </a:solidFill>
                <a:ea typeface="Verdana" panose="020B0604030504040204" pitchFamily="34" charset="0"/>
              </a:rPr>
              <a:t>eg</a:t>
            </a:r>
            <a:r>
              <a:rPr lang="en-US" sz="1600" i="1" dirty="0">
                <a:solidFill>
                  <a:prstClr val="black"/>
                </a:solidFill>
                <a:ea typeface="Verdana" panose="020B0604030504040204" pitchFamily="34" charset="0"/>
              </a:rPr>
              <a:t>:   </a:t>
            </a:r>
            <a:r>
              <a:rPr lang="en-US" sz="1600" dirty="0">
                <a:solidFill>
                  <a:prstClr val="black"/>
                </a:solidFill>
                <a:ea typeface="Verdana" panose="020B0604030504040204" pitchFamily="34" charset="0"/>
              </a:rPr>
              <a:t>	removed=</a:t>
            </a:r>
            <a:r>
              <a:rPr lang="en-US" sz="1600" dirty="0" err="1">
                <a:solidFill>
                  <a:prstClr val="black"/>
                </a:solidFill>
                <a:ea typeface="Verdana" panose="020B0604030504040204" pitchFamily="34" charset="0"/>
              </a:rPr>
              <a:t>colors.splice</a:t>
            </a:r>
            <a:r>
              <a:rPr lang="en-US" sz="1600" dirty="0">
                <a:solidFill>
                  <a:prstClr val="black"/>
                </a:solidFill>
                <a:ea typeface="Verdana" panose="020B0604030504040204" pitchFamily="34" charset="0"/>
              </a:rPr>
              <a:t>(1,0, “yellow”, “orange”]; 	//insert two items at position 1</a:t>
            </a:r>
          </a:p>
          <a:p>
            <a:pPr marL="0" lvl="0" indent="0">
              <a:buNone/>
              <a:defRPr/>
            </a:pPr>
            <a:r>
              <a:rPr lang="en-US" sz="1600" dirty="0">
                <a:solidFill>
                  <a:prstClr val="black"/>
                </a:solidFill>
                <a:ea typeface="Verdana" panose="020B0604030504040204" pitchFamily="34" charset="0"/>
              </a:rPr>
              <a:t>		alert(colors);                           //</a:t>
            </a:r>
            <a:r>
              <a:rPr lang="en-US" sz="1600" dirty="0" err="1">
                <a:solidFill>
                  <a:prstClr val="black"/>
                </a:solidFill>
                <a:ea typeface="Verdana" panose="020B0604030504040204" pitchFamily="34" charset="0"/>
              </a:rPr>
              <a:t>green,yellow,orange,blue</a:t>
            </a:r>
            <a:endParaRPr lang="en-US" sz="1600" dirty="0">
              <a:solidFill>
                <a:prstClr val="black"/>
              </a:solidFill>
              <a:ea typeface="Verdana" panose="020B0604030504040204" pitchFamily="34" charset="0"/>
            </a:endParaRPr>
          </a:p>
          <a:p>
            <a:pPr marL="0" lvl="0" indent="0">
              <a:buNone/>
              <a:defRPr/>
            </a:pPr>
            <a:r>
              <a:rPr lang="en-US" sz="1600" dirty="0">
                <a:solidFill>
                  <a:prstClr val="black"/>
                </a:solidFill>
                <a:ea typeface="Verdana" panose="020B0604030504040204" pitchFamily="34" charset="0"/>
              </a:rPr>
              <a:t>		alert(removed);                      //empty array</a:t>
            </a:r>
            <a:endParaRPr lang="en-US" sz="1600" b="1" dirty="0">
              <a:solidFill>
                <a:prstClr val="black"/>
              </a:solidFill>
              <a:ea typeface="Verdana" panose="020B0604030504040204" pitchFamily="34" charset="0"/>
            </a:endParaRPr>
          </a:p>
          <a:p>
            <a:pPr marL="0" lvl="0" indent="0">
              <a:buNone/>
              <a:defRPr/>
            </a:pPr>
            <a:endParaRPr lang="en-US" b="1" dirty="0"/>
          </a:p>
          <a:p>
            <a:pPr marL="288925" lvl="1" indent="-288925">
              <a:buFont typeface="+mj-lt"/>
              <a:buAutoNum type="arabicParenR" startAt="3"/>
            </a:pPr>
            <a:r>
              <a:rPr lang="en-US" b="1" dirty="0"/>
              <a:t> </a:t>
            </a:r>
            <a:r>
              <a:rPr lang="en-US" sz="1600" b="1" dirty="0"/>
              <a:t>Replacement</a:t>
            </a:r>
            <a:r>
              <a:rPr lang="en-US" sz="1600" dirty="0"/>
              <a:t> — Items can be inserted into a specific position while simultaneously deleting items</a:t>
            </a:r>
          </a:p>
          <a:p>
            <a:pPr marL="457200" lvl="1" indent="0">
              <a:buNone/>
            </a:pPr>
            <a:r>
              <a:rPr lang="en-US" sz="1600" dirty="0"/>
              <a:t>		           splice( starting position, number of items to delete, item to insert      )</a:t>
            </a:r>
          </a:p>
          <a:p>
            <a:pPr marL="457200" lvl="1" indent="0">
              <a:buNone/>
            </a:pPr>
            <a:r>
              <a:rPr lang="en-US" sz="1600" dirty="0"/>
              <a:t>                                      splice(  	     2	  ,                 1                      ,     “red”, “green” ) </a:t>
            </a:r>
          </a:p>
          <a:p>
            <a:pPr marL="457200" lvl="1" indent="0">
              <a:buNone/>
            </a:pPr>
            <a:r>
              <a:rPr lang="en-US" sz="1600" dirty="0"/>
              <a:t>                               //</a:t>
            </a:r>
            <a:r>
              <a:rPr lang="en-US" sz="1600" i="1" dirty="0"/>
              <a:t>delete one item at position 2 and then inserts the strings “red” and “green” into the array at position 2</a:t>
            </a:r>
          </a:p>
          <a:p>
            <a:pPr marL="457200" lvl="1" indent="0">
              <a:buNone/>
            </a:pPr>
            <a:r>
              <a:rPr lang="en-US" sz="1600" i="1" dirty="0"/>
              <a:t>                              //number of items to insert doesn’t have to match the number of items to delete</a:t>
            </a:r>
            <a:r>
              <a:rPr lang="en-US" sz="1600" dirty="0"/>
              <a:t> </a:t>
            </a:r>
          </a:p>
          <a:p>
            <a:pPr marL="457200" lvl="1" indent="0">
              <a:buNone/>
            </a:pPr>
            <a:endParaRPr lang="en-US" dirty="0">
              <a:solidFill>
                <a:prstClr val="black"/>
              </a:solidFill>
              <a:ea typeface="Verdana" panose="020B0604030504040204" pitchFamily="34" charset="0"/>
            </a:endParaRPr>
          </a:p>
          <a:p>
            <a:pPr marL="0" lvl="0" indent="0">
              <a:buNone/>
              <a:defRPr/>
            </a:pPr>
            <a:r>
              <a:rPr lang="en-US" sz="1600" dirty="0">
                <a:solidFill>
                  <a:prstClr val="black"/>
                </a:solidFill>
                <a:ea typeface="Verdana" panose="020B0604030504040204" pitchFamily="34" charset="0"/>
              </a:rPr>
              <a:t>	</a:t>
            </a:r>
            <a:r>
              <a:rPr lang="en-US" sz="1600" i="1" dirty="0" err="1">
                <a:solidFill>
                  <a:prstClr val="black"/>
                </a:solidFill>
                <a:ea typeface="Verdana" panose="020B0604030504040204" pitchFamily="34" charset="0"/>
              </a:rPr>
              <a:t>eg</a:t>
            </a:r>
            <a:r>
              <a:rPr lang="en-US" sz="1600" i="1" dirty="0">
                <a:solidFill>
                  <a:prstClr val="black"/>
                </a:solidFill>
                <a:ea typeface="Verdana" panose="020B0604030504040204" pitchFamily="34" charset="0"/>
              </a:rPr>
              <a:t>:</a:t>
            </a:r>
            <a:r>
              <a:rPr lang="en-US" sz="1600" dirty="0">
                <a:solidFill>
                  <a:prstClr val="black"/>
                </a:solidFill>
                <a:ea typeface="Verdana" panose="020B0604030504040204" pitchFamily="34" charset="0"/>
              </a:rPr>
              <a:t> 	removed=</a:t>
            </a:r>
            <a:r>
              <a:rPr lang="en-US" sz="1600" dirty="0" err="1">
                <a:solidFill>
                  <a:prstClr val="black"/>
                </a:solidFill>
                <a:ea typeface="Verdana" panose="020B0604030504040204" pitchFamily="34" charset="0"/>
              </a:rPr>
              <a:t>colors.splice</a:t>
            </a:r>
            <a:r>
              <a:rPr lang="en-US" sz="1600" dirty="0">
                <a:solidFill>
                  <a:prstClr val="black"/>
                </a:solidFill>
                <a:ea typeface="Verdana" panose="020B0604030504040204" pitchFamily="34" charset="0"/>
              </a:rPr>
              <a:t>(1,1, “red”, “purple”]; 	//insert two </a:t>
            </a:r>
            <a:r>
              <a:rPr lang="en-US" sz="1600" dirty="0" err="1">
                <a:solidFill>
                  <a:prstClr val="black"/>
                </a:solidFill>
                <a:ea typeface="Verdana" panose="020B0604030504040204" pitchFamily="34" charset="0"/>
              </a:rPr>
              <a:t>values,remove</a:t>
            </a:r>
            <a:r>
              <a:rPr lang="en-US" sz="1600" dirty="0">
                <a:solidFill>
                  <a:prstClr val="black"/>
                </a:solidFill>
                <a:ea typeface="Verdana" panose="020B0604030504040204" pitchFamily="34" charset="0"/>
              </a:rPr>
              <a:t> one</a:t>
            </a:r>
          </a:p>
          <a:p>
            <a:pPr marL="0" lvl="0" indent="0">
              <a:buNone/>
              <a:defRPr/>
            </a:pPr>
            <a:r>
              <a:rPr lang="en-US" sz="1600" dirty="0">
                <a:solidFill>
                  <a:prstClr val="black"/>
                </a:solidFill>
                <a:ea typeface="Verdana" panose="020B0604030504040204" pitchFamily="34" charset="0"/>
              </a:rPr>
              <a:t>		alert(colors); 				//</a:t>
            </a:r>
            <a:r>
              <a:rPr lang="en-US" sz="1600" dirty="0" err="1">
                <a:solidFill>
                  <a:prstClr val="black"/>
                </a:solidFill>
                <a:ea typeface="Verdana" panose="020B0604030504040204" pitchFamily="34" charset="0"/>
              </a:rPr>
              <a:t>green,red,purple,orange,blue</a:t>
            </a:r>
            <a:endParaRPr lang="en-US" sz="1600" dirty="0">
              <a:solidFill>
                <a:prstClr val="black"/>
              </a:solidFill>
              <a:ea typeface="Verdana" panose="020B0604030504040204" pitchFamily="34" charset="0"/>
            </a:endParaRPr>
          </a:p>
          <a:p>
            <a:pPr marL="0" lvl="0" indent="0">
              <a:buNone/>
              <a:defRPr/>
            </a:pPr>
            <a:r>
              <a:rPr lang="en-US" sz="1600" dirty="0">
                <a:solidFill>
                  <a:prstClr val="black"/>
                </a:solidFill>
                <a:ea typeface="Verdana" panose="020B0604030504040204" pitchFamily="34" charset="0"/>
              </a:rPr>
              <a:t> 		alert(removed);				 //yellow – one item array</a:t>
            </a:r>
          </a:p>
          <a:p>
            <a:endParaRPr lang="en-US" dirty="0"/>
          </a:p>
        </p:txBody>
      </p:sp>
      <p:sp>
        <p:nvSpPr>
          <p:cNvPr id="3" name="Title 2"/>
          <p:cNvSpPr>
            <a:spLocks noGrp="1"/>
          </p:cNvSpPr>
          <p:nvPr>
            <p:ph type="title"/>
          </p:nvPr>
        </p:nvSpPr>
        <p:spPr/>
        <p:txBody>
          <a:bodyPr/>
          <a:lstStyle/>
          <a:p>
            <a:r>
              <a:rPr lang="en-US" dirty="0" err="1"/>
              <a:t>Con’t</a:t>
            </a:r>
            <a:endParaRPr lang="en-US" dirty="0"/>
          </a:p>
        </p:txBody>
      </p:sp>
    </p:spTree>
    <p:extLst>
      <p:ext uri="{BB962C8B-B14F-4D97-AF65-F5344CB8AC3E}">
        <p14:creationId xmlns:p14="http://schemas.microsoft.com/office/powerpoint/2010/main" val="4059225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3979" y="1253331"/>
            <a:ext cx="10700084" cy="4894806"/>
          </a:xfrm>
        </p:spPr>
        <p:txBody>
          <a:bodyPr>
            <a:normAutofit/>
          </a:bodyPr>
          <a:lstStyle/>
          <a:p>
            <a:pPr lvl="0" algn="just">
              <a:defRPr/>
            </a:pPr>
            <a:r>
              <a:rPr lang="en-US" dirty="0">
                <a:solidFill>
                  <a:prstClr val="black"/>
                </a:solidFill>
                <a:ea typeface="Verdana" panose="020B0604030504040204" pitchFamily="34" charset="0"/>
              </a:rPr>
              <a:t>ECMAScript 5 adds two item location methods to array instances : </a:t>
            </a:r>
            <a:r>
              <a:rPr lang="en-US" b="1" dirty="0" err="1">
                <a:solidFill>
                  <a:prstClr val="black"/>
                </a:solidFill>
                <a:ea typeface="Verdana" panose="020B0604030504040204" pitchFamily="34" charset="0"/>
              </a:rPr>
              <a:t>indexOf</a:t>
            </a:r>
            <a:r>
              <a:rPr lang="en-US" b="1" dirty="0">
                <a:solidFill>
                  <a:prstClr val="black"/>
                </a:solidFill>
                <a:ea typeface="Verdana" panose="020B0604030504040204" pitchFamily="34" charset="0"/>
              </a:rPr>
              <a:t>() and </a:t>
            </a:r>
            <a:r>
              <a:rPr lang="en-US" b="1" dirty="0" err="1">
                <a:solidFill>
                  <a:prstClr val="black"/>
                </a:solidFill>
                <a:ea typeface="Verdana" panose="020B0604030504040204" pitchFamily="34" charset="0"/>
              </a:rPr>
              <a:t>lastIndexOf</a:t>
            </a:r>
            <a:r>
              <a:rPr lang="en-US" b="1" dirty="0">
                <a:solidFill>
                  <a:prstClr val="black"/>
                </a:solidFill>
                <a:ea typeface="Verdana" panose="020B0604030504040204" pitchFamily="34" charset="0"/>
              </a:rPr>
              <a:t>()</a:t>
            </a:r>
          </a:p>
          <a:p>
            <a:pPr lvl="0" algn="just">
              <a:defRPr/>
            </a:pPr>
            <a:r>
              <a:rPr lang="en-US" dirty="0">
                <a:solidFill>
                  <a:prstClr val="black"/>
                </a:solidFill>
                <a:ea typeface="Verdana" panose="020B0604030504040204" pitchFamily="34" charset="0"/>
              </a:rPr>
              <a:t>Each of these methods accept </a:t>
            </a:r>
            <a:r>
              <a:rPr lang="en-US" b="1" dirty="0">
                <a:solidFill>
                  <a:prstClr val="black"/>
                </a:solidFill>
                <a:ea typeface="Verdana" panose="020B0604030504040204" pitchFamily="34" charset="0"/>
              </a:rPr>
              <a:t>two</a:t>
            </a:r>
            <a:r>
              <a:rPr lang="en-US" dirty="0">
                <a:solidFill>
                  <a:prstClr val="black"/>
                </a:solidFill>
                <a:ea typeface="Verdana" panose="020B0604030504040204" pitchFamily="34" charset="0"/>
              </a:rPr>
              <a:t> arguments: the item to look for and an optional index from which   					       to start looking. </a:t>
            </a:r>
          </a:p>
          <a:p>
            <a:pPr lvl="0" algn="just">
              <a:defRPr/>
            </a:pPr>
            <a:r>
              <a:rPr lang="en-US" b="1" dirty="0" err="1">
                <a:solidFill>
                  <a:prstClr val="black"/>
                </a:solidFill>
                <a:ea typeface="Verdana" panose="020B0604030504040204" pitchFamily="34" charset="0"/>
              </a:rPr>
              <a:t>indexOf</a:t>
            </a:r>
            <a:r>
              <a:rPr lang="en-US" b="1" dirty="0">
                <a:solidFill>
                  <a:prstClr val="black"/>
                </a:solidFill>
                <a:ea typeface="Verdana" panose="020B0604030504040204" pitchFamily="34" charset="0"/>
              </a:rPr>
              <a:t>() </a:t>
            </a:r>
            <a:r>
              <a:rPr lang="en-US" dirty="0">
                <a:solidFill>
                  <a:prstClr val="black"/>
                </a:solidFill>
                <a:ea typeface="Verdana" panose="020B0604030504040204" pitchFamily="34" charset="0"/>
              </a:rPr>
              <a:t>method starts searching form the </a:t>
            </a:r>
            <a:r>
              <a:rPr lang="en-US" b="1" dirty="0">
                <a:solidFill>
                  <a:prstClr val="black"/>
                </a:solidFill>
                <a:ea typeface="Verdana" panose="020B0604030504040204" pitchFamily="34" charset="0"/>
              </a:rPr>
              <a:t>front of the array </a:t>
            </a:r>
            <a:r>
              <a:rPr lang="en-US" dirty="0">
                <a:solidFill>
                  <a:prstClr val="black"/>
                </a:solidFill>
                <a:ea typeface="Verdana" panose="020B0604030504040204" pitchFamily="34" charset="0"/>
              </a:rPr>
              <a:t>(item 0) and continues to the back. </a:t>
            </a:r>
          </a:p>
          <a:p>
            <a:pPr lvl="0" algn="just">
              <a:defRPr/>
            </a:pPr>
            <a:r>
              <a:rPr lang="en-US" b="1" dirty="0" err="1">
                <a:solidFill>
                  <a:prstClr val="black"/>
                </a:solidFill>
                <a:ea typeface="Verdana" panose="020B0604030504040204" pitchFamily="34" charset="0"/>
              </a:rPr>
              <a:t>lastIndexOf</a:t>
            </a:r>
            <a:r>
              <a:rPr lang="en-US" b="1" dirty="0">
                <a:solidFill>
                  <a:prstClr val="black"/>
                </a:solidFill>
                <a:ea typeface="Verdana" panose="020B0604030504040204" pitchFamily="34" charset="0"/>
              </a:rPr>
              <a:t>() </a:t>
            </a:r>
            <a:r>
              <a:rPr lang="en-US" dirty="0">
                <a:solidFill>
                  <a:prstClr val="black"/>
                </a:solidFill>
                <a:ea typeface="Verdana" panose="020B0604030504040204" pitchFamily="34" charset="0"/>
              </a:rPr>
              <a:t>starts from the </a:t>
            </a:r>
            <a:r>
              <a:rPr lang="en-US" b="1" dirty="0">
                <a:solidFill>
                  <a:prstClr val="black"/>
                </a:solidFill>
                <a:ea typeface="Verdana" panose="020B0604030504040204" pitchFamily="34" charset="0"/>
              </a:rPr>
              <a:t>last item in the array </a:t>
            </a:r>
            <a:r>
              <a:rPr lang="en-US" dirty="0">
                <a:solidFill>
                  <a:prstClr val="black"/>
                </a:solidFill>
                <a:ea typeface="Verdana" panose="020B0604030504040204" pitchFamily="34" charset="0"/>
              </a:rPr>
              <a:t>and continues to the front.</a:t>
            </a:r>
          </a:p>
          <a:p>
            <a:pPr lvl="0" algn="just">
              <a:defRPr/>
            </a:pPr>
            <a:endParaRPr lang="en-US" dirty="0">
              <a:solidFill>
                <a:prstClr val="black"/>
              </a:solidFill>
              <a:ea typeface="Verdana" panose="020B0604030504040204" pitchFamily="34" charset="0"/>
            </a:endParaRPr>
          </a:p>
          <a:p>
            <a:pPr marL="0" lvl="0" indent="0">
              <a:buNone/>
              <a:defRPr/>
            </a:pPr>
            <a:r>
              <a:rPr lang="en-US" dirty="0">
                <a:solidFill>
                  <a:prstClr val="black"/>
                </a:solidFill>
                <a:ea typeface="Verdana" panose="020B0604030504040204" pitchFamily="34" charset="0"/>
              </a:rPr>
              <a:t>		</a:t>
            </a:r>
            <a:r>
              <a:rPr lang="en-US" dirty="0" err="1">
                <a:solidFill>
                  <a:prstClr val="black"/>
                </a:solidFill>
                <a:ea typeface="Verdana" panose="020B0604030504040204" pitchFamily="34" charset="0"/>
              </a:rPr>
              <a:t>eg</a:t>
            </a:r>
            <a:r>
              <a:rPr lang="en-US"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var numbers=[1,2,3,4,5,4,3,2,1];</a:t>
            </a:r>
          </a:p>
          <a:p>
            <a:pPr marL="0" lvl="0" indent="0">
              <a:buNone/>
              <a:defRPr/>
            </a:pPr>
            <a:endParaRPr lang="en-US" sz="1800" dirty="0">
              <a:solidFill>
                <a:prstClr val="black"/>
              </a:solidFill>
              <a:ea typeface="Verdana" panose="020B0604030504040204" pitchFamily="34" charset="0"/>
            </a:endParaRPr>
          </a:p>
          <a:p>
            <a:pPr marL="0" lvl="0" inden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numbers.indexOf</a:t>
            </a:r>
            <a:r>
              <a:rPr lang="en-US" sz="1800" dirty="0">
                <a:solidFill>
                  <a:prstClr val="black"/>
                </a:solidFill>
                <a:ea typeface="Verdana" panose="020B0604030504040204" pitchFamily="34" charset="0"/>
              </a:rPr>
              <a:t>(4)); 	//3</a:t>
            </a:r>
          </a:p>
          <a:p>
            <a:pPr marL="0" lvl="0" inden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numbers.lastIndexOf</a:t>
            </a:r>
            <a:r>
              <a:rPr lang="en-US" sz="1800" dirty="0">
                <a:solidFill>
                  <a:prstClr val="black"/>
                </a:solidFill>
                <a:ea typeface="Verdana" panose="020B0604030504040204" pitchFamily="34" charset="0"/>
              </a:rPr>
              <a:t>(4)); 	//5</a:t>
            </a:r>
          </a:p>
          <a:p>
            <a:pPr marL="0" lvl="0" indent="0">
              <a:buNone/>
              <a:defRPr/>
            </a:pPr>
            <a:endParaRPr lang="en-US" sz="1800" dirty="0">
              <a:solidFill>
                <a:prstClr val="black"/>
              </a:solidFill>
              <a:ea typeface="Verdana" panose="020B0604030504040204" pitchFamily="34" charset="0"/>
            </a:endParaRPr>
          </a:p>
          <a:p>
            <a:pPr marL="0" lvl="0" inden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numbers.indexOf</a:t>
            </a:r>
            <a:r>
              <a:rPr lang="en-US" sz="1800" dirty="0">
                <a:solidFill>
                  <a:prstClr val="black"/>
                </a:solidFill>
                <a:ea typeface="Verdana" panose="020B0604030504040204" pitchFamily="34" charset="0"/>
              </a:rPr>
              <a:t>(4,4)); 	//5</a:t>
            </a:r>
          </a:p>
          <a:p>
            <a:pPr marL="0" lvl="0" inden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number.lastIndexOf</a:t>
            </a:r>
            <a:r>
              <a:rPr lang="en-US" sz="1800" dirty="0">
                <a:solidFill>
                  <a:prstClr val="black"/>
                </a:solidFill>
                <a:ea typeface="Verdana" panose="020B0604030504040204" pitchFamily="34" charset="0"/>
              </a:rPr>
              <a:t>(4,4));	//3</a:t>
            </a: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Location Methods</a:t>
            </a:r>
            <a:endParaRPr lang="en-US" dirty="0"/>
          </a:p>
        </p:txBody>
      </p:sp>
    </p:spTree>
    <p:extLst>
      <p:ext uri="{BB962C8B-B14F-4D97-AF65-F5344CB8AC3E}">
        <p14:creationId xmlns:p14="http://schemas.microsoft.com/office/powerpoint/2010/main" val="2992789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0329" y="1253331"/>
            <a:ext cx="11166764" cy="5410706"/>
          </a:xfrm>
        </p:spPr>
        <p:txBody>
          <a:bodyPr>
            <a:normAutofit/>
          </a:bodyPr>
          <a:lstStyle/>
          <a:p>
            <a:pPr lvl="0" algn="just">
              <a:lnSpc>
                <a:spcPct val="100000"/>
              </a:lnSpc>
              <a:spcAft>
                <a:spcPts val="600"/>
              </a:spcAft>
              <a:defRPr/>
            </a:pPr>
            <a:r>
              <a:rPr lang="en-US" sz="1800" b="1" dirty="0"/>
              <a:t>every() method, filter() method, map() method, some() method, </a:t>
            </a:r>
            <a:r>
              <a:rPr lang="en-US" sz="1800" b="1" dirty="0" err="1"/>
              <a:t>forEach</a:t>
            </a:r>
            <a:r>
              <a:rPr lang="en-US" sz="1800" b="1" dirty="0"/>
              <a:t>() method</a:t>
            </a:r>
          </a:p>
          <a:p>
            <a:pPr lvl="0" algn="just">
              <a:lnSpc>
                <a:spcPct val="100000"/>
              </a:lnSpc>
              <a:spcAft>
                <a:spcPts val="600"/>
              </a:spcAft>
              <a:defRPr/>
            </a:pPr>
            <a:r>
              <a:rPr lang="en-US" sz="1800" dirty="0"/>
              <a:t>Each of the methods accepts </a:t>
            </a:r>
            <a:r>
              <a:rPr lang="en-US" sz="1800" b="1" dirty="0"/>
              <a:t>two </a:t>
            </a:r>
            <a:r>
              <a:rPr lang="en-US" sz="1800" dirty="0"/>
              <a:t>arguments: a function to run on each item and an optional scope object in which to 					            run the function (affecting the value of this) 		                              </a:t>
            </a:r>
          </a:p>
          <a:p>
            <a:pPr lvl="0" algn="just">
              <a:defRPr/>
            </a:pPr>
            <a:r>
              <a:rPr lang="en-US" sz="1800" dirty="0"/>
              <a:t>The function passed into one of these methods will receive </a:t>
            </a:r>
            <a:r>
              <a:rPr lang="en-US" sz="1800" b="1" dirty="0"/>
              <a:t>three</a:t>
            </a:r>
            <a:r>
              <a:rPr lang="en-US" sz="1800" dirty="0"/>
              <a:t> arguments: </a:t>
            </a:r>
          </a:p>
          <a:p>
            <a:pPr marL="0" lvl="0" indent="0" algn="just">
              <a:buNone/>
              <a:defRPr/>
            </a:pPr>
            <a:r>
              <a:rPr lang="en-US" sz="1800" dirty="0"/>
              <a:t>		 array item value, position of the item in the array, array object itself</a:t>
            </a:r>
            <a:endParaRPr lang="en-US" b="1" dirty="0">
              <a:solidFill>
                <a:prstClr val="black"/>
              </a:solidFill>
              <a:ea typeface="Verdana" panose="020B0604030504040204" pitchFamily="34" charset="0"/>
            </a:endParaRPr>
          </a:p>
          <a:p>
            <a:pPr marL="0" lvl="0" indent="0" algn="just">
              <a:buNone/>
              <a:defRPr/>
            </a:pPr>
            <a:r>
              <a:rPr lang="en-US" sz="1800" b="1" dirty="0">
                <a:solidFill>
                  <a:prstClr val="black"/>
                </a:solidFill>
                <a:ea typeface="Verdana" panose="020B0604030504040204" pitchFamily="34" charset="0"/>
              </a:rPr>
              <a:t>every() Method</a:t>
            </a:r>
          </a:p>
          <a:p>
            <a:pPr lvl="0" algn="just">
              <a:defRPr/>
            </a:pPr>
            <a:r>
              <a:rPr lang="en-US" sz="1800" dirty="0">
                <a:solidFill>
                  <a:prstClr val="black"/>
                </a:solidFill>
                <a:ea typeface="Verdana" panose="020B0604030504040204" pitchFamily="34" charset="0"/>
              </a:rPr>
              <a:t>Runs the given function on every item in the array and </a:t>
            </a:r>
            <a:r>
              <a:rPr lang="en-US" sz="1800" b="1" dirty="0">
                <a:solidFill>
                  <a:prstClr val="black"/>
                </a:solidFill>
                <a:ea typeface="Verdana" panose="020B0604030504040204" pitchFamily="34" charset="0"/>
              </a:rPr>
              <a:t>returns true if the function returns true for every item.</a:t>
            </a:r>
          </a:p>
          <a:p>
            <a:pPr marL="0" lvl="0" indent="0" algn="just">
              <a:buNone/>
              <a:defRPr/>
            </a:pPr>
            <a:r>
              <a:rPr lang="en-US"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		var numbers=[1,2,3,4,5,4,3,2,1];</a:t>
            </a:r>
          </a:p>
          <a:p>
            <a:pPr marL="0" lvl="0" indent="0" algn="just">
              <a:buNone/>
              <a:defRPr/>
            </a:pPr>
            <a:r>
              <a:rPr lang="en-US" sz="1800" dirty="0">
                <a:solidFill>
                  <a:prstClr val="black"/>
                </a:solidFill>
                <a:ea typeface="Verdana" panose="020B0604030504040204" pitchFamily="34" charset="0"/>
              </a:rPr>
              <a:t>			var </a:t>
            </a:r>
            <a:r>
              <a:rPr lang="en-US" sz="1800" dirty="0" err="1">
                <a:solidFill>
                  <a:prstClr val="black"/>
                </a:solidFill>
                <a:ea typeface="Verdana" panose="020B0604030504040204" pitchFamily="34" charset="0"/>
              </a:rPr>
              <a:t>everyResult</a:t>
            </a:r>
            <a:r>
              <a:rPr lang="en-US" sz="1800" dirty="0">
                <a:solidFill>
                  <a:prstClr val="black"/>
                </a:solidFill>
                <a:ea typeface="Verdana" panose="020B0604030504040204" pitchFamily="34" charset="0"/>
              </a:rPr>
              <a:t>=</a:t>
            </a:r>
            <a:r>
              <a:rPr lang="en-US" sz="1800" dirty="0" err="1">
                <a:solidFill>
                  <a:prstClr val="black"/>
                </a:solidFill>
                <a:ea typeface="Verdana" panose="020B0604030504040204" pitchFamily="34" charset="0"/>
              </a:rPr>
              <a:t>numbers.</a:t>
            </a:r>
            <a:r>
              <a:rPr lang="en-US" sz="1800" b="1" dirty="0" err="1">
                <a:solidFill>
                  <a:prstClr val="black"/>
                </a:solidFill>
                <a:ea typeface="Verdana" panose="020B0604030504040204" pitchFamily="34" charset="0"/>
              </a:rPr>
              <a:t>every</a:t>
            </a:r>
            <a:r>
              <a:rPr lang="en-US" sz="1800" dirty="0">
                <a:solidFill>
                  <a:prstClr val="black"/>
                </a:solidFill>
                <a:ea typeface="Verdana" panose="020B0604030504040204" pitchFamily="34" charset="0"/>
              </a:rPr>
              <a:t>(function(item,index,array)</a:t>
            </a:r>
          </a:p>
          <a:p>
            <a:pPr marL="0" lvl="0" indent="0" algn="just">
              <a:buNone/>
              <a:defRPr/>
            </a:pPr>
            <a:r>
              <a:rPr lang="en-US" sz="1800" dirty="0">
                <a:solidFill>
                  <a:prstClr val="black"/>
                </a:solidFill>
                <a:ea typeface="Verdana" panose="020B0604030504040204" pitchFamily="34" charset="0"/>
              </a:rPr>
              <a:t>			{</a:t>
            </a:r>
          </a:p>
          <a:p>
            <a:pPr marL="0" lvl="0" indent="0" algn="just">
              <a:buNone/>
              <a:defRPr/>
            </a:pPr>
            <a:r>
              <a:rPr lang="en-US" sz="1800" dirty="0">
                <a:solidFill>
                  <a:prstClr val="black"/>
                </a:solidFill>
                <a:ea typeface="Verdana" panose="020B0604030504040204" pitchFamily="34" charset="0"/>
              </a:rPr>
              <a:t>					return(item&gt;2);</a:t>
            </a:r>
          </a:p>
          <a:p>
            <a:pPr marL="0" lvl="0" indent="0" algn="just">
              <a:buNone/>
              <a:defRPr/>
            </a:pPr>
            <a:r>
              <a:rPr lang="en-US" sz="1800" dirty="0">
                <a:solidFill>
                  <a:prstClr val="black"/>
                </a:solidFill>
                <a:ea typeface="Verdana" panose="020B0604030504040204" pitchFamily="34" charset="0"/>
              </a:rPr>
              <a:t>			});</a:t>
            </a:r>
          </a:p>
          <a:p>
            <a:pPr marL="0" lvl="0" indent="0" algn="just">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everyResult</a:t>
            </a:r>
            <a:r>
              <a:rPr lang="en-US" sz="1800" dirty="0">
                <a:solidFill>
                  <a:prstClr val="black"/>
                </a:solidFill>
                <a:ea typeface="Verdana" panose="020B0604030504040204" pitchFamily="34" charset="0"/>
              </a:rPr>
              <a:t>); 	//false</a:t>
            </a:r>
          </a:p>
          <a:p>
            <a:endParaRPr lang="en-US" dirty="0"/>
          </a:p>
        </p:txBody>
      </p:sp>
      <p:sp>
        <p:nvSpPr>
          <p:cNvPr id="3" name="Title 2"/>
          <p:cNvSpPr>
            <a:spLocks noGrp="1"/>
          </p:cNvSpPr>
          <p:nvPr>
            <p:ph type="title"/>
          </p:nvPr>
        </p:nvSpPr>
        <p:spPr/>
        <p:txBody>
          <a:bodyPr/>
          <a:lstStyle/>
          <a:p>
            <a:r>
              <a:rPr lang="en-US" dirty="0">
                <a:solidFill>
                  <a:prstClr val="white"/>
                </a:solidFill>
              </a:rPr>
              <a:t>Iterative </a:t>
            </a:r>
            <a:r>
              <a:rPr lang="en-US" dirty="0">
                <a:solidFill>
                  <a:prstClr val="white"/>
                </a:solidFill>
                <a:ea typeface="Verdana" panose="020B0604030504040204" pitchFamily="34" charset="0"/>
              </a:rPr>
              <a:t>Method</a:t>
            </a:r>
            <a:endParaRPr lang="en-US" dirty="0"/>
          </a:p>
        </p:txBody>
      </p:sp>
    </p:spTree>
    <p:extLst>
      <p:ext uri="{BB962C8B-B14F-4D97-AF65-F5344CB8AC3E}">
        <p14:creationId xmlns:p14="http://schemas.microsoft.com/office/powerpoint/2010/main" val="2387311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2727" y="1184056"/>
            <a:ext cx="10778837" cy="2903035"/>
          </a:xfrm>
        </p:spPr>
        <p:txBody>
          <a:bodyPr/>
          <a:lstStyle/>
          <a:p>
            <a:pPr marL="0" lvl="0" indent="0" algn="just">
              <a:buNone/>
              <a:defRPr/>
            </a:pPr>
            <a:r>
              <a:rPr lang="en-US" sz="1800" b="1" dirty="0">
                <a:solidFill>
                  <a:prstClr val="black"/>
                </a:solidFill>
                <a:ea typeface="Verdana" panose="020B0604030504040204" pitchFamily="34" charset="0"/>
              </a:rPr>
              <a:t>filter() method</a:t>
            </a:r>
          </a:p>
          <a:p>
            <a:pPr lvl="0" algn="just">
              <a:defRPr/>
            </a:pPr>
            <a:r>
              <a:rPr lang="en-US" sz="1800" dirty="0">
                <a:solidFill>
                  <a:prstClr val="black"/>
                </a:solidFill>
                <a:ea typeface="Verdana" panose="020B0604030504040204" pitchFamily="34" charset="0"/>
              </a:rPr>
              <a:t>Runs the given function on every item in the array and </a:t>
            </a:r>
            <a:r>
              <a:rPr lang="en-US" sz="1800" b="1" dirty="0">
                <a:solidFill>
                  <a:prstClr val="black"/>
                </a:solidFill>
                <a:ea typeface="Verdana" panose="020B0604030504040204" pitchFamily="34" charset="0"/>
              </a:rPr>
              <a:t>returns an array of all items for which the function returns true</a:t>
            </a:r>
            <a:endParaRPr lang="en-US" sz="1800" dirty="0">
              <a:solidFill>
                <a:prstClr val="black"/>
              </a:solidFill>
              <a:ea typeface="Verdana" panose="020B0604030504040204" pitchFamily="34" charset="0"/>
            </a:endParaRPr>
          </a:p>
          <a:p>
            <a:pPr marL="0" lvl="0" indent="0" algn="just">
              <a:buNone/>
              <a:defRPr/>
            </a:pPr>
            <a:r>
              <a:rPr lang="en-US" sz="1800"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 	var numbers=[1,2,3,4,5,4,3,2,1];</a:t>
            </a:r>
          </a:p>
          <a:p>
            <a:pPr marL="0" lvl="0" indent="0" algn="just">
              <a:buNone/>
              <a:defRPr/>
            </a:pPr>
            <a:r>
              <a:rPr lang="en-US" sz="1800" dirty="0">
                <a:solidFill>
                  <a:prstClr val="black"/>
                </a:solidFill>
                <a:ea typeface="Verdana" panose="020B0604030504040204" pitchFamily="34" charset="0"/>
              </a:rPr>
              <a:t>		var filterResult=numbers.</a:t>
            </a:r>
            <a:r>
              <a:rPr lang="en-US" sz="1800" b="1" dirty="0">
                <a:solidFill>
                  <a:prstClr val="black"/>
                </a:solidFill>
                <a:ea typeface="Verdana" panose="020B0604030504040204" pitchFamily="34" charset="0"/>
              </a:rPr>
              <a:t>filter</a:t>
            </a:r>
            <a:r>
              <a:rPr lang="en-US" sz="1800" dirty="0">
                <a:solidFill>
                  <a:prstClr val="black"/>
                </a:solidFill>
                <a:ea typeface="Verdana" panose="020B0604030504040204" pitchFamily="34" charset="0"/>
              </a:rPr>
              <a:t>(function(item,index,array){</a:t>
            </a:r>
          </a:p>
          <a:p>
            <a:pPr marL="0" lvl="0" indent="0" algn="just">
              <a:buNone/>
              <a:defRPr/>
            </a:pPr>
            <a:r>
              <a:rPr lang="en-US" sz="1800" dirty="0">
                <a:solidFill>
                  <a:prstClr val="black"/>
                </a:solidFill>
                <a:ea typeface="Verdana" panose="020B0604030504040204" pitchFamily="34" charset="0"/>
              </a:rPr>
              <a:t>			return(item&gt;2);</a:t>
            </a:r>
          </a:p>
          <a:p>
            <a:pPr marL="0" lvl="0" indent="0" algn="just">
              <a:buNone/>
              <a:defRPr/>
            </a:pPr>
            <a:r>
              <a:rPr lang="en-US" sz="1800" dirty="0">
                <a:solidFill>
                  <a:prstClr val="black"/>
                </a:solidFill>
                <a:ea typeface="Verdana" panose="020B0604030504040204" pitchFamily="34" charset="0"/>
              </a:rPr>
              <a:t>		});</a:t>
            </a:r>
          </a:p>
          <a:p>
            <a:pPr marL="0" lvl="0" indent="0" algn="just">
              <a:buNone/>
              <a:defRPr/>
            </a:pPr>
            <a:r>
              <a:rPr lang="en-US" sz="1800" dirty="0">
                <a:solidFill>
                  <a:prstClr val="black"/>
                </a:solidFill>
                <a:ea typeface="Verdana" panose="020B0604030504040204" pitchFamily="34" charset="0"/>
              </a:rPr>
              <a:t>		alert(filterResult); 		//[3,4,5,4,3]</a:t>
            </a:r>
          </a:p>
          <a:p>
            <a:endParaRPr lang="en-US" dirty="0"/>
          </a:p>
        </p:txBody>
      </p:sp>
      <p:sp>
        <p:nvSpPr>
          <p:cNvPr id="3" name="Title 2"/>
          <p:cNvSpPr>
            <a:spLocks noGrp="1"/>
          </p:cNvSpPr>
          <p:nvPr>
            <p:ph type="title"/>
          </p:nvPr>
        </p:nvSpPr>
        <p:spPr/>
        <p:txBody>
          <a:bodyPr/>
          <a:lstStyle/>
          <a:p>
            <a:r>
              <a:rPr lang="en-US" dirty="0">
                <a:solidFill>
                  <a:prstClr val="white"/>
                </a:solidFill>
              </a:rPr>
              <a:t>Iterative </a:t>
            </a:r>
            <a:r>
              <a:rPr lang="en-US" dirty="0">
                <a:solidFill>
                  <a:prstClr val="white"/>
                </a:solidFill>
                <a:ea typeface="Verdana" panose="020B0604030504040204" pitchFamily="34" charset="0"/>
              </a:rPr>
              <a:t>Method (Cont’d)</a:t>
            </a:r>
            <a:endParaRPr lang="en-US" dirty="0"/>
          </a:p>
        </p:txBody>
      </p:sp>
      <p:sp>
        <p:nvSpPr>
          <p:cNvPr id="4" name="Content Placeholder 1">
            <a:extLst>
              <a:ext uri="{FF2B5EF4-FFF2-40B4-BE49-F238E27FC236}">
                <a16:creationId xmlns:a16="http://schemas.microsoft.com/office/drawing/2014/main" id="{CF32B5E7-D127-6A77-2883-3DFD35B683C3}"/>
              </a:ext>
            </a:extLst>
          </p:cNvPr>
          <p:cNvSpPr txBox="1">
            <a:spLocks/>
          </p:cNvSpPr>
          <p:nvPr/>
        </p:nvSpPr>
        <p:spPr>
          <a:xfrm>
            <a:off x="748144" y="4170221"/>
            <a:ext cx="10515600" cy="2593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defRPr/>
            </a:pPr>
            <a:r>
              <a:rPr lang="en-US" sz="1800" b="1" dirty="0">
                <a:solidFill>
                  <a:prstClr val="black"/>
                </a:solidFill>
                <a:ea typeface="Verdana" panose="020B0604030504040204" pitchFamily="34" charset="0"/>
              </a:rPr>
              <a:t>map() method</a:t>
            </a:r>
          </a:p>
          <a:p>
            <a:pPr algn="just">
              <a:defRPr/>
            </a:pPr>
            <a:r>
              <a:rPr lang="en-US" sz="1800" dirty="0">
                <a:solidFill>
                  <a:prstClr val="black"/>
                </a:solidFill>
                <a:ea typeface="Verdana" panose="020B0604030504040204" pitchFamily="34" charset="0"/>
              </a:rPr>
              <a:t>Runs the given function on every item in the array and </a:t>
            </a:r>
            <a:r>
              <a:rPr lang="en-US" sz="1800" b="1" dirty="0">
                <a:solidFill>
                  <a:prstClr val="black"/>
                </a:solidFill>
                <a:ea typeface="Verdana" panose="020B0604030504040204" pitchFamily="34" charset="0"/>
              </a:rPr>
              <a:t>returns the result of each function call in an array</a:t>
            </a:r>
            <a:endParaRPr lang="en-US" sz="1800" dirty="0">
              <a:solidFill>
                <a:prstClr val="black"/>
              </a:solidFill>
              <a:ea typeface="Verdana" panose="020B0604030504040204" pitchFamily="34" charset="0"/>
            </a:endParaRPr>
          </a:p>
          <a:p>
            <a:pPr marL="0" indent="0" algn="just">
              <a:buFont typeface="Arial" panose="020B0604020202020204" pitchFamily="34" charset="0"/>
              <a:buNone/>
              <a:defRPr/>
            </a:pPr>
            <a:r>
              <a:rPr lang="en-US" sz="1800"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	var numbers=[1,2,3,4,5,4,3,2,1];</a:t>
            </a:r>
          </a:p>
          <a:p>
            <a:pPr marL="0" indent="0" algn="just">
              <a:buFont typeface="Arial" panose="020B0604020202020204" pitchFamily="34" charset="0"/>
              <a:buNone/>
              <a:defRPr/>
            </a:pPr>
            <a:r>
              <a:rPr lang="en-US" sz="1800" dirty="0">
                <a:solidFill>
                  <a:prstClr val="black"/>
                </a:solidFill>
                <a:ea typeface="Verdana" panose="020B0604030504040204" pitchFamily="34" charset="0"/>
              </a:rPr>
              <a:t>		var </a:t>
            </a:r>
            <a:r>
              <a:rPr lang="en-US" sz="1800" dirty="0" err="1">
                <a:solidFill>
                  <a:prstClr val="black"/>
                </a:solidFill>
                <a:ea typeface="Verdana" panose="020B0604030504040204" pitchFamily="34" charset="0"/>
              </a:rPr>
              <a:t>mapResult</a:t>
            </a:r>
            <a:r>
              <a:rPr lang="en-US" sz="1800" dirty="0">
                <a:solidFill>
                  <a:prstClr val="black"/>
                </a:solidFill>
                <a:ea typeface="Verdana" panose="020B0604030504040204" pitchFamily="34" charset="0"/>
              </a:rPr>
              <a:t>=</a:t>
            </a:r>
            <a:r>
              <a:rPr lang="en-US" sz="1800" dirty="0" err="1">
                <a:solidFill>
                  <a:prstClr val="black"/>
                </a:solidFill>
                <a:ea typeface="Verdana" panose="020B0604030504040204" pitchFamily="34" charset="0"/>
              </a:rPr>
              <a:t>numbers.map</a:t>
            </a:r>
            <a:r>
              <a:rPr lang="en-US" sz="1800" dirty="0">
                <a:solidFill>
                  <a:prstClr val="black"/>
                </a:solidFill>
                <a:ea typeface="Verdana" panose="020B0604030504040204" pitchFamily="34" charset="0"/>
              </a:rPr>
              <a:t>(function(item,index,array){</a:t>
            </a:r>
          </a:p>
          <a:p>
            <a:pPr marL="0" indent="0" algn="just">
              <a:buFont typeface="Arial" panose="020B0604020202020204" pitchFamily="34" charset="0"/>
              <a:buNone/>
              <a:defRPr/>
            </a:pPr>
            <a:r>
              <a:rPr lang="en-US" sz="1800" dirty="0">
                <a:solidFill>
                  <a:prstClr val="black"/>
                </a:solidFill>
                <a:ea typeface="Verdana" panose="020B0604030504040204" pitchFamily="34" charset="0"/>
              </a:rPr>
              <a:t>		return item*2;</a:t>
            </a:r>
          </a:p>
          <a:p>
            <a:pPr marL="0" indent="0" algn="just">
              <a:buFont typeface="Arial" panose="020B0604020202020204" pitchFamily="34" charset="0"/>
              <a:buNone/>
              <a:defRPr/>
            </a:pPr>
            <a:r>
              <a:rPr lang="en-US" sz="1800" dirty="0">
                <a:solidFill>
                  <a:prstClr val="black"/>
                </a:solidFill>
                <a:ea typeface="Verdana" panose="020B0604030504040204" pitchFamily="34" charset="0"/>
              </a:rPr>
              <a:t>		});</a:t>
            </a:r>
          </a:p>
          <a:p>
            <a:pPr marL="0" indent="0" algn="just">
              <a:buFont typeface="Arial" panose="020B0604020202020204" pitchFamily="34" charse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mapResult</a:t>
            </a:r>
            <a:r>
              <a:rPr lang="en-US" sz="1800" dirty="0">
                <a:solidFill>
                  <a:prstClr val="black"/>
                </a:solidFill>
                <a:ea typeface="Verdana" panose="020B0604030504040204" pitchFamily="34" charset="0"/>
              </a:rPr>
              <a:t>); 		//[2,4,6,8,10,8,6,4,2]</a:t>
            </a:r>
          </a:p>
          <a:p>
            <a:endParaRPr lang="en-US" dirty="0"/>
          </a:p>
        </p:txBody>
      </p:sp>
    </p:spTree>
    <p:extLst>
      <p:ext uri="{BB962C8B-B14F-4D97-AF65-F5344CB8AC3E}">
        <p14:creationId xmlns:p14="http://schemas.microsoft.com/office/powerpoint/2010/main" val="61922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0210" y="1253330"/>
            <a:ext cx="11023754" cy="5355287"/>
          </a:xfrm>
        </p:spPr>
        <p:txBody>
          <a:bodyPr/>
          <a:lstStyle/>
          <a:p>
            <a:pPr marL="0" lvl="0" indent="0">
              <a:buNone/>
              <a:defRPr/>
            </a:pPr>
            <a:r>
              <a:rPr lang="en-US" sz="1800" b="1" dirty="0">
                <a:solidFill>
                  <a:prstClr val="black"/>
                </a:solidFill>
                <a:ea typeface="Verdana" panose="020B0604030504040204" pitchFamily="34" charset="0"/>
              </a:rPr>
              <a:t>some() method</a:t>
            </a:r>
          </a:p>
          <a:p>
            <a:pPr lvl="0">
              <a:defRPr/>
            </a:pPr>
            <a:r>
              <a:rPr lang="en-US" sz="1800" dirty="0">
                <a:solidFill>
                  <a:prstClr val="black"/>
                </a:solidFill>
                <a:ea typeface="Verdana" panose="020B0604030504040204" pitchFamily="34" charset="0"/>
              </a:rPr>
              <a:t>Runs the given function on every item in the array and </a:t>
            </a:r>
            <a:r>
              <a:rPr lang="en-US" sz="1800" b="1" dirty="0">
                <a:solidFill>
                  <a:prstClr val="black"/>
                </a:solidFill>
                <a:ea typeface="Verdana" panose="020B0604030504040204" pitchFamily="34" charset="0"/>
              </a:rPr>
              <a:t>returns true if the function returns true for any one item</a:t>
            </a:r>
          </a:p>
          <a:p>
            <a:pPr marL="0" lvl="0" indent="0">
              <a:buNone/>
              <a:defRPr/>
            </a:pPr>
            <a:r>
              <a:rPr lang="en-US" sz="1800"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	var numbers=[1,2,3,4,5,4,3,2,1];</a:t>
            </a:r>
          </a:p>
          <a:p>
            <a:pPr marL="0" lvl="0" indent="0">
              <a:buNone/>
              <a:defRPr/>
            </a:pPr>
            <a:r>
              <a:rPr lang="en-US" sz="1800" dirty="0">
                <a:solidFill>
                  <a:prstClr val="black"/>
                </a:solidFill>
                <a:ea typeface="Verdana" panose="020B0604030504040204" pitchFamily="34" charset="0"/>
              </a:rPr>
              <a:t>		var </a:t>
            </a:r>
            <a:r>
              <a:rPr lang="en-US" sz="1800" dirty="0" err="1">
                <a:solidFill>
                  <a:prstClr val="black"/>
                </a:solidFill>
                <a:ea typeface="Verdana" panose="020B0604030504040204" pitchFamily="34" charset="0"/>
              </a:rPr>
              <a:t>someResult</a:t>
            </a:r>
            <a:r>
              <a:rPr lang="en-US" sz="1800" dirty="0">
                <a:solidFill>
                  <a:prstClr val="black"/>
                </a:solidFill>
                <a:ea typeface="Verdana" panose="020B0604030504040204" pitchFamily="34" charset="0"/>
              </a:rPr>
              <a:t>=</a:t>
            </a:r>
            <a:r>
              <a:rPr lang="en-US" sz="1800" dirty="0" err="1">
                <a:solidFill>
                  <a:prstClr val="black"/>
                </a:solidFill>
                <a:ea typeface="Verdana" panose="020B0604030504040204" pitchFamily="34" charset="0"/>
              </a:rPr>
              <a:t>numbers.</a:t>
            </a:r>
            <a:r>
              <a:rPr lang="en-US" sz="1800" b="1" dirty="0" err="1">
                <a:solidFill>
                  <a:prstClr val="black"/>
                </a:solidFill>
                <a:ea typeface="Verdana" panose="020B0604030504040204" pitchFamily="34" charset="0"/>
              </a:rPr>
              <a:t>some</a:t>
            </a:r>
            <a:r>
              <a:rPr lang="en-US" sz="1800" dirty="0">
                <a:solidFill>
                  <a:prstClr val="black"/>
                </a:solidFill>
                <a:ea typeface="Verdana" panose="020B0604030504040204" pitchFamily="34" charset="0"/>
              </a:rPr>
              <a:t>(function(item,index,array){</a:t>
            </a:r>
          </a:p>
          <a:p>
            <a:pPr marL="0" lvl="0" indent="0">
              <a:buNone/>
              <a:defRPr/>
            </a:pPr>
            <a:r>
              <a:rPr lang="en-US" sz="1800" dirty="0">
                <a:solidFill>
                  <a:prstClr val="black"/>
                </a:solidFill>
                <a:ea typeface="Verdana" panose="020B0604030504040204" pitchFamily="34" charset="0"/>
              </a:rPr>
              <a:t>		return(item&gt;2);</a:t>
            </a:r>
          </a:p>
          <a:p>
            <a:pPr marL="0" lvl="0" indent="0">
              <a:buNone/>
              <a:defRPr/>
            </a:pPr>
            <a:r>
              <a:rPr lang="en-US" sz="1800" dirty="0">
                <a:solidFill>
                  <a:prstClr val="black"/>
                </a:solidFill>
                <a:ea typeface="Verdana" panose="020B0604030504040204" pitchFamily="34" charset="0"/>
              </a:rPr>
              <a:t>		});</a:t>
            </a:r>
          </a:p>
          <a:p>
            <a:pPr marL="0" lvl="0" indent="0">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someResult</a:t>
            </a:r>
            <a:r>
              <a:rPr lang="en-US" sz="1800" dirty="0">
                <a:solidFill>
                  <a:prstClr val="black"/>
                </a:solidFill>
                <a:ea typeface="Verdana" panose="020B0604030504040204" pitchFamily="34" charset="0"/>
              </a:rPr>
              <a:t>); //true</a:t>
            </a:r>
          </a:p>
          <a:p>
            <a:pPr marL="0" lvl="0" indent="0">
              <a:buNone/>
              <a:defRPr/>
            </a:pPr>
            <a:r>
              <a:rPr lang="en-US" sz="1800" b="1" dirty="0" err="1">
                <a:solidFill>
                  <a:prstClr val="black"/>
                </a:solidFill>
                <a:ea typeface="Verdana" panose="020B0604030504040204" pitchFamily="34" charset="0"/>
              </a:rPr>
              <a:t>forEach</a:t>
            </a:r>
            <a:r>
              <a:rPr lang="en-US" sz="1800" b="1" dirty="0">
                <a:solidFill>
                  <a:prstClr val="black"/>
                </a:solidFill>
                <a:ea typeface="Verdana" panose="020B0604030504040204" pitchFamily="34" charset="0"/>
              </a:rPr>
              <a:t>() method</a:t>
            </a:r>
          </a:p>
          <a:p>
            <a:pPr lvl="0">
              <a:defRPr/>
            </a:pPr>
            <a:r>
              <a:rPr lang="en-US" sz="1800" dirty="0">
                <a:solidFill>
                  <a:prstClr val="black"/>
                </a:solidFill>
                <a:ea typeface="Verdana" panose="020B0604030504040204" pitchFamily="34" charset="0"/>
              </a:rPr>
              <a:t>Runs the given function on every item in the array. This method has no return value.</a:t>
            </a:r>
          </a:p>
          <a:p>
            <a:pPr marL="0" lvl="0" indent="0">
              <a:buNone/>
              <a:defRPr/>
            </a:pPr>
            <a:r>
              <a:rPr lang="en-US" sz="1800"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	var numbers=[1,2,3,4,5,4,3,2,1];</a:t>
            </a:r>
          </a:p>
          <a:p>
            <a:pPr marL="0" lvl="0" indent="0">
              <a:buNone/>
              <a:defRPr/>
            </a:pPr>
            <a:r>
              <a:rPr lang="en-US" sz="1800" dirty="0">
                <a:solidFill>
                  <a:prstClr val="black"/>
                </a:solidFill>
                <a:ea typeface="Verdana" panose="020B0604030504040204" pitchFamily="34" charset="0"/>
              </a:rPr>
              <a:t>		</a:t>
            </a:r>
            <a:r>
              <a:rPr lang="en-US" sz="1800" dirty="0" err="1">
                <a:solidFill>
                  <a:prstClr val="black"/>
                </a:solidFill>
                <a:ea typeface="Verdana" panose="020B0604030504040204" pitchFamily="34" charset="0"/>
              </a:rPr>
              <a:t>numbers.</a:t>
            </a:r>
            <a:r>
              <a:rPr lang="en-US" sz="1800" b="1" dirty="0" err="1">
                <a:solidFill>
                  <a:prstClr val="black"/>
                </a:solidFill>
                <a:ea typeface="Verdana" panose="020B0604030504040204" pitchFamily="34" charset="0"/>
              </a:rPr>
              <a:t>forEach</a:t>
            </a:r>
            <a:r>
              <a:rPr lang="en-US" sz="1800" b="1" dirty="0">
                <a:solidFill>
                  <a:prstClr val="black"/>
                </a:solidFill>
                <a:ea typeface="Verdana" panose="020B0604030504040204" pitchFamily="34" charset="0"/>
              </a:rPr>
              <a:t>(</a:t>
            </a:r>
            <a:r>
              <a:rPr lang="en-US" sz="1800" dirty="0">
                <a:solidFill>
                  <a:prstClr val="black"/>
                </a:solidFill>
                <a:ea typeface="Verdana" panose="020B0604030504040204" pitchFamily="34" charset="0"/>
              </a:rPr>
              <a:t>function(item, index, array){</a:t>
            </a:r>
          </a:p>
          <a:p>
            <a:pPr marL="0" lvl="0" indent="0">
              <a:buNone/>
              <a:defRPr/>
            </a:pPr>
            <a:r>
              <a:rPr lang="en-US" sz="1800" b="1"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do something here</a:t>
            </a:r>
          </a:p>
          <a:p>
            <a:pPr marL="0" lvl="0" indent="0">
              <a:buNone/>
              <a:defRPr/>
            </a:pPr>
            <a:r>
              <a:rPr lang="en-US" sz="1800" b="1"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a:t>
            </a:r>
          </a:p>
          <a:p>
            <a:endParaRPr lang="en-US" dirty="0"/>
          </a:p>
        </p:txBody>
      </p:sp>
      <p:sp>
        <p:nvSpPr>
          <p:cNvPr id="3" name="Title 2"/>
          <p:cNvSpPr>
            <a:spLocks noGrp="1"/>
          </p:cNvSpPr>
          <p:nvPr>
            <p:ph type="title"/>
          </p:nvPr>
        </p:nvSpPr>
        <p:spPr/>
        <p:txBody>
          <a:bodyPr/>
          <a:lstStyle/>
          <a:p>
            <a:r>
              <a:rPr lang="en-US" dirty="0">
                <a:solidFill>
                  <a:prstClr val="white"/>
                </a:solidFill>
              </a:rPr>
              <a:t>Iterative </a:t>
            </a:r>
            <a:r>
              <a:rPr lang="en-US" dirty="0">
                <a:solidFill>
                  <a:prstClr val="white"/>
                </a:solidFill>
                <a:ea typeface="Verdana" panose="020B0604030504040204" pitchFamily="34" charset="0"/>
              </a:rPr>
              <a:t>Method (Cont’d)</a:t>
            </a:r>
            <a:endParaRPr lang="en-US" dirty="0"/>
          </a:p>
        </p:txBody>
      </p:sp>
    </p:spTree>
    <p:extLst>
      <p:ext uri="{BB962C8B-B14F-4D97-AF65-F5344CB8AC3E}">
        <p14:creationId xmlns:p14="http://schemas.microsoft.com/office/powerpoint/2010/main" val="107098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16182"/>
            <a:ext cx="10515600" cy="5403273"/>
          </a:xfrm>
        </p:spPr>
        <p:txBody>
          <a:bodyPr>
            <a:noAutofit/>
          </a:bodyPr>
          <a:lstStyle/>
          <a:p>
            <a:pPr algn="just">
              <a:defRPr/>
            </a:pPr>
            <a:r>
              <a:rPr lang="en-US" sz="1800" dirty="0">
                <a:solidFill>
                  <a:prstClr val="black"/>
                </a:solidFill>
                <a:ea typeface="Verdana" panose="020B0604030504040204" pitchFamily="34" charset="0"/>
              </a:rPr>
              <a:t>ECMAScript 5 introduced two reduction methods for arrays: </a:t>
            </a:r>
            <a:r>
              <a:rPr lang="en-US" sz="1800" b="1" dirty="0">
                <a:solidFill>
                  <a:prstClr val="black"/>
                </a:solidFill>
                <a:ea typeface="Verdana" panose="020B0604030504040204" pitchFamily="34" charset="0"/>
              </a:rPr>
              <a:t>reduce() , </a:t>
            </a:r>
            <a:r>
              <a:rPr lang="en-US" sz="1800" b="1" dirty="0" err="1">
                <a:solidFill>
                  <a:prstClr val="black"/>
                </a:solidFill>
                <a:ea typeface="Verdana" panose="020B0604030504040204" pitchFamily="34" charset="0"/>
              </a:rPr>
              <a:t>reduceRight</a:t>
            </a:r>
            <a:r>
              <a:rPr lang="en-US" sz="1800" b="1" dirty="0">
                <a:solidFill>
                  <a:prstClr val="black"/>
                </a:solidFill>
                <a:ea typeface="Verdana" panose="020B0604030504040204" pitchFamily="34" charset="0"/>
              </a:rPr>
              <a:t>()</a:t>
            </a:r>
          </a:p>
          <a:p>
            <a:pPr algn="just">
              <a:defRPr/>
            </a:pPr>
            <a:r>
              <a:rPr lang="en-US" sz="1800" b="1" dirty="0">
                <a:solidFill>
                  <a:prstClr val="black"/>
                </a:solidFill>
                <a:ea typeface="Verdana" panose="020B0604030504040204" pitchFamily="34" charset="0"/>
              </a:rPr>
              <a:t>reduce() </a:t>
            </a:r>
            <a:r>
              <a:rPr lang="en-US" sz="1800" dirty="0">
                <a:solidFill>
                  <a:prstClr val="black"/>
                </a:solidFill>
                <a:ea typeface="Verdana" panose="020B0604030504040204" pitchFamily="34" charset="0"/>
              </a:rPr>
              <a:t>method and </a:t>
            </a:r>
            <a:r>
              <a:rPr lang="en-US" sz="1800" b="1" dirty="0" err="1">
                <a:solidFill>
                  <a:prstClr val="black"/>
                </a:solidFill>
                <a:ea typeface="Verdana" panose="020B0604030504040204" pitchFamily="34" charset="0"/>
              </a:rPr>
              <a:t>reduceRight</a:t>
            </a:r>
            <a:r>
              <a:rPr lang="en-US" sz="1800" b="1" dirty="0">
                <a:solidFill>
                  <a:prstClr val="black"/>
                </a:solidFill>
                <a:ea typeface="Verdana" panose="020B0604030504040204" pitchFamily="34" charset="0"/>
              </a:rPr>
              <a:t>(</a:t>
            </a:r>
            <a:r>
              <a:rPr lang="en-US" sz="1800" dirty="0">
                <a:solidFill>
                  <a:prstClr val="black"/>
                </a:solidFill>
                <a:ea typeface="Verdana" panose="020B0604030504040204" pitchFamily="34" charset="0"/>
              </a:rPr>
              <a:t>) accepts </a:t>
            </a:r>
            <a:r>
              <a:rPr lang="en-US" sz="1800" b="1" dirty="0">
                <a:solidFill>
                  <a:prstClr val="black"/>
                </a:solidFill>
                <a:ea typeface="Verdana" panose="020B0604030504040204" pitchFamily="34" charset="0"/>
              </a:rPr>
              <a:t>four arguments</a:t>
            </a:r>
            <a:r>
              <a:rPr lang="en-US" sz="1800" dirty="0">
                <a:solidFill>
                  <a:prstClr val="black"/>
                </a:solidFill>
                <a:ea typeface="Verdana" panose="020B0604030504040204" pitchFamily="34" charset="0"/>
              </a:rPr>
              <a:t>: </a:t>
            </a:r>
          </a:p>
          <a:p>
            <a:pPr marL="0" indent="0" algn="just">
              <a:buNone/>
              <a:defRPr/>
            </a:pPr>
            <a:r>
              <a:rPr lang="en-US" sz="1800" dirty="0">
                <a:solidFill>
                  <a:prstClr val="black"/>
                </a:solidFill>
                <a:ea typeface="Verdana" panose="020B0604030504040204" pitchFamily="34" charset="0"/>
              </a:rPr>
              <a:t>	the previous value, the current value, the item’s index, the array object</a:t>
            </a:r>
          </a:p>
          <a:p>
            <a:pPr algn="just">
              <a:defRPr/>
            </a:pPr>
            <a:r>
              <a:rPr lang="en-US" sz="1800" b="1" dirty="0"/>
              <a:t>reduce() </a:t>
            </a:r>
            <a:r>
              <a:rPr lang="en-US" sz="1800" dirty="0"/>
              <a:t>method does this </a:t>
            </a:r>
            <a:r>
              <a:rPr lang="en-US" sz="1800" b="1" dirty="0"/>
              <a:t>starting at the first item and traveling toward the last</a:t>
            </a:r>
            <a:endParaRPr lang="en-US" sz="1800" dirty="0"/>
          </a:p>
          <a:p>
            <a:pPr algn="just">
              <a:defRPr/>
            </a:pPr>
            <a:r>
              <a:rPr lang="en-US" sz="1800" b="1" dirty="0" err="1"/>
              <a:t>reduceRight</a:t>
            </a:r>
            <a:r>
              <a:rPr lang="en-US" sz="1800" b="1" dirty="0"/>
              <a:t>() </a:t>
            </a:r>
            <a:r>
              <a:rPr lang="en-US" sz="1800" dirty="0">
                <a:solidFill>
                  <a:prstClr val="black"/>
                </a:solidFill>
                <a:ea typeface="Verdana" panose="020B0604030504040204" pitchFamily="34" charset="0"/>
              </a:rPr>
              <a:t>method </a:t>
            </a:r>
            <a:r>
              <a:rPr lang="en-US" sz="1800" b="1" dirty="0"/>
              <a:t>starts at the last and travels toward the first. </a:t>
            </a:r>
          </a:p>
          <a:p>
            <a:pPr marL="0" lvl="0" indent="0" algn="just">
              <a:buNone/>
              <a:defRPr/>
            </a:pPr>
            <a:r>
              <a:rPr lang="en-US" sz="1800" dirty="0">
                <a:solidFill>
                  <a:prstClr val="black"/>
                </a:solidFill>
                <a:ea typeface="Verdana" panose="020B0604030504040204" pitchFamily="34" charset="0"/>
              </a:rPr>
              <a:t>	</a:t>
            </a:r>
            <a:r>
              <a:rPr lang="en-US" sz="1600" dirty="0" err="1">
                <a:solidFill>
                  <a:prstClr val="black"/>
                </a:solidFill>
                <a:ea typeface="Verdana" panose="020B0604030504040204" pitchFamily="34" charset="0"/>
              </a:rPr>
              <a:t>eg</a:t>
            </a:r>
            <a:r>
              <a:rPr lang="en-US" sz="1600" dirty="0">
                <a:solidFill>
                  <a:prstClr val="black"/>
                </a:solidFill>
                <a:ea typeface="Verdana" panose="020B0604030504040204" pitchFamily="34" charset="0"/>
              </a:rPr>
              <a:t>: 	var values=[1,2,3,4,5];</a:t>
            </a:r>
          </a:p>
          <a:p>
            <a:pPr marL="0" lvl="0" indent="0" algn="just">
              <a:buNone/>
              <a:defRPr/>
            </a:pPr>
            <a:r>
              <a:rPr lang="en-US" sz="1600" dirty="0">
                <a:solidFill>
                  <a:prstClr val="black"/>
                </a:solidFill>
                <a:ea typeface="Verdana" panose="020B0604030504040204" pitchFamily="34" charset="0"/>
              </a:rPr>
              <a:t>		var sum=</a:t>
            </a:r>
            <a:r>
              <a:rPr lang="en-US" sz="1600" dirty="0" err="1">
                <a:solidFill>
                  <a:prstClr val="black"/>
                </a:solidFill>
                <a:ea typeface="Verdana" panose="020B0604030504040204" pitchFamily="34" charset="0"/>
              </a:rPr>
              <a:t>values.</a:t>
            </a:r>
            <a:r>
              <a:rPr lang="en-US" sz="1600" b="1" dirty="0" err="1">
                <a:solidFill>
                  <a:prstClr val="black"/>
                </a:solidFill>
                <a:ea typeface="Verdana" panose="020B0604030504040204" pitchFamily="34" charset="0"/>
              </a:rPr>
              <a:t>reduce</a:t>
            </a:r>
            <a:r>
              <a:rPr lang="en-US" sz="1600" dirty="0">
                <a:solidFill>
                  <a:prstClr val="black"/>
                </a:solidFill>
                <a:ea typeface="Verdana" panose="020B0604030504040204" pitchFamily="34" charset="0"/>
              </a:rPr>
              <a:t>(function(</a:t>
            </a:r>
            <a:r>
              <a:rPr lang="en-US" sz="1600" dirty="0" err="1">
                <a:solidFill>
                  <a:prstClr val="black"/>
                </a:solidFill>
                <a:ea typeface="Verdana" panose="020B0604030504040204" pitchFamily="34" charset="0"/>
              </a:rPr>
              <a:t>prev,cur,index,array</a:t>
            </a:r>
            <a:r>
              <a:rPr lang="en-US" sz="1600" dirty="0">
                <a:solidFill>
                  <a:prstClr val="black"/>
                </a:solidFill>
                <a:ea typeface="Verdana" panose="020B0604030504040204" pitchFamily="34" charset="0"/>
              </a:rPr>
              <a:t>){</a:t>
            </a:r>
          </a:p>
          <a:p>
            <a:pPr marL="0" lvl="0" indent="0" algn="just">
              <a:buNone/>
              <a:defRPr/>
            </a:pPr>
            <a:r>
              <a:rPr lang="en-US" sz="1600" dirty="0">
                <a:solidFill>
                  <a:prstClr val="black"/>
                </a:solidFill>
                <a:ea typeface="Verdana" panose="020B0604030504040204" pitchFamily="34" charset="0"/>
              </a:rPr>
              <a:t>		return </a:t>
            </a:r>
            <a:r>
              <a:rPr lang="en-US" sz="1600" dirty="0" err="1">
                <a:solidFill>
                  <a:prstClr val="black"/>
                </a:solidFill>
                <a:ea typeface="Verdana" panose="020B0604030504040204" pitchFamily="34" charset="0"/>
              </a:rPr>
              <a:t>prev+cur</a:t>
            </a:r>
            <a:r>
              <a:rPr lang="en-US" sz="1600" dirty="0">
                <a:solidFill>
                  <a:prstClr val="black"/>
                </a:solidFill>
                <a:ea typeface="Verdana" panose="020B0604030504040204" pitchFamily="34" charset="0"/>
              </a:rPr>
              <a:t>;	});</a:t>
            </a:r>
          </a:p>
          <a:p>
            <a:pPr marL="0" lvl="0" indent="0" algn="just">
              <a:buNone/>
              <a:defRPr/>
            </a:pPr>
            <a:r>
              <a:rPr lang="en-US" sz="1600" dirty="0">
                <a:solidFill>
                  <a:prstClr val="black"/>
                </a:solidFill>
                <a:ea typeface="Verdana" panose="020B0604030504040204" pitchFamily="34" charset="0"/>
              </a:rPr>
              <a:t>		alert(sum);		 //15</a:t>
            </a:r>
          </a:p>
          <a:p>
            <a:pPr marL="0" lvl="0" indent="0" algn="just">
              <a:buNone/>
              <a:defRPr/>
            </a:pPr>
            <a:endParaRPr lang="en-US" sz="1600" dirty="0">
              <a:solidFill>
                <a:prstClr val="black"/>
              </a:solidFill>
              <a:ea typeface="Verdana" panose="020B0604030504040204" pitchFamily="34" charset="0"/>
            </a:endParaRPr>
          </a:p>
          <a:p>
            <a:pPr marL="0" lvl="0" indent="0" algn="just">
              <a:buNone/>
              <a:defRPr/>
            </a:pPr>
            <a:r>
              <a:rPr lang="en-US" sz="1600" dirty="0">
                <a:solidFill>
                  <a:prstClr val="black"/>
                </a:solidFill>
                <a:ea typeface="Verdana" panose="020B0604030504040204" pitchFamily="34" charset="0"/>
              </a:rPr>
              <a:t>		var values=[1,2,3,4,5];</a:t>
            </a:r>
          </a:p>
          <a:p>
            <a:pPr marL="0" lvl="0" indent="0" algn="just">
              <a:buNone/>
              <a:defRPr/>
            </a:pPr>
            <a:r>
              <a:rPr lang="en-US" sz="1600" dirty="0">
                <a:solidFill>
                  <a:prstClr val="black"/>
                </a:solidFill>
                <a:ea typeface="Verdana" panose="020B0604030504040204" pitchFamily="34" charset="0"/>
              </a:rPr>
              <a:t>		var sum=</a:t>
            </a:r>
            <a:r>
              <a:rPr lang="en-US" sz="1600" dirty="0" err="1">
                <a:solidFill>
                  <a:prstClr val="black"/>
                </a:solidFill>
                <a:ea typeface="Verdana" panose="020B0604030504040204" pitchFamily="34" charset="0"/>
              </a:rPr>
              <a:t>values.</a:t>
            </a:r>
            <a:r>
              <a:rPr lang="en-US" sz="1600" b="1" dirty="0" err="1">
                <a:solidFill>
                  <a:prstClr val="black"/>
                </a:solidFill>
                <a:ea typeface="Verdana" panose="020B0604030504040204" pitchFamily="34" charset="0"/>
              </a:rPr>
              <a:t>reduceRight</a:t>
            </a:r>
            <a:r>
              <a:rPr lang="en-US" sz="1600" dirty="0">
                <a:solidFill>
                  <a:prstClr val="black"/>
                </a:solidFill>
                <a:ea typeface="Verdana" panose="020B0604030504040204" pitchFamily="34" charset="0"/>
              </a:rPr>
              <a:t>(function(</a:t>
            </a:r>
            <a:r>
              <a:rPr lang="en-US" sz="1600" dirty="0" err="1">
                <a:solidFill>
                  <a:prstClr val="black"/>
                </a:solidFill>
                <a:ea typeface="Verdana" panose="020B0604030504040204" pitchFamily="34" charset="0"/>
              </a:rPr>
              <a:t>prev,cur,index,array</a:t>
            </a:r>
            <a:r>
              <a:rPr lang="en-US" sz="1600" dirty="0">
                <a:solidFill>
                  <a:prstClr val="black"/>
                </a:solidFill>
                <a:ea typeface="Verdana" panose="020B0604030504040204" pitchFamily="34" charset="0"/>
              </a:rPr>
              <a:t>){</a:t>
            </a:r>
          </a:p>
          <a:p>
            <a:pPr marL="0" lvl="0" indent="0" algn="just">
              <a:buNone/>
              <a:defRPr/>
            </a:pPr>
            <a:r>
              <a:rPr lang="en-US" sz="1600" dirty="0">
                <a:solidFill>
                  <a:prstClr val="black"/>
                </a:solidFill>
                <a:ea typeface="Verdana" panose="020B0604030504040204" pitchFamily="34" charset="0"/>
              </a:rPr>
              <a:t>		return </a:t>
            </a:r>
            <a:r>
              <a:rPr lang="en-US" sz="1600" dirty="0" err="1">
                <a:solidFill>
                  <a:prstClr val="black"/>
                </a:solidFill>
                <a:ea typeface="Verdana" panose="020B0604030504040204" pitchFamily="34" charset="0"/>
              </a:rPr>
              <a:t>prev+cur</a:t>
            </a:r>
            <a:r>
              <a:rPr lang="en-US" sz="1600" dirty="0">
                <a:solidFill>
                  <a:prstClr val="black"/>
                </a:solidFill>
                <a:ea typeface="Verdana" panose="020B0604030504040204" pitchFamily="34" charset="0"/>
              </a:rPr>
              <a:t>;	});</a:t>
            </a:r>
          </a:p>
          <a:p>
            <a:pPr marL="0" lvl="0" indent="0" algn="just">
              <a:buNone/>
              <a:defRPr/>
            </a:pPr>
            <a:r>
              <a:rPr lang="en-US" sz="1600" dirty="0">
                <a:solidFill>
                  <a:prstClr val="black"/>
                </a:solidFill>
                <a:ea typeface="Verdana" panose="020B0604030504040204" pitchFamily="34" charset="0"/>
              </a:rPr>
              <a:t>		alert(sum); 	//15</a:t>
            </a:r>
          </a:p>
          <a:p>
            <a:pPr marL="0" lvl="0" indent="0" algn="just">
              <a:buNone/>
              <a:defRPr/>
            </a:pPr>
            <a:endParaRPr lang="en-US" sz="1600" dirty="0">
              <a:solidFill>
                <a:prstClr val="black"/>
              </a:solidFill>
              <a:ea typeface="Verdana" panose="020B0604030504040204" pitchFamily="34" charset="0"/>
            </a:endParaRPr>
          </a:p>
          <a:p>
            <a:endParaRPr lang="en-US" sz="1800" dirty="0"/>
          </a:p>
        </p:txBody>
      </p:sp>
      <p:sp>
        <p:nvSpPr>
          <p:cNvPr id="3" name="Title 2"/>
          <p:cNvSpPr>
            <a:spLocks noGrp="1"/>
          </p:cNvSpPr>
          <p:nvPr>
            <p:ph type="title"/>
          </p:nvPr>
        </p:nvSpPr>
        <p:spPr/>
        <p:txBody>
          <a:bodyPr/>
          <a:lstStyle/>
          <a:p>
            <a:r>
              <a:rPr lang="en-US" dirty="0">
                <a:solidFill>
                  <a:prstClr val="white"/>
                </a:solidFill>
              </a:rPr>
              <a:t>Reduction </a:t>
            </a:r>
            <a:r>
              <a:rPr lang="en-US" b="0" dirty="0">
                <a:solidFill>
                  <a:prstClr val="white"/>
                </a:solidFill>
                <a:ea typeface="Verdana" panose="020B0604030504040204" pitchFamily="34" charset="0"/>
              </a:rPr>
              <a:t>Methods</a:t>
            </a:r>
            <a:endParaRPr lang="en-US" dirty="0"/>
          </a:p>
        </p:txBody>
      </p:sp>
    </p:spTree>
    <p:extLst>
      <p:ext uri="{BB962C8B-B14F-4D97-AF65-F5344CB8AC3E}">
        <p14:creationId xmlns:p14="http://schemas.microsoft.com/office/powerpoint/2010/main" val="2606697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873" y="1253330"/>
            <a:ext cx="10806545" cy="5341433"/>
          </a:xfrm>
        </p:spPr>
        <p:txBody>
          <a:bodyPr/>
          <a:lstStyle/>
          <a:p>
            <a:pPr lvl="0">
              <a:defRPr/>
            </a:pPr>
            <a:r>
              <a:rPr lang="en-US" sz="1800" dirty="0">
                <a:solidFill>
                  <a:prstClr val="black"/>
                </a:solidFill>
              </a:rPr>
              <a:t>To create a date object, use the </a:t>
            </a:r>
            <a:r>
              <a:rPr lang="en-US" sz="1800" b="1" dirty="0">
                <a:solidFill>
                  <a:prstClr val="black"/>
                </a:solidFill>
              </a:rPr>
              <a:t>new </a:t>
            </a:r>
            <a:r>
              <a:rPr lang="en-US" sz="1800" dirty="0">
                <a:solidFill>
                  <a:prstClr val="black"/>
                </a:solidFill>
              </a:rPr>
              <a:t>operator along with the Date constructor, like this:</a:t>
            </a:r>
          </a:p>
          <a:p>
            <a:pPr marL="0" lvl="0" indent="0">
              <a:buNone/>
              <a:defRPr/>
            </a:pPr>
            <a:r>
              <a:rPr lang="en-US" sz="1800" dirty="0">
                <a:solidFill>
                  <a:prstClr val="black"/>
                </a:solidFill>
              </a:rPr>
              <a:t>			var now = new Date();</a:t>
            </a:r>
          </a:p>
          <a:p>
            <a:pPr marL="0" lvl="0" indent="0">
              <a:buNone/>
              <a:defRPr/>
            </a:pPr>
            <a:r>
              <a:rPr lang="en-US" sz="1800" dirty="0">
                <a:solidFill>
                  <a:prstClr val="black"/>
                </a:solidFill>
              </a:rPr>
              <a:t>			alert(now);	//Fri Dec 24 2021 21:05:41 GMT-000(Pacific Standard Time) </a:t>
            </a:r>
          </a:p>
          <a:p>
            <a:pPr marL="0" lvl="0" indent="0">
              <a:buNone/>
              <a:defRPr/>
            </a:pPr>
            <a:r>
              <a:rPr lang="en-US" sz="1800" b="1" dirty="0">
                <a:solidFill>
                  <a:prstClr val="black"/>
                </a:solidFill>
              </a:rPr>
              <a:t> </a:t>
            </a:r>
            <a:r>
              <a:rPr lang="en-US" sz="1800" b="1" dirty="0" err="1">
                <a:solidFill>
                  <a:prstClr val="black"/>
                </a:solidFill>
              </a:rPr>
              <a:t>Date.parse</a:t>
            </a:r>
            <a:r>
              <a:rPr lang="en-US" sz="1800" b="1" dirty="0">
                <a:solidFill>
                  <a:prstClr val="black"/>
                </a:solidFill>
              </a:rPr>
              <a:t>() method </a:t>
            </a:r>
          </a:p>
          <a:p>
            <a:pPr lvl="0">
              <a:defRPr/>
            </a:pPr>
            <a:r>
              <a:rPr lang="en-US" sz="1800" dirty="0">
                <a:solidFill>
                  <a:prstClr val="black"/>
                </a:solidFill>
              </a:rPr>
              <a:t>accepts a string argument representing a date. </a:t>
            </a:r>
          </a:p>
          <a:p>
            <a:pPr lvl="0">
              <a:defRPr/>
            </a:pPr>
            <a:r>
              <a:rPr lang="en-US" sz="1800" dirty="0">
                <a:solidFill>
                  <a:prstClr val="black"/>
                </a:solidFill>
              </a:rPr>
              <a:t>attempts to convert the string into a millisecond representation of a date.</a:t>
            </a:r>
          </a:p>
          <a:p>
            <a:pPr marL="0" lvl="0" indent="0">
              <a:buNone/>
              <a:defRPr/>
            </a:pPr>
            <a:r>
              <a:rPr lang="en-US" sz="1800" dirty="0">
                <a:solidFill>
                  <a:prstClr val="black"/>
                </a:solidFill>
              </a:rPr>
              <a:t>			var </a:t>
            </a:r>
            <a:r>
              <a:rPr lang="en-US" sz="1800" dirty="0" err="1">
                <a:solidFill>
                  <a:prstClr val="black"/>
                </a:solidFill>
              </a:rPr>
              <a:t>someDate</a:t>
            </a:r>
            <a:r>
              <a:rPr lang="en-US" sz="1800" dirty="0">
                <a:solidFill>
                  <a:prstClr val="black"/>
                </a:solidFill>
              </a:rPr>
              <a:t> = new Date(</a:t>
            </a:r>
            <a:r>
              <a:rPr lang="en-US" sz="1800" dirty="0" err="1">
                <a:solidFill>
                  <a:prstClr val="black"/>
                </a:solidFill>
              </a:rPr>
              <a:t>Date.parse</a:t>
            </a:r>
            <a:r>
              <a:rPr lang="en-US" sz="1800" dirty="0">
                <a:solidFill>
                  <a:prstClr val="black"/>
                </a:solidFill>
              </a:rPr>
              <a:t>(“May 25, 2004”));</a:t>
            </a:r>
          </a:p>
          <a:p>
            <a:pPr marL="0" lvl="0" indent="0">
              <a:buNone/>
              <a:defRPr/>
            </a:pPr>
            <a:r>
              <a:rPr lang="en-US" sz="1800" dirty="0">
                <a:solidFill>
                  <a:prstClr val="black"/>
                </a:solidFill>
              </a:rPr>
              <a:t>			alert(</a:t>
            </a:r>
            <a:r>
              <a:rPr lang="en-US" sz="1800" dirty="0" err="1">
                <a:solidFill>
                  <a:prstClr val="black"/>
                </a:solidFill>
              </a:rPr>
              <a:t>someDate</a:t>
            </a:r>
            <a:r>
              <a:rPr lang="en-US" sz="1800" dirty="0">
                <a:solidFill>
                  <a:prstClr val="black"/>
                </a:solidFill>
              </a:rPr>
              <a:t>);//Tue May 25 2004 00:00:00 GMT-0700(Pacific Daylight Time) </a:t>
            </a:r>
          </a:p>
          <a:p>
            <a:pPr marL="0" lvl="0" indent="0">
              <a:buNone/>
              <a:defRPr/>
            </a:pPr>
            <a:endParaRPr lang="en-US" sz="1800" dirty="0">
              <a:solidFill>
                <a:prstClr val="black"/>
              </a:solidFill>
            </a:endParaRPr>
          </a:p>
          <a:p>
            <a:endParaRPr lang="en-US" dirty="0"/>
          </a:p>
        </p:txBody>
      </p:sp>
      <p:sp>
        <p:nvSpPr>
          <p:cNvPr id="3" name="Title 2"/>
          <p:cNvSpPr>
            <a:spLocks noGrp="1"/>
          </p:cNvSpPr>
          <p:nvPr>
            <p:ph type="title"/>
          </p:nvPr>
        </p:nvSpPr>
        <p:spPr>
          <a:xfrm>
            <a:off x="1295238" y="0"/>
            <a:ext cx="9820572" cy="1146220"/>
          </a:xfrm>
        </p:spPr>
        <p:txBody>
          <a:bodyPr>
            <a:normAutofit fontScale="90000"/>
          </a:bodyPr>
          <a:lstStyle/>
          <a:p>
            <a:br>
              <a:rPr lang="en-US" dirty="0">
                <a:latin typeface="+mj-lt"/>
              </a:rPr>
            </a:br>
            <a:r>
              <a:rPr lang="en-US" sz="4000" dirty="0">
                <a:latin typeface="+mj-lt"/>
              </a:rPr>
              <a:t>The Date Type</a:t>
            </a:r>
            <a:br>
              <a:rPr lang="en-US" sz="4000" dirty="0">
                <a:solidFill>
                  <a:prstClr val="black"/>
                </a:solidFill>
                <a:latin typeface="Calibri Light"/>
              </a:rPr>
            </a:br>
            <a:endParaRPr lang="en-US" sz="4000" dirty="0"/>
          </a:p>
        </p:txBody>
      </p:sp>
    </p:spTree>
    <p:extLst>
      <p:ext uri="{BB962C8B-B14F-4D97-AF65-F5344CB8AC3E}">
        <p14:creationId xmlns:p14="http://schemas.microsoft.com/office/powerpoint/2010/main" val="53982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ED2DD-AE1B-4313-A7C4-166E091AFBE7}"/>
              </a:ext>
            </a:extLst>
          </p:cNvPr>
          <p:cNvSpPr>
            <a:spLocks noGrp="1"/>
          </p:cNvSpPr>
          <p:nvPr>
            <p:ph idx="1"/>
          </p:nvPr>
        </p:nvSpPr>
        <p:spPr>
          <a:xfrm>
            <a:off x="838200" y="1253331"/>
            <a:ext cx="10515600" cy="1441743"/>
          </a:xfrm>
        </p:spPr>
        <p:txBody>
          <a:bodyPr/>
          <a:lstStyle/>
          <a:p>
            <a:r>
              <a:rPr lang="en-US" dirty="0">
                <a:latin typeface="Times New Roman" panose="02020603050405020304" pitchFamily="18" charset="0"/>
                <a:cs typeface="Times New Roman" panose="02020603050405020304" pitchFamily="18" charset="0"/>
              </a:rPr>
              <a:t>Any content contained in a &lt;</a:t>
            </a:r>
            <a:r>
              <a:rPr lang="en-US" dirty="0" err="1">
                <a:latin typeface="Times New Roman" panose="02020603050405020304" pitchFamily="18" charset="0"/>
                <a:cs typeface="Times New Roman" panose="02020603050405020304" pitchFamily="18" charset="0"/>
              </a:rPr>
              <a:t>noscript</a:t>
            </a:r>
            <a:r>
              <a:rPr lang="en-US" dirty="0">
                <a:latin typeface="Times New Roman" panose="02020603050405020304" pitchFamily="18" charset="0"/>
                <a:cs typeface="Times New Roman" panose="02020603050405020304" pitchFamily="18" charset="0"/>
              </a:rPr>
              <a:t>&gt; element will be displayed under only the following </a:t>
            </a:r>
            <a:r>
              <a:rPr lang="en-US" b="1" dirty="0">
                <a:latin typeface="Times New Roman" panose="02020603050405020304" pitchFamily="18" charset="0"/>
                <a:cs typeface="Times New Roman" panose="02020603050405020304" pitchFamily="18" charset="0"/>
              </a:rPr>
              <a:t>two circumstances</a:t>
            </a:r>
            <a:r>
              <a:rPr lang="en-US"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The browser doesn’t support scripting</a:t>
            </a:r>
          </a:p>
          <a:p>
            <a:pPr lvl="1"/>
            <a:r>
              <a:rPr lang="en-US" sz="2000" dirty="0">
                <a:latin typeface="Times New Roman" panose="02020603050405020304" pitchFamily="18" charset="0"/>
                <a:cs typeface="Times New Roman" panose="02020603050405020304" pitchFamily="18" charset="0"/>
              </a:rPr>
              <a:t>The browser’s scripting support is turned off</a:t>
            </a:r>
          </a:p>
          <a:p>
            <a:pPr lvl="1"/>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9F848906-415C-44D5-A727-3F78B482F1D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&lt;</a:t>
            </a:r>
            <a:r>
              <a:rPr lang="en-US" dirty="0" err="1"/>
              <a:t>n</a:t>
            </a:r>
            <a:r>
              <a:rPr lang="en-US" dirty="0" err="1">
                <a:latin typeface="Times New Roman" panose="02020603050405020304" pitchFamily="18" charset="0"/>
                <a:cs typeface="Times New Roman" panose="02020603050405020304" pitchFamily="18" charset="0"/>
              </a:rPr>
              <a:t>oscript</a:t>
            </a:r>
            <a:r>
              <a:rPr lang="en-US" dirty="0">
                <a:latin typeface="Times New Roman" panose="02020603050405020304" pitchFamily="18" charset="0"/>
                <a:cs typeface="Times New Roman" panose="02020603050405020304" pitchFamily="18" charset="0"/>
              </a:rPr>
              <a:t>&gt; Element</a:t>
            </a:r>
            <a:endParaRPr lang="en-US" dirty="0"/>
          </a:p>
        </p:txBody>
      </p:sp>
      <p:pic>
        <p:nvPicPr>
          <p:cNvPr id="5" name="Picture 4">
            <a:extLst>
              <a:ext uri="{FF2B5EF4-FFF2-40B4-BE49-F238E27FC236}">
                <a16:creationId xmlns:a16="http://schemas.microsoft.com/office/drawing/2014/main" id="{D212A309-8B65-F1A3-229A-56E08A6A8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45" y="2695074"/>
            <a:ext cx="11145805" cy="3392905"/>
          </a:xfrm>
          <a:prstGeom prst="rect">
            <a:avLst/>
          </a:prstGeom>
        </p:spPr>
      </p:pic>
    </p:spTree>
    <p:extLst>
      <p:ext uri="{BB962C8B-B14F-4D97-AF65-F5344CB8AC3E}">
        <p14:creationId xmlns:p14="http://schemas.microsoft.com/office/powerpoint/2010/main" val="2939927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88473"/>
            <a:ext cx="10515600" cy="4888490"/>
          </a:xfrm>
        </p:spPr>
        <p:txBody>
          <a:bodyPr>
            <a:normAutofit fontScale="92500" lnSpcReduction="20000"/>
          </a:bodyPr>
          <a:lstStyle/>
          <a:p>
            <a:pPr lvl="0">
              <a:lnSpc>
                <a:spcPct val="120000"/>
              </a:lnSpc>
              <a:defRPr/>
            </a:pPr>
            <a:r>
              <a:rPr lang="en-US" sz="1900" dirty="0">
                <a:solidFill>
                  <a:prstClr val="black"/>
                </a:solidFill>
              </a:rPr>
              <a:t>The </a:t>
            </a:r>
            <a:r>
              <a:rPr lang="en-US" sz="1900" dirty="0" err="1">
                <a:solidFill>
                  <a:prstClr val="black"/>
                </a:solidFill>
              </a:rPr>
              <a:t>Date.UTC</a:t>
            </a:r>
            <a:r>
              <a:rPr lang="en-US" sz="1900" dirty="0">
                <a:solidFill>
                  <a:prstClr val="black"/>
                </a:solidFill>
              </a:rPr>
              <a:t>() method also returns the millisecond representation of a date but constructs that value using different information than </a:t>
            </a:r>
            <a:r>
              <a:rPr lang="en-US" sz="1900" dirty="0" err="1">
                <a:solidFill>
                  <a:prstClr val="black"/>
                </a:solidFill>
              </a:rPr>
              <a:t>Date.parse</a:t>
            </a:r>
            <a:r>
              <a:rPr lang="en-US" sz="1900" dirty="0">
                <a:solidFill>
                  <a:prstClr val="black"/>
                </a:solidFill>
              </a:rPr>
              <a:t>(). </a:t>
            </a:r>
          </a:p>
          <a:p>
            <a:pPr lvl="0">
              <a:defRPr/>
            </a:pPr>
            <a:r>
              <a:rPr lang="en-US" sz="1900" dirty="0">
                <a:solidFill>
                  <a:prstClr val="black"/>
                </a:solidFill>
              </a:rPr>
              <a:t>The arguments for </a:t>
            </a:r>
            <a:r>
              <a:rPr lang="en-US" sz="1900" dirty="0" err="1">
                <a:solidFill>
                  <a:prstClr val="black"/>
                </a:solidFill>
              </a:rPr>
              <a:t>Date.UTC</a:t>
            </a:r>
            <a:r>
              <a:rPr lang="en-US" sz="1900" dirty="0">
                <a:solidFill>
                  <a:prstClr val="black"/>
                </a:solidFill>
              </a:rPr>
              <a:t>() :  </a:t>
            </a:r>
          </a:p>
          <a:p>
            <a:pPr marL="0" lvl="0" indent="0">
              <a:buNone/>
              <a:defRPr/>
            </a:pPr>
            <a:r>
              <a:rPr lang="en-US" sz="1900" dirty="0">
                <a:solidFill>
                  <a:prstClr val="black"/>
                </a:solidFill>
              </a:rPr>
              <a:t>	the year, </a:t>
            </a:r>
          </a:p>
          <a:p>
            <a:pPr marL="0" lvl="0" indent="0">
              <a:buNone/>
              <a:defRPr/>
            </a:pPr>
            <a:r>
              <a:rPr lang="en-US" sz="1900" dirty="0">
                <a:solidFill>
                  <a:prstClr val="black"/>
                </a:solidFill>
              </a:rPr>
              <a:t>	the zero-based month (January is 0, February is 1, and so on), </a:t>
            </a:r>
          </a:p>
          <a:p>
            <a:pPr marL="0" lvl="0" indent="0">
              <a:buNone/>
              <a:defRPr/>
            </a:pPr>
            <a:r>
              <a:rPr lang="en-US" sz="1900" dirty="0">
                <a:solidFill>
                  <a:prstClr val="black"/>
                </a:solidFill>
              </a:rPr>
              <a:t>	the day of the month (1 through 31), and</a:t>
            </a:r>
          </a:p>
          <a:p>
            <a:pPr marL="0" lvl="0" indent="0">
              <a:buNone/>
              <a:defRPr/>
            </a:pPr>
            <a:r>
              <a:rPr lang="en-US" sz="1900" dirty="0">
                <a:solidFill>
                  <a:prstClr val="black"/>
                </a:solidFill>
              </a:rPr>
              <a:t>	the hours (0 through 23), minutes, seconds, and milliseconds of the time.</a:t>
            </a:r>
          </a:p>
          <a:p>
            <a:pPr lvl="0">
              <a:defRPr/>
            </a:pPr>
            <a:r>
              <a:rPr lang="en-US" sz="1900" dirty="0">
                <a:solidFill>
                  <a:prstClr val="black"/>
                </a:solidFill>
              </a:rPr>
              <a:t>Of these arguments, only the first two (year and month) are required.</a:t>
            </a:r>
          </a:p>
          <a:p>
            <a:pPr lvl="0">
              <a:defRPr/>
            </a:pPr>
            <a:r>
              <a:rPr lang="en-US" sz="1900" dirty="0">
                <a:solidFill>
                  <a:prstClr val="black"/>
                </a:solidFill>
              </a:rPr>
              <a:t>If the day of the month isn’t supplied, it’s assumed to be 1, while all other omitted arguments are assumed to be 0.</a:t>
            </a:r>
          </a:p>
          <a:p>
            <a:pPr marL="0" lvl="0" indent="0">
              <a:buNone/>
              <a:defRPr/>
            </a:pPr>
            <a:r>
              <a:rPr lang="en-US" sz="1900" dirty="0">
                <a:solidFill>
                  <a:prstClr val="black"/>
                </a:solidFill>
              </a:rPr>
              <a:t>	</a:t>
            </a:r>
            <a:r>
              <a:rPr lang="en-US" sz="1900" dirty="0" err="1">
                <a:solidFill>
                  <a:prstClr val="black"/>
                </a:solidFill>
              </a:rPr>
              <a:t>eg</a:t>
            </a:r>
            <a:r>
              <a:rPr lang="en-US" sz="1900" dirty="0">
                <a:solidFill>
                  <a:prstClr val="black"/>
                </a:solidFill>
              </a:rPr>
              <a:t>: 	var y2k = new Date(</a:t>
            </a:r>
            <a:r>
              <a:rPr lang="en-US" sz="1900" dirty="0" err="1">
                <a:solidFill>
                  <a:prstClr val="black"/>
                </a:solidFill>
              </a:rPr>
              <a:t>Date.UTC</a:t>
            </a:r>
            <a:r>
              <a:rPr lang="en-US" sz="1900" dirty="0">
                <a:solidFill>
                  <a:prstClr val="black"/>
                </a:solidFill>
              </a:rPr>
              <a:t>(2000, 0)); </a:t>
            </a:r>
          </a:p>
          <a:p>
            <a:pPr marL="0" lvl="0" indent="0">
              <a:buNone/>
              <a:defRPr/>
            </a:pPr>
            <a:r>
              <a:rPr lang="en-US" sz="1900" dirty="0">
                <a:solidFill>
                  <a:prstClr val="black"/>
                </a:solidFill>
              </a:rPr>
              <a:t>		alert(y2k);	//Sat,01 Jan 2000 00:00:00 GMT</a:t>
            </a:r>
          </a:p>
          <a:p>
            <a:pPr marL="0" lvl="0" indent="0">
              <a:buNone/>
              <a:defRPr/>
            </a:pPr>
            <a:endParaRPr lang="en-US" sz="1900" dirty="0">
              <a:solidFill>
                <a:prstClr val="black"/>
              </a:solidFill>
            </a:endParaRPr>
          </a:p>
          <a:p>
            <a:pPr marL="0" lvl="0" indent="0">
              <a:buNone/>
              <a:defRPr/>
            </a:pPr>
            <a:r>
              <a:rPr lang="en-US" sz="1900" dirty="0">
                <a:solidFill>
                  <a:prstClr val="black"/>
                </a:solidFill>
              </a:rPr>
              <a:t>		GMT var </a:t>
            </a:r>
            <a:r>
              <a:rPr lang="en-US" sz="1900" dirty="0" err="1">
                <a:solidFill>
                  <a:prstClr val="black"/>
                </a:solidFill>
              </a:rPr>
              <a:t>allFives</a:t>
            </a:r>
            <a:r>
              <a:rPr lang="en-US" sz="1900" dirty="0">
                <a:solidFill>
                  <a:prstClr val="black"/>
                </a:solidFill>
              </a:rPr>
              <a:t> = new Date(</a:t>
            </a:r>
            <a:r>
              <a:rPr lang="en-US" sz="1900" dirty="0" err="1">
                <a:solidFill>
                  <a:prstClr val="black"/>
                </a:solidFill>
              </a:rPr>
              <a:t>Date.UTC</a:t>
            </a:r>
            <a:r>
              <a:rPr lang="en-US" sz="1900" dirty="0">
                <a:solidFill>
                  <a:prstClr val="black"/>
                </a:solidFill>
              </a:rPr>
              <a:t>(2005, 4, 5, 17, 55, 55));</a:t>
            </a:r>
          </a:p>
          <a:p>
            <a:pPr marL="0" lvl="0" indent="0">
              <a:buNone/>
              <a:defRPr/>
            </a:pPr>
            <a:r>
              <a:rPr lang="en-US" sz="1900" dirty="0">
                <a:solidFill>
                  <a:prstClr val="black"/>
                </a:solidFill>
              </a:rPr>
              <a:t>		alert(</a:t>
            </a:r>
            <a:r>
              <a:rPr lang="en-US" sz="1900" dirty="0" err="1">
                <a:solidFill>
                  <a:prstClr val="black"/>
                </a:solidFill>
              </a:rPr>
              <a:t>allFives</a:t>
            </a:r>
            <a:r>
              <a:rPr lang="en-US" sz="1900" dirty="0">
                <a:solidFill>
                  <a:prstClr val="black"/>
                </a:solidFill>
              </a:rPr>
              <a:t>);	//  Thu,05 May 2005 17:55:55 GMT </a:t>
            </a:r>
            <a:endParaRPr lang="en-US" sz="1900" dirty="0"/>
          </a:p>
          <a:p>
            <a:endParaRPr lang="en-US" dirty="0"/>
          </a:p>
        </p:txBody>
      </p:sp>
      <p:sp>
        <p:nvSpPr>
          <p:cNvPr id="3" name="Title 2"/>
          <p:cNvSpPr>
            <a:spLocks noGrp="1"/>
          </p:cNvSpPr>
          <p:nvPr>
            <p:ph type="title"/>
          </p:nvPr>
        </p:nvSpPr>
        <p:spPr/>
        <p:txBody>
          <a:bodyPr>
            <a:normAutofit fontScale="90000"/>
          </a:bodyPr>
          <a:lstStyle/>
          <a:p>
            <a:br>
              <a:rPr lang="en-US" sz="3600" dirty="0">
                <a:latin typeface="+mj-lt"/>
              </a:rPr>
            </a:br>
            <a:r>
              <a:rPr lang="en-US" sz="4000" dirty="0">
                <a:latin typeface="+mj-lt"/>
              </a:rPr>
              <a:t>The Date Type (Cont’d)</a:t>
            </a:r>
            <a:br>
              <a:rPr lang="en-US" sz="4000" dirty="0">
                <a:solidFill>
                  <a:prstClr val="black"/>
                </a:solidFill>
                <a:latin typeface="Calibri Light"/>
              </a:rPr>
            </a:br>
            <a:endParaRPr lang="en-US" sz="4000" dirty="0"/>
          </a:p>
        </p:txBody>
      </p:sp>
    </p:spTree>
    <p:extLst>
      <p:ext uri="{BB962C8B-B14F-4D97-AF65-F5344CB8AC3E}">
        <p14:creationId xmlns:p14="http://schemas.microsoft.com/office/powerpoint/2010/main" val="28627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655" y="1253331"/>
            <a:ext cx="10785764" cy="5604669"/>
          </a:xfrm>
        </p:spPr>
        <p:txBody>
          <a:bodyPr/>
          <a:lstStyle/>
          <a:p>
            <a:pPr lvl="0">
              <a:defRPr/>
            </a:pPr>
            <a:r>
              <a:rPr lang="en-US" sz="1800" dirty="0">
                <a:solidFill>
                  <a:prstClr val="black"/>
                </a:solidFill>
                <a:ea typeface="Verdana" panose="020B0604030504040204" pitchFamily="34" charset="0"/>
              </a:rPr>
              <a:t>RegExp is a sequence of characters that forms a search pattern.</a:t>
            </a:r>
          </a:p>
          <a:p>
            <a:pPr lvl="0">
              <a:defRPr/>
            </a:pPr>
            <a:r>
              <a:rPr lang="en-US" sz="1800" dirty="0">
                <a:solidFill>
                  <a:prstClr val="black"/>
                </a:solidFill>
                <a:ea typeface="Verdana" panose="020B0604030504040204" pitchFamily="34" charset="0"/>
              </a:rPr>
              <a:t>RegExp can be used to perform all types of </a:t>
            </a:r>
            <a:r>
              <a:rPr lang="en-US" sz="1800" b="1" dirty="0">
                <a:solidFill>
                  <a:prstClr val="black"/>
                </a:solidFill>
                <a:ea typeface="Verdana" panose="020B0604030504040204" pitchFamily="34" charset="0"/>
              </a:rPr>
              <a:t>text search </a:t>
            </a:r>
            <a:r>
              <a:rPr lang="en-US" sz="1800" dirty="0">
                <a:solidFill>
                  <a:prstClr val="black"/>
                </a:solidFill>
                <a:ea typeface="Verdana" panose="020B0604030504040204" pitchFamily="34" charset="0"/>
              </a:rPr>
              <a:t>and </a:t>
            </a:r>
            <a:r>
              <a:rPr lang="en-US" sz="1800" b="1" dirty="0">
                <a:solidFill>
                  <a:prstClr val="black"/>
                </a:solidFill>
                <a:ea typeface="Verdana" panose="020B0604030504040204" pitchFamily="34" charset="0"/>
              </a:rPr>
              <a:t>text replace</a:t>
            </a:r>
            <a:r>
              <a:rPr lang="en-US" sz="1800" dirty="0">
                <a:solidFill>
                  <a:prstClr val="black"/>
                </a:solidFill>
                <a:ea typeface="Verdana" panose="020B0604030504040204" pitchFamily="34" charset="0"/>
              </a:rPr>
              <a:t> operations.</a:t>
            </a:r>
          </a:p>
          <a:p>
            <a:pPr lvl="0">
              <a:defRPr/>
            </a:pPr>
            <a:r>
              <a:rPr lang="en-US" sz="1800" dirty="0">
                <a:solidFill>
                  <a:prstClr val="black"/>
                </a:solidFill>
                <a:ea typeface="Verdana" panose="020B0604030504040204" pitchFamily="34" charset="0"/>
              </a:rPr>
              <a:t>RegExp can be a </a:t>
            </a:r>
            <a:r>
              <a:rPr lang="en-US" sz="1800" b="1" dirty="0">
                <a:solidFill>
                  <a:prstClr val="black"/>
                </a:solidFill>
                <a:ea typeface="Verdana" panose="020B0604030504040204" pitchFamily="34" charset="0"/>
              </a:rPr>
              <a:t>single character</a:t>
            </a:r>
            <a:r>
              <a:rPr lang="en-US" sz="1800" dirty="0">
                <a:solidFill>
                  <a:prstClr val="black"/>
                </a:solidFill>
                <a:ea typeface="Verdana" panose="020B0604030504040204" pitchFamily="34" charset="0"/>
              </a:rPr>
              <a:t>, or a more </a:t>
            </a:r>
            <a:r>
              <a:rPr lang="en-US" sz="1800" b="1" dirty="0">
                <a:solidFill>
                  <a:prstClr val="black"/>
                </a:solidFill>
                <a:ea typeface="Verdana" panose="020B0604030504040204" pitchFamily="34" charset="0"/>
              </a:rPr>
              <a:t>complicated pattern</a:t>
            </a:r>
            <a:r>
              <a:rPr lang="en-US" sz="1800" dirty="0">
                <a:solidFill>
                  <a:prstClr val="black"/>
                </a:solidFill>
                <a:ea typeface="Verdana" panose="020B0604030504040204" pitchFamily="34" charset="0"/>
              </a:rPr>
              <a:t>.</a:t>
            </a:r>
          </a:p>
          <a:p>
            <a:pPr marL="457200" lvl="0" indent="-457200">
              <a:buFont typeface="+mj-lt"/>
              <a:buAutoNum type="arabicParenR"/>
              <a:defRPr/>
            </a:pPr>
            <a:r>
              <a:rPr lang="en-US" b="1" dirty="0">
                <a:solidFill>
                  <a:prstClr val="black"/>
                </a:solidFill>
                <a:ea typeface="Verdana" panose="020B0604030504040204" pitchFamily="34" charset="0"/>
              </a:rPr>
              <a:t>RegExp Flags</a:t>
            </a:r>
          </a:p>
          <a:p>
            <a:pPr lvl="0">
              <a:defRPr/>
            </a:pPr>
            <a:r>
              <a:rPr lang="en-US" sz="1800" dirty="0">
                <a:solidFill>
                  <a:prstClr val="black"/>
                </a:solidFill>
              </a:rPr>
              <a:t>Regular expressions are easy to create using syntax similar to Perl, as shown here:</a:t>
            </a:r>
          </a:p>
          <a:p>
            <a:pPr marL="0" lvl="0" indent="0">
              <a:buNone/>
              <a:defRPr/>
            </a:pPr>
            <a:r>
              <a:rPr lang="en-US" sz="1800" dirty="0">
                <a:solidFill>
                  <a:prstClr val="black"/>
                </a:solidFill>
              </a:rPr>
              <a:t> 	var expression = </a:t>
            </a:r>
            <a:r>
              <a:rPr lang="en-US" sz="1800" b="1" i="1" dirty="0">
                <a:solidFill>
                  <a:prstClr val="black"/>
                </a:solidFill>
              </a:rPr>
              <a:t>/pattern/flags;  	(or)	</a:t>
            </a:r>
            <a:r>
              <a:rPr lang="en-US" sz="1800" dirty="0">
                <a:solidFill>
                  <a:prstClr val="black"/>
                </a:solidFill>
                <a:ea typeface="Verdana" panose="020B0604030504040204" pitchFamily="34" charset="0"/>
              </a:rPr>
              <a:t>var expression= new </a:t>
            </a:r>
            <a:r>
              <a:rPr lang="en-US" sz="1800" b="1" dirty="0">
                <a:solidFill>
                  <a:prstClr val="black"/>
                </a:solidFill>
                <a:ea typeface="Verdana" panose="020B0604030504040204" pitchFamily="34" charset="0"/>
              </a:rPr>
              <a:t>RegExp</a:t>
            </a:r>
            <a:r>
              <a:rPr lang="en-US" sz="1800" dirty="0">
                <a:solidFill>
                  <a:prstClr val="black"/>
                </a:solidFill>
                <a:ea typeface="Verdana" panose="020B0604030504040204" pitchFamily="34" charset="0"/>
              </a:rPr>
              <a:t>(“script”, “</a:t>
            </a:r>
            <a:r>
              <a:rPr lang="en-US" sz="1800" b="1" dirty="0">
                <a:solidFill>
                  <a:prstClr val="black"/>
                </a:solidFill>
                <a:ea typeface="Verdana" panose="020B0604030504040204" pitchFamily="34" charset="0"/>
              </a:rPr>
              <a:t>g</a:t>
            </a:r>
            <a:r>
              <a:rPr lang="en-US" sz="1800" dirty="0">
                <a:solidFill>
                  <a:prstClr val="black"/>
                </a:solidFill>
                <a:ea typeface="Verdana" panose="020B0604030504040204" pitchFamily="34" charset="0"/>
              </a:rPr>
              <a:t>”);</a:t>
            </a:r>
          </a:p>
          <a:p>
            <a:pPr marL="457200" lvl="0" indent="0">
              <a:buNone/>
              <a:defRPr/>
            </a:pPr>
            <a:endParaRPr lang="en-US" dirty="0">
              <a:solidFill>
                <a:prstClr val="black"/>
              </a:solidFill>
              <a:ea typeface="Verdana" panose="020B0604030504040204" pitchFamily="34" charset="0"/>
            </a:endParaRPr>
          </a:p>
          <a:p>
            <a:endParaRPr lang="en-US" dirty="0"/>
          </a:p>
        </p:txBody>
      </p:sp>
      <p:sp>
        <p:nvSpPr>
          <p:cNvPr id="3" name="Title 2"/>
          <p:cNvSpPr>
            <a:spLocks noGrp="1"/>
          </p:cNvSpPr>
          <p:nvPr>
            <p:ph type="title"/>
          </p:nvPr>
        </p:nvSpPr>
        <p:spPr/>
        <p:txBody>
          <a:bodyPr>
            <a:normAutofit fontScale="90000"/>
          </a:bodyPr>
          <a:lstStyle/>
          <a:p>
            <a:br>
              <a:rPr lang="en-US" dirty="0">
                <a:ea typeface="Verdana" panose="020B0604030504040204" pitchFamily="34" charset="0"/>
              </a:rPr>
            </a:br>
            <a:r>
              <a:rPr lang="en-US" sz="4000" dirty="0">
                <a:ea typeface="Verdana" panose="020B0604030504040204" pitchFamily="34" charset="0"/>
              </a:rPr>
              <a:t>Regular Expressions(RegExp) Types</a:t>
            </a:r>
            <a:br>
              <a:rPr lang="en-US" dirty="0">
                <a:solidFill>
                  <a:prstClr val="black"/>
                </a:solidFill>
                <a:ea typeface="Verdana" panose="020B0604030504040204" pitchFamily="34" charset="0"/>
              </a:rPr>
            </a:br>
            <a:endParaRPr lang="en-US" dirty="0"/>
          </a:p>
        </p:txBody>
      </p:sp>
      <p:graphicFrame>
        <p:nvGraphicFramePr>
          <p:cNvPr id="6" name="Table 5">
            <a:extLst>
              <a:ext uri="{FF2B5EF4-FFF2-40B4-BE49-F238E27FC236}">
                <a16:creationId xmlns:a16="http://schemas.microsoft.com/office/drawing/2014/main" id="{0CE2AF9D-0D4B-9F70-34CF-2B3544C413BD}"/>
              </a:ext>
            </a:extLst>
          </p:cNvPr>
          <p:cNvGraphicFramePr>
            <a:graphicFrameLocks noGrp="1"/>
          </p:cNvGraphicFramePr>
          <p:nvPr>
            <p:extLst/>
          </p:nvPr>
        </p:nvGraphicFramePr>
        <p:xfrm>
          <a:off x="1129148" y="3724275"/>
          <a:ext cx="9705109" cy="3070241"/>
        </p:xfrm>
        <a:graphic>
          <a:graphicData uri="http://schemas.openxmlformats.org/drawingml/2006/table">
            <a:tbl>
              <a:tblPr firstRow="1" bandRow="1">
                <a:tableStyleId>{93296810-A885-4BE3-A3E7-6D5BEEA58F35}</a:tableStyleId>
              </a:tblPr>
              <a:tblGrid>
                <a:gridCol w="3069607">
                  <a:extLst>
                    <a:ext uri="{9D8B030D-6E8A-4147-A177-3AD203B41FA5}">
                      <a16:colId xmlns:a16="http://schemas.microsoft.com/office/drawing/2014/main" val="2088383363"/>
                    </a:ext>
                  </a:extLst>
                </a:gridCol>
                <a:gridCol w="6635502">
                  <a:extLst>
                    <a:ext uri="{9D8B030D-6E8A-4147-A177-3AD203B41FA5}">
                      <a16:colId xmlns:a16="http://schemas.microsoft.com/office/drawing/2014/main" val="2741461986"/>
                    </a:ext>
                  </a:extLst>
                </a:gridCol>
              </a:tblGrid>
              <a:tr h="532541">
                <a:tc>
                  <a:txBody>
                    <a:bodyPr/>
                    <a:lstStyle/>
                    <a:p>
                      <a:pPr algn="ctr">
                        <a:lnSpc>
                          <a:spcPct val="200000"/>
                        </a:lnSpc>
                        <a:spcBef>
                          <a:spcPts val="600"/>
                        </a:spcBef>
                      </a:pPr>
                      <a:r>
                        <a:rPr lang="en-US" sz="1800" dirty="0">
                          <a:solidFill>
                            <a:schemeClr val="tx1"/>
                          </a:solidFill>
                        </a:rPr>
                        <a:t>RegExp Modifiers/ Flags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600"/>
                        </a:spcBef>
                      </a:pPr>
                      <a:r>
                        <a:rPr lang="en-US" sz="1800" dirty="0">
                          <a:solidFill>
                            <a:schemeClr val="tx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581903"/>
                  </a:ext>
                </a:extLst>
              </a:tr>
              <a:tr h="837909">
                <a:tc>
                  <a:txBody>
                    <a:bodyPr/>
                    <a:lstStyle/>
                    <a:p>
                      <a:pPr algn="ctr">
                        <a:lnSpc>
                          <a:spcPct val="200000"/>
                        </a:lnSpc>
                      </a:pPr>
                      <a:r>
                        <a:rPr lang="en-US" sz="1600" b="1"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Indicates </a:t>
                      </a:r>
                      <a:r>
                        <a:rPr lang="en-US" sz="1600" b="1" dirty="0">
                          <a:solidFill>
                            <a:schemeClr val="tx1"/>
                          </a:solidFill>
                        </a:rPr>
                        <a:t>global</a:t>
                      </a:r>
                      <a:r>
                        <a:rPr lang="en-US" sz="1600" dirty="0">
                          <a:solidFill>
                            <a:schemeClr val="tx1"/>
                          </a:solidFill>
                        </a:rPr>
                        <a:t> mode : the pattern will be applied to all of the string instead of stopping after the first match is found.</a:t>
                      </a:r>
                    </a:p>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480239"/>
                  </a:ext>
                </a:extLst>
              </a:tr>
              <a:tr h="837909">
                <a:tc>
                  <a:txBody>
                    <a:bodyPr/>
                    <a:lstStyle/>
                    <a:p>
                      <a:pPr algn="ctr">
                        <a:lnSpc>
                          <a:spcPct val="200000"/>
                        </a:lnSpc>
                      </a:pPr>
                      <a:r>
                        <a:rPr lang="en-US" sz="1600" b="1" dirty="0" err="1">
                          <a:solidFill>
                            <a:schemeClr val="tx1"/>
                          </a:solidFill>
                        </a:rPr>
                        <a:t>i</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Indicates </a:t>
                      </a:r>
                      <a:r>
                        <a:rPr lang="en-US" sz="1600" b="1" dirty="0">
                          <a:solidFill>
                            <a:schemeClr val="tx1"/>
                          </a:solidFill>
                        </a:rPr>
                        <a:t>case-insensitive</a:t>
                      </a:r>
                      <a:r>
                        <a:rPr lang="en-US" sz="1600" dirty="0">
                          <a:solidFill>
                            <a:schemeClr val="tx1"/>
                          </a:solidFill>
                        </a:rPr>
                        <a:t> mode: the case of the pattern and the string are ignored when determining matches.</a:t>
                      </a:r>
                    </a:p>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22492"/>
                  </a:ext>
                </a:extLst>
              </a:tr>
              <a:tr h="837909">
                <a:tc>
                  <a:txBody>
                    <a:bodyPr/>
                    <a:lstStyle/>
                    <a:p>
                      <a:pPr algn="ctr">
                        <a:lnSpc>
                          <a:spcPct val="200000"/>
                        </a:lnSpc>
                      </a:pPr>
                      <a:r>
                        <a:rPr lang="en-US" sz="1600" b="1"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Indicates </a:t>
                      </a:r>
                      <a:r>
                        <a:rPr lang="en-US" sz="1600" b="1" dirty="0">
                          <a:solidFill>
                            <a:schemeClr val="tx1"/>
                          </a:solidFill>
                        </a:rPr>
                        <a:t>multiline mode </a:t>
                      </a:r>
                      <a:r>
                        <a:rPr lang="en-US" sz="1600" dirty="0">
                          <a:solidFill>
                            <a:schemeClr val="tx1"/>
                          </a:solidFill>
                        </a:rPr>
                        <a:t>: pattern will continue looking for matches after reaching the end of one line of text.</a:t>
                      </a:r>
                    </a:p>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720794"/>
                  </a:ext>
                </a:extLst>
              </a:tr>
            </a:tbl>
          </a:graphicData>
        </a:graphic>
      </p:graphicFrame>
    </p:spTree>
    <p:extLst>
      <p:ext uri="{BB962C8B-B14F-4D97-AF65-F5344CB8AC3E}">
        <p14:creationId xmlns:p14="http://schemas.microsoft.com/office/powerpoint/2010/main" val="1918362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88473"/>
            <a:ext cx="10515600" cy="5334000"/>
          </a:xfrm>
        </p:spPr>
        <p:txBody>
          <a:bodyPr>
            <a:normAutofit/>
          </a:bodyPr>
          <a:lstStyle/>
          <a:p>
            <a:pPr lvl="0">
              <a:defRPr/>
            </a:pPr>
            <a:r>
              <a:rPr lang="en-US" dirty="0">
                <a:solidFill>
                  <a:prstClr val="black"/>
                </a:solidFill>
                <a:ea typeface="Verdana" panose="020B0604030504040204" pitchFamily="34" charset="0"/>
              </a:rPr>
              <a:t>A regular expression is created using a combination of a pattern and these flags to produce different results.</a:t>
            </a:r>
          </a:p>
          <a:p>
            <a:pPr marL="0" lvl="0" indent="0">
              <a:buNone/>
              <a:defRPr/>
            </a:pPr>
            <a:r>
              <a:rPr lang="en-US" b="1" dirty="0" err="1">
                <a:solidFill>
                  <a:prstClr val="black"/>
                </a:solidFill>
                <a:ea typeface="Verdana" panose="020B0604030504040204" pitchFamily="34" charset="0"/>
              </a:rPr>
              <a:t>Eg</a:t>
            </a:r>
            <a:r>
              <a:rPr lang="en-US" b="1" dirty="0">
                <a:solidFill>
                  <a:prstClr val="black"/>
                </a:solidFill>
                <a:ea typeface="Verdana" panose="020B0604030504040204" pitchFamily="34" charset="0"/>
              </a:rPr>
              <a:t>: </a:t>
            </a:r>
          </a:p>
          <a:p>
            <a:pPr marL="0" lvl="0" indent="0">
              <a:buNone/>
              <a:defRPr/>
            </a:pPr>
            <a:r>
              <a:rPr lang="en-US" sz="1800" dirty="0">
                <a:solidFill>
                  <a:prstClr val="black"/>
                </a:solidFill>
                <a:ea typeface="Verdana" panose="020B0604030504040204" pitchFamily="34" charset="0"/>
              </a:rPr>
              <a:t>// Match all instances of “at” in a  string</a:t>
            </a:r>
          </a:p>
          <a:p>
            <a:pPr marL="0" lvl="0" indent="0">
              <a:buNone/>
              <a:defRPr/>
            </a:pPr>
            <a:r>
              <a:rPr lang="en-US" sz="1800" dirty="0">
                <a:solidFill>
                  <a:prstClr val="black"/>
                </a:solidFill>
                <a:ea typeface="Verdana" panose="020B0604030504040204" pitchFamily="34" charset="0"/>
              </a:rPr>
              <a:t>	    var pattern1= /at/g;</a:t>
            </a:r>
          </a:p>
          <a:p>
            <a:pPr marL="0" lvl="0" indent="0">
              <a:buNone/>
              <a:defRPr/>
            </a:pPr>
            <a:endParaRPr lang="en-US" sz="1800" dirty="0">
              <a:solidFill>
                <a:prstClr val="black"/>
              </a:solidFill>
              <a:ea typeface="Verdana" panose="020B0604030504040204" pitchFamily="34" charset="0"/>
            </a:endParaRPr>
          </a:p>
          <a:p>
            <a:pPr marL="0" lvl="0" indent="0">
              <a:buNone/>
              <a:defRPr/>
            </a:pPr>
            <a:r>
              <a:rPr lang="en-US" sz="1800" dirty="0">
                <a:solidFill>
                  <a:prstClr val="black"/>
                </a:solidFill>
                <a:ea typeface="Verdana" panose="020B0604030504040204" pitchFamily="34" charset="0"/>
              </a:rPr>
              <a:t>//Match the first instance of “bat” or “cat”, regardless of case</a:t>
            </a:r>
          </a:p>
          <a:p>
            <a:pPr marL="0" lvl="0" indent="0">
              <a:buNone/>
              <a:defRPr/>
            </a:pPr>
            <a:r>
              <a:rPr lang="en-US" sz="1800" dirty="0">
                <a:solidFill>
                  <a:prstClr val="black"/>
                </a:solidFill>
                <a:ea typeface="Verdana" panose="020B0604030504040204" pitchFamily="34" charset="0"/>
              </a:rPr>
              <a:t>	  var pattern2= /[</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a:t>
            </a:r>
            <a:r>
              <a:rPr lang="en-US" sz="1800" dirty="0" err="1">
                <a:solidFill>
                  <a:prstClr val="black"/>
                </a:solidFill>
                <a:ea typeface="Verdana" panose="020B0604030504040204" pitchFamily="34" charset="0"/>
              </a:rPr>
              <a:t>i</a:t>
            </a:r>
            <a:r>
              <a:rPr lang="en-US" sz="1800" dirty="0">
                <a:solidFill>
                  <a:prstClr val="black"/>
                </a:solidFill>
                <a:ea typeface="Verdana" panose="020B0604030504040204" pitchFamily="34" charset="0"/>
              </a:rPr>
              <a:t>;</a:t>
            </a:r>
          </a:p>
          <a:p>
            <a:pPr marL="0" lvl="0" indent="0">
              <a:buNone/>
              <a:defRPr/>
            </a:pPr>
            <a:endParaRPr lang="en-US" sz="1800" dirty="0">
              <a:solidFill>
                <a:prstClr val="black"/>
              </a:solidFill>
              <a:ea typeface="Verdana" panose="020B0604030504040204" pitchFamily="34" charset="0"/>
            </a:endParaRPr>
          </a:p>
          <a:p>
            <a:pPr marL="0" lvl="0" indent="0">
              <a:buNone/>
              <a:defRPr/>
            </a:pPr>
            <a:r>
              <a:rPr lang="en-US" sz="1800" dirty="0">
                <a:solidFill>
                  <a:prstClr val="black"/>
                </a:solidFill>
                <a:ea typeface="Verdana" panose="020B0604030504040204" pitchFamily="34" charset="0"/>
              </a:rPr>
              <a:t>//Match all three-character combinations ending with “at”, regardless of case</a:t>
            </a:r>
          </a:p>
          <a:p>
            <a:pPr marL="0" lvl="0" indent="0">
              <a:buNone/>
              <a:defRPr/>
            </a:pPr>
            <a:r>
              <a:rPr lang="en-US" sz="1800" dirty="0">
                <a:solidFill>
                  <a:prstClr val="black"/>
                </a:solidFill>
                <a:ea typeface="Verdana" panose="020B0604030504040204" pitchFamily="34" charset="0"/>
              </a:rPr>
              <a:t>	  var pattern3=/.at/</a:t>
            </a:r>
            <a:r>
              <a:rPr lang="en-US" sz="1800" dirty="0" err="1">
                <a:solidFill>
                  <a:prstClr val="black"/>
                </a:solidFill>
                <a:ea typeface="Verdana" panose="020B0604030504040204" pitchFamily="34" charset="0"/>
              </a:rPr>
              <a:t>gi</a:t>
            </a:r>
            <a:r>
              <a:rPr lang="en-US" sz="1800" dirty="0">
                <a:solidFill>
                  <a:prstClr val="black"/>
                </a:solidFill>
                <a:ea typeface="Verdana" panose="020B0604030504040204" pitchFamily="34" charset="0"/>
              </a:rPr>
              <a:t>;</a:t>
            </a:r>
            <a:endParaRPr lang="en-US" dirty="0">
              <a:solidFill>
                <a:prstClr val="black"/>
              </a:solidFill>
              <a:ea typeface="Verdana" panose="020B0604030504040204" pitchFamily="34" charset="0"/>
            </a:endParaRPr>
          </a:p>
          <a:p>
            <a:pPr lvl="0">
              <a:defRPr/>
            </a:pPr>
            <a:r>
              <a:rPr lang="en-US" dirty="0">
                <a:solidFill>
                  <a:prstClr val="black"/>
                </a:solidFill>
                <a:ea typeface="Verdana" panose="020B0604030504040204" pitchFamily="34" charset="0"/>
              </a:rPr>
              <a:t>Using string search() method with a RegExp;</a:t>
            </a:r>
          </a:p>
          <a:p>
            <a:pPr lvl="0">
              <a:defRPr/>
            </a:pPr>
            <a:r>
              <a:rPr lang="en-US" dirty="0">
                <a:solidFill>
                  <a:prstClr val="black"/>
                </a:solidFill>
                <a:ea typeface="Verdana" panose="020B0604030504040204" pitchFamily="34" charset="0"/>
              </a:rPr>
              <a:t>Using string match() method with a RegExp;</a:t>
            </a:r>
          </a:p>
          <a:p>
            <a:pPr lvl="0">
              <a:defRPr/>
            </a:pPr>
            <a:r>
              <a:rPr lang="en-US" dirty="0">
                <a:solidFill>
                  <a:prstClr val="black"/>
                </a:solidFill>
                <a:ea typeface="Verdana" panose="020B0604030504040204" pitchFamily="34" charset="0"/>
              </a:rPr>
              <a:t>Using string replace() method with a RegExp;</a:t>
            </a:r>
          </a:p>
        </p:txBody>
      </p:sp>
      <p:sp>
        <p:nvSpPr>
          <p:cNvPr id="3" name="Title 2"/>
          <p:cNvSpPr>
            <a:spLocks noGrp="1"/>
          </p:cNvSpPr>
          <p:nvPr>
            <p:ph type="title"/>
          </p:nvPr>
        </p:nvSpPr>
        <p:spPr/>
        <p:txBody>
          <a:bodyPr>
            <a:normAutofit fontScale="90000"/>
          </a:bodyPr>
          <a:lstStyle/>
          <a:p>
            <a:br>
              <a:rPr lang="en-US" sz="3600" dirty="0">
                <a:ea typeface="Verdana" panose="020B0604030504040204" pitchFamily="34" charset="0"/>
              </a:rPr>
            </a:br>
            <a:r>
              <a:rPr lang="en-US" sz="3600" dirty="0">
                <a:ea typeface="Verdana" panose="020B0604030504040204" pitchFamily="34" charset="0"/>
              </a:rPr>
              <a:t>1)  </a:t>
            </a:r>
            <a:r>
              <a:rPr lang="en-US" sz="4000" dirty="0">
                <a:ea typeface="Verdana" panose="020B0604030504040204" pitchFamily="34" charset="0"/>
              </a:rPr>
              <a:t>RegExp Flags (Cont’d)</a:t>
            </a:r>
            <a:br>
              <a:rPr lang="en-US" sz="4000" dirty="0">
                <a:ea typeface="Verdana" panose="020B0604030504040204" pitchFamily="34" charset="0"/>
              </a:rPr>
            </a:br>
            <a:endParaRPr lang="en-US" sz="4000" dirty="0"/>
          </a:p>
        </p:txBody>
      </p:sp>
      <p:pic>
        <p:nvPicPr>
          <p:cNvPr id="5" name="Picture 4">
            <a:extLst>
              <a:ext uri="{FF2B5EF4-FFF2-40B4-BE49-F238E27FC236}">
                <a16:creationId xmlns:a16="http://schemas.microsoft.com/office/drawing/2014/main" id="{8469BB04-7EAB-E77B-62DE-FC4D6C44E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273" y="1773944"/>
            <a:ext cx="5390148" cy="2713835"/>
          </a:xfrm>
          <a:prstGeom prst="rect">
            <a:avLst/>
          </a:prstGeom>
        </p:spPr>
      </p:pic>
      <p:pic>
        <p:nvPicPr>
          <p:cNvPr id="7" name="Picture 6">
            <a:extLst>
              <a:ext uri="{FF2B5EF4-FFF2-40B4-BE49-F238E27FC236}">
                <a16:creationId xmlns:a16="http://schemas.microsoft.com/office/drawing/2014/main" id="{6A1DF4DE-CD9D-D9B5-2AA2-518175851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295" y="4775857"/>
            <a:ext cx="3078715" cy="1757290"/>
          </a:xfrm>
          <a:prstGeom prst="rect">
            <a:avLst/>
          </a:prstGeom>
        </p:spPr>
      </p:pic>
    </p:spTree>
    <p:extLst>
      <p:ext uri="{BB962C8B-B14F-4D97-AF65-F5344CB8AC3E}">
        <p14:creationId xmlns:p14="http://schemas.microsoft.com/office/powerpoint/2010/main" val="1813290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238" y="-19050"/>
            <a:ext cx="9820572" cy="1152183"/>
          </a:xfrm>
        </p:spPr>
        <p:txBody>
          <a:bodyPr>
            <a:normAutofit fontScale="90000"/>
          </a:bodyPr>
          <a:lstStyle/>
          <a:p>
            <a:br>
              <a:rPr lang="en-US" dirty="0">
                <a:ea typeface="Verdana" panose="020B0604030504040204" pitchFamily="34" charset="0"/>
              </a:rPr>
            </a:br>
            <a:r>
              <a:rPr lang="en-US" sz="4000" dirty="0">
                <a:ea typeface="Verdana" panose="020B0604030504040204" pitchFamily="34" charset="0"/>
              </a:rPr>
              <a:t>1)  RegExp Flags Example</a:t>
            </a:r>
            <a:br>
              <a:rPr lang="en-US" sz="4000" dirty="0">
                <a:ea typeface="Verdana" panose="020B0604030504040204" pitchFamily="34" charset="0"/>
              </a:rPr>
            </a:br>
            <a:endParaRPr lang="en-US" dirty="0"/>
          </a:p>
        </p:txBody>
      </p:sp>
      <p:pic>
        <p:nvPicPr>
          <p:cNvPr id="11" name="Picture 10">
            <a:extLst>
              <a:ext uri="{FF2B5EF4-FFF2-40B4-BE49-F238E27FC236}">
                <a16:creationId xmlns:a16="http://schemas.microsoft.com/office/drawing/2014/main" id="{ED17E640-B69B-4A93-7E30-861630827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35" y="1184775"/>
            <a:ext cx="7233458" cy="5396498"/>
          </a:xfrm>
          <a:prstGeom prst="rect">
            <a:avLst/>
          </a:prstGeom>
        </p:spPr>
      </p:pic>
      <p:pic>
        <p:nvPicPr>
          <p:cNvPr id="13" name="Picture 12">
            <a:extLst>
              <a:ext uri="{FF2B5EF4-FFF2-40B4-BE49-F238E27FC236}">
                <a16:creationId xmlns:a16="http://schemas.microsoft.com/office/drawing/2014/main" id="{66808993-70EC-7786-4F9D-4DC47C79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940" y="2810376"/>
            <a:ext cx="5268060" cy="3789947"/>
          </a:xfrm>
          <a:prstGeom prst="rect">
            <a:avLst/>
          </a:prstGeom>
        </p:spPr>
      </p:pic>
    </p:spTree>
    <p:extLst>
      <p:ext uri="{BB962C8B-B14F-4D97-AF65-F5344CB8AC3E}">
        <p14:creationId xmlns:p14="http://schemas.microsoft.com/office/powerpoint/2010/main" val="1592499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99410"/>
            <a:ext cx="10515600" cy="5438273"/>
          </a:xfrm>
        </p:spPr>
        <p:txBody>
          <a:bodyPr>
            <a:normAutofit fontScale="92500" lnSpcReduction="20000"/>
          </a:bodyPr>
          <a:lstStyle/>
          <a:p>
            <a:pPr marL="457200" indent="-457200">
              <a:lnSpc>
                <a:spcPct val="100000"/>
              </a:lnSpc>
              <a:spcBef>
                <a:spcPts val="0"/>
              </a:spcBef>
              <a:buFont typeface="+mj-lt"/>
              <a:buAutoNum type="arabicParenR" startAt="2"/>
              <a:defRPr/>
            </a:pPr>
            <a:r>
              <a:rPr lang="en-US" b="1" dirty="0">
                <a:solidFill>
                  <a:prstClr val="black"/>
                </a:solidFill>
                <a:ea typeface="Verdana" panose="020B0604030504040204" pitchFamily="34" charset="0"/>
              </a:rPr>
              <a:t>Using RegExp Metacharacters</a:t>
            </a:r>
          </a:p>
          <a:p>
            <a:pPr marL="0" lvl="0" indent="0">
              <a:lnSpc>
                <a:spcPct val="100000"/>
              </a:lnSpc>
              <a:spcBef>
                <a:spcPts val="0"/>
              </a:spcBef>
              <a:buNone/>
              <a:defRPr/>
            </a:pPr>
            <a:endParaRPr lang="en-US" dirty="0">
              <a:solidFill>
                <a:prstClr val="black"/>
              </a:solidFill>
              <a:latin typeface="+mn-lt"/>
              <a:ea typeface="Verdana" panose="020B0604030504040204" pitchFamily="34" charset="0"/>
            </a:endParaRPr>
          </a:p>
          <a:p>
            <a:pPr lvl="0">
              <a:lnSpc>
                <a:spcPct val="100000"/>
              </a:lnSpc>
              <a:spcBef>
                <a:spcPts val="0"/>
              </a:spcBef>
              <a:defRPr/>
            </a:pPr>
            <a:r>
              <a:rPr lang="en-US" b="0" i="0" dirty="0">
                <a:effectLst/>
                <a:latin typeface="+mn-lt"/>
              </a:rPr>
              <a:t>Metacharacters are characters that are interpreted in a special way by a RegExp engine</a:t>
            </a:r>
            <a:r>
              <a:rPr lang="en-US" b="0" i="0" dirty="0">
                <a:effectLst/>
                <a:latin typeface="euclid_circular_a"/>
              </a:rPr>
              <a:t>.</a:t>
            </a:r>
          </a:p>
          <a:p>
            <a:pPr lvl="0">
              <a:lnSpc>
                <a:spcPct val="100000"/>
              </a:lnSpc>
              <a:spcBef>
                <a:spcPts val="0"/>
              </a:spcBef>
              <a:defRPr/>
            </a:pPr>
            <a:endParaRPr lang="en-US" dirty="0">
              <a:solidFill>
                <a:prstClr val="black"/>
              </a:solidFill>
              <a:ea typeface="Verdana" panose="020B0604030504040204" pitchFamily="34" charset="0"/>
            </a:endParaRPr>
          </a:p>
          <a:p>
            <a:pPr lvl="0">
              <a:lnSpc>
                <a:spcPct val="100000"/>
              </a:lnSpc>
              <a:spcBef>
                <a:spcPts val="0"/>
              </a:spcBef>
              <a:defRPr/>
            </a:pPr>
            <a:r>
              <a:rPr lang="en-US" dirty="0">
                <a:solidFill>
                  <a:prstClr val="black"/>
                </a:solidFill>
                <a:ea typeface="Verdana" panose="020B0604030504040204" pitchFamily="34" charset="0"/>
              </a:rPr>
              <a:t>The </a:t>
            </a:r>
            <a:r>
              <a:rPr lang="en-US" b="1" dirty="0">
                <a:solidFill>
                  <a:prstClr val="black"/>
                </a:solidFill>
                <a:ea typeface="Verdana" panose="020B0604030504040204" pitchFamily="34" charset="0"/>
              </a:rPr>
              <a:t>Metacharacters</a:t>
            </a:r>
            <a:r>
              <a:rPr lang="en-US" dirty="0">
                <a:solidFill>
                  <a:prstClr val="black"/>
                </a:solidFill>
                <a:ea typeface="Verdana" panose="020B0604030504040204" pitchFamily="34" charset="0"/>
              </a:rPr>
              <a:t> are as follows:</a:t>
            </a:r>
          </a:p>
          <a:p>
            <a:pPr lvl="0">
              <a:lnSpc>
                <a:spcPct val="100000"/>
              </a:lnSpc>
              <a:spcBef>
                <a:spcPts val="0"/>
              </a:spcBef>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	</a:t>
            </a:r>
            <a:r>
              <a:rPr lang="en-US" b="1" dirty="0">
                <a:solidFill>
                  <a:prstClr val="black"/>
                </a:solidFill>
                <a:ea typeface="Verdana" panose="020B0604030504040204" pitchFamily="34" charset="0"/>
              </a:rPr>
              <a:t>( [ { \ ^ $ | ) ] } ? * + .</a:t>
            </a:r>
          </a:p>
          <a:p>
            <a:pPr marL="0" lvl="0" indent="0">
              <a:lnSpc>
                <a:spcPct val="100000"/>
              </a:lnSpc>
              <a:spcBef>
                <a:spcPts val="0"/>
              </a:spcBef>
              <a:buNone/>
              <a:defRPr/>
            </a:pPr>
            <a:endParaRPr lang="en-US" dirty="0">
              <a:solidFill>
                <a:prstClr val="black"/>
              </a:solidFill>
              <a:ea typeface="Verdana" panose="020B0604030504040204" pitchFamily="34" charset="0"/>
            </a:endParaRPr>
          </a:p>
          <a:p>
            <a:pPr lvl="0">
              <a:lnSpc>
                <a:spcPct val="100000"/>
              </a:lnSpc>
              <a:spcBef>
                <a:spcPts val="0"/>
              </a:spcBef>
              <a:defRPr/>
            </a:pPr>
            <a:r>
              <a:rPr lang="en-US" dirty="0">
                <a:solidFill>
                  <a:prstClr val="black"/>
                </a:solidFill>
                <a:ea typeface="Verdana" panose="020B0604030504040204" pitchFamily="34" charset="0"/>
              </a:rPr>
              <a:t>Each metacharacter has </a:t>
            </a:r>
            <a:r>
              <a:rPr lang="en-US" b="1" dirty="0">
                <a:solidFill>
                  <a:prstClr val="black"/>
                </a:solidFill>
                <a:ea typeface="Verdana" panose="020B0604030504040204" pitchFamily="34" charset="0"/>
              </a:rPr>
              <a:t>one or more uses </a:t>
            </a:r>
            <a:r>
              <a:rPr lang="en-US" dirty="0">
                <a:solidFill>
                  <a:prstClr val="black"/>
                </a:solidFill>
                <a:ea typeface="Verdana" panose="020B0604030504040204" pitchFamily="34" charset="0"/>
              </a:rPr>
              <a:t>in regular expression syntax and so must be escaped by a backslash </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	//Match the first instance of “bat” or “cat”, regardless of case</a:t>
            </a:r>
          </a:p>
          <a:p>
            <a:pPr marL="0" lvl="0" indent="0">
              <a:lnSpc>
                <a:spcPct val="100000"/>
              </a:lnSpc>
              <a:spcBef>
                <a:spcPts val="0"/>
              </a:spcBef>
              <a:buNone/>
              <a:defRPr/>
            </a:pPr>
            <a:r>
              <a:rPr lang="en-US" dirty="0">
                <a:solidFill>
                  <a:prstClr val="black"/>
                </a:solidFill>
                <a:ea typeface="Verdana" panose="020B0604030504040204" pitchFamily="34" charset="0"/>
              </a:rPr>
              <a:t>	  var pattern1=/[</a:t>
            </a:r>
            <a:r>
              <a:rPr lang="en-US" dirty="0" err="1">
                <a:solidFill>
                  <a:prstClr val="black"/>
                </a:solidFill>
                <a:ea typeface="Verdana" panose="020B0604030504040204" pitchFamily="34" charset="0"/>
              </a:rPr>
              <a:t>bc</a:t>
            </a:r>
            <a:r>
              <a:rPr lang="en-US" dirty="0">
                <a:solidFill>
                  <a:prstClr val="black"/>
                </a:solidFill>
                <a:ea typeface="Verdana" panose="020B0604030504040204" pitchFamily="34" charset="0"/>
              </a:rPr>
              <a:t>]at/</a:t>
            </a:r>
            <a:r>
              <a:rPr lang="en-US" dirty="0" err="1">
                <a:solidFill>
                  <a:prstClr val="black"/>
                </a:solidFill>
                <a:ea typeface="Verdana" panose="020B0604030504040204" pitchFamily="34" charset="0"/>
              </a:rPr>
              <a:t>i</a:t>
            </a:r>
            <a:r>
              <a:rPr lang="en-US" dirty="0">
                <a:solidFill>
                  <a:prstClr val="black"/>
                </a:solidFill>
                <a:ea typeface="Verdana" panose="020B0604030504040204" pitchFamily="34" charset="0"/>
              </a:rPr>
              <a:t>;</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	//Match the first instance of “[</a:t>
            </a:r>
            <a:r>
              <a:rPr lang="en-US" dirty="0" err="1">
                <a:solidFill>
                  <a:prstClr val="black"/>
                </a:solidFill>
                <a:ea typeface="Verdana" panose="020B0604030504040204" pitchFamily="34" charset="0"/>
              </a:rPr>
              <a:t>bc</a:t>
            </a:r>
            <a:r>
              <a:rPr lang="en-US" dirty="0">
                <a:solidFill>
                  <a:prstClr val="black"/>
                </a:solidFill>
                <a:ea typeface="Verdana" panose="020B0604030504040204" pitchFamily="34" charset="0"/>
              </a:rPr>
              <a:t>]at”, regardless of case</a:t>
            </a:r>
          </a:p>
          <a:p>
            <a:pPr marL="0" lvl="0" indent="0">
              <a:lnSpc>
                <a:spcPct val="100000"/>
              </a:lnSpc>
              <a:spcBef>
                <a:spcPts val="0"/>
              </a:spcBef>
              <a:buNone/>
              <a:defRPr/>
            </a:pPr>
            <a:r>
              <a:rPr lang="en-US" dirty="0">
                <a:solidFill>
                  <a:prstClr val="black"/>
                </a:solidFill>
                <a:ea typeface="Verdana" panose="020B0604030504040204" pitchFamily="34" charset="0"/>
              </a:rPr>
              <a:t>	  var pattern2=/\[</a:t>
            </a:r>
            <a:r>
              <a:rPr lang="en-US" dirty="0" err="1">
                <a:solidFill>
                  <a:prstClr val="black"/>
                </a:solidFill>
                <a:ea typeface="Verdana" panose="020B0604030504040204" pitchFamily="34" charset="0"/>
              </a:rPr>
              <a:t>bc</a:t>
            </a:r>
            <a:r>
              <a:rPr lang="en-US" dirty="0">
                <a:solidFill>
                  <a:prstClr val="black"/>
                </a:solidFill>
                <a:ea typeface="Verdana" panose="020B0604030504040204" pitchFamily="34" charset="0"/>
              </a:rPr>
              <a:t>\]at/</a:t>
            </a:r>
            <a:r>
              <a:rPr lang="en-US" dirty="0" err="1">
                <a:solidFill>
                  <a:prstClr val="black"/>
                </a:solidFill>
                <a:ea typeface="Verdana" panose="020B0604030504040204" pitchFamily="34" charset="0"/>
              </a:rPr>
              <a:t>i</a:t>
            </a:r>
            <a:r>
              <a:rPr lang="en-US" dirty="0">
                <a:solidFill>
                  <a:prstClr val="black"/>
                </a:solidFill>
                <a:ea typeface="Verdana" panose="020B0604030504040204" pitchFamily="34" charset="0"/>
              </a:rPr>
              <a:t>;</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	//Match all three-character combinations ending with “at”, regardless of case</a:t>
            </a:r>
          </a:p>
          <a:p>
            <a:pPr marL="0" lvl="0" indent="0">
              <a:lnSpc>
                <a:spcPct val="100000"/>
              </a:lnSpc>
              <a:spcBef>
                <a:spcPts val="0"/>
              </a:spcBef>
              <a:buNone/>
              <a:defRPr/>
            </a:pPr>
            <a:r>
              <a:rPr lang="en-US" dirty="0">
                <a:solidFill>
                  <a:prstClr val="black"/>
                </a:solidFill>
                <a:ea typeface="Verdana" panose="020B0604030504040204" pitchFamily="34" charset="0"/>
              </a:rPr>
              <a:t>	  var pattern3=/.at/</a:t>
            </a:r>
            <a:r>
              <a:rPr lang="en-US" dirty="0" err="1">
                <a:solidFill>
                  <a:prstClr val="black"/>
                </a:solidFill>
                <a:ea typeface="Verdana" panose="020B0604030504040204" pitchFamily="34" charset="0"/>
              </a:rPr>
              <a:t>gi</a:t>
            </a:r>
            <a:r>
              <a:rPr lang="en-US" dirty="0">
                <a:solidFill>
                  <a:prstClr val="black"/>
                </a:solidFill>
                <a:ea typeface="Verdana" panose="020B0604030504040204" pitchFamily="34" charset="0"/>
              </a:rPr>
              <a:t>;</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	//Match all instances of “.at”, regardless of case</a:t>
            </a:r>
          </a:p>
          <a:p>
            <a:pPr marL="0" lvl="0" indent="0">
              <a:lnSpc>
                <a:spcPct val="100000"/>
              </a:lnSpc>
              <a:spcBef>
                <a:spcPts val="0"/>
              </a:spcBef>
              <a:buNone/>
              <a:defRPr/>
            </a:pPr>
            <a:r>
              <a:rPr lang="en-US" dirty="0">
                <a:solidFill>
                  <a:prstClr val="black"/>
                </a:solidFill>
                <a:ea typeface="Verdana" panose="020B0604030504040204" pitchFamily="34" charset="0"/>
              </a:rPr>
              <a:t>	  var pattern4=/\.at/</a:t>
            </a:r>
            <a:r>
              <a:rPr lang="en-US" dirty="0" err="1">
                <a:solidFill>
                  <a:prstClr val="black"/>
                </a:solidFill>
                <a:ea typeface="Verdana" panose="020B0604030504040204" pitchFamily="34" charset="0"/>
              </a:rPr>
              <a:t>gi</a:t>
            </a:r>
            <a:r>
              <a:rPr lang="en-US" dirty="0">
                <a:solidFill>
                  <a:prstClr val="black"/>
                </a:solidFill>
                <a:ea typeface="Verdana" panose="020B0604030504040204" pitchFamily="34" charset="0"/>
              </a:rPr>
              <a:t>;</a:t>
            </a:r>
          </a:p>
          <a:p>
            <a:endParaRPr lang="en-US" dirty="0"/>
          </a:p>
        </p:txBody>
      </p:sp>
      <p:sp>
        <p:nvSpPr>
          <p:cNvPr id="3" name="Title 2"/>
          <p:cNvSpPr>
            <a:spLocks noGrp="1"/>
          </p:cNvSpPr>
          <p:nvPr>
            <p:ph type="title"/>
          </p:nvPr>
        </p:nvSpPr>
        <p:spPr/>
        <p:txBody>
          <a:bodyPr/>
          <a:lstStyle/>
          <a:p>
            <a:r>
              <a:rPr lang="en-US" sz="3600" dirty="0">
                <a:ea typeface="Verdana" panose="020B0604030504040204" pitchFamily="34" charset="0"/>
              </a:rPr>
              <a:t>2)  RegExp Metacharacters</a:t>
            </a:r>
            <a:endParaRPr lang="en-US" b="0" dirty="0"/>
          </a:p>
        </p:txBody>
      </p:sp>
    </p:spTree>
    <p:extLst>
      <p:ext uri="{BB962C8B-B14F-4D97-AF65-F5344CB8AC3E}">
        <p14:creationId xmlns:p14="http://schemas.microsoft.com/office/powerpoint/2010/main" val="1722219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94083" y="1253330"/>
            <a:ext cx="10780296" cy="5424195"/>
          </a:xfrm>
        </p:spPr>
        <p:txBody>
          <a:bodyPr/>
          <a:lstStyle/>
          <a:p>
            <a:pPr lvl="0" algn="just">
              <a:lnSpc>
                <a:spcPct val="100000"/>
              </a:lnSpc>
              <a:spcBef>
                <a:spcPts val="0"/>
              </a:spcBef>
              <a:defRPr/>
            </a:pPr>
            <a:r>
              <a:rPr lang="en-US" sz="1800" dirty="0">
                <a:solidFill>
                  <a:prstClr val="black"/>
                </a:solidFill>
                <a:ea typeface="Verdana" panose="020B0604030504040204" pitchFamily="34" charset="0"/>
              </a:rPr>
              <a:t>All metacharacters must be double-escaped, as must characters that are already escaped, such as \n (the \ character, which is normally escaped in strings as \\ becomes \\\\ when used in a regular-expression string). </a:t>
            </a:r>
          </a:p>
          <a:p>
            <a:pPr lvl="0" algn="just">
              <a:lnSpc>
                <a:spcPct val="100000"/>
              </a:lnSpc>
              <a:spcBef>
                <a:spcPts val="0"/>
              </a:spcBef>
              <a:defRPr/>
            </a:pPr>
            <a:r>
              <a:rPr lang="en-US" sz="1800" dirty="0">
                <a:solidFill>
                  <a:prstClr val="black"/>
                </a:solidFill>
                <a:ea typeface="Verdana" panose="020B0604030504040204" pitchFamily="34" charset="0"/>
              </a:rPr>
              <a:t>Some patterns in their literal form and the equivalent string that would be necessary to use the </a:t>
            </a:r>
            <a:r>
              <a:rPr lang="en-US" sz="1800" b="1" dirty="0">
                <a:solidFill>
                  <a:prstClr val="black"/>
                </a:solidFill>
                <a:ea typeface="Verdana" panose="020B0604030504040204" pitchFamily="34" charset="0"/>
              </a:rPr>
              <a:t>RegExp constructor</a:t>
            </a:r>
            <a:r>
              <a:rPr lang="en-US" sz="1800" dirty="0">
                <a:solidFill>
                  <a:prstClr val="black"/>
                </a:solidFill>
                <a:ea typeface="Verdana" panose="020B0604030504040204" pitchFamily="34" charset="0"/>
              </a:rPr>
              <a:t>.</a:t>
            </a:r>
          </a:p>
          <a:p>
            <a:pPr marL="0" lvl="0" indent="0" algn="just">
              <a:lnSpc>
                <a:spcPct val="100000"/>
              </a:lnSpc>
              <a:spcBef>
                <a:spcPts val="0"/>
              </a:spcBef>
              <a:buNone/>
              <a:defRPr/>
            </a:pPr>
            <a:endParaRPr lang="en-US" dirty="0">
              <a:solidFill>
                <a:prstClr val="black"/>
              </a:solidFill>
              <a:ea typeface="Verdana" panose="020B0604030504040204" pitchFamily="34" charset="0"/>
            </a:endParaRPr>
          </a:p>
          <a:p>
            <a:pPr marL="0" lvl="0" indent="0" algn="just">
              <a:lnSpc>
                <a:spcPct val="100000"/>
              </a:lnSpc>
              <a:spcBef>
                <a:spcPts val="0"/>
              </a:spcBef>
              <a:buNone/>
              <a:defRPr/>
            </a:pPr>
            <a:r>
              <a:rPr lang="en-US" sz="1800" b="1" dirty="0" err="1">
                <a:solidFill>
                  <a:prstClr val="black"/>
                </a:solidFill>
                <a:ea typeface="Verdana" panose="020B0604030504040204" pitchFamily="34" charset="0"/>
              </a:rPr>
              <a:t>Eg</a:t>
            </a:r>
            <a:r>
              <a:rPr lang="en-US" sz="1800" b="1" dirty="0">
                <a:solidFill>
                  <a:prstClr val="black"/>
                </a:solidFill>
                <a:ea typeface="Verdana" panose="020B0604030504040204" pitchFamily="34" charset="0"/>
              </a:rPr>
              <a:t>: </a:t>
            </a:r>
          </a:p>
          <a:p>
            <a:pPr marL="0" lvl="0" indent="0">
              <a:lnSpc>
                <a:spcPct val="100000"/>
              </a:lnSpc>
              <a:spcBef>
                <a:spcPts val="0"/>
              </a:spcBef>
              <a:buNone/>
              <a:defRPr/>
            </a:pPr>
            <a:r>
              <a:rPr lang="en-US" sz="1800" dirty="0">
                <a:solidFill>
                  <a:prstClr val="black"/>
                </a:solidFill>
                <a:ea typeface="Verdana" panose="020B0604030504040204" pitchFamily="34" charset="0"/>
              </a:rPr>
              <a:t>	</a:t>
            </a:r>
          </a:p>
          <a:p>
            <a:pPr marL="0" lvl="0" indent="0">
              <a:lnSpc>
                <a:spcPct val="100000"/>
              </a:lnSpc>
              <a:spcBef>
                <a:spcPts val="0"/>
              </a:spcBef>
              <a:buNone/>
              <a:defRPr/>
            </a:pPr>
            <a:r>
              <a:rPr lang="en-US" sz="1800" dirty="0">
                <a:solidFill>
                  <a:prstClr val="black"/>
                </a:solidFill>
                <a:ea typeface="Verdana" panose="020B0604030504040204" pitchFamily="34" charset="0"/>
              </a:rPr>
              <a:t>//Match the first instance of “bat” or “cat”, regardless of case</a:t>
            </a:r>
          </a:p>
          <a:p>
            <a:pPr marL="0" lvl="0" indent="0">
              <a:lnSpc>
                <a:spcPct val="100000"/>
              </a:lnSpc>
              <a:spcBef>
                <a:spcPts val="0"/>
              </a:spcBef>
              <a:buNone/>
              <a:defRPr/>
            </a:pPr>
            <a:r>
              <a:rPr lang="en-US" sz="1800" dirty="0">
                <a:solidFill>
                  <a:prstClr val="black"/>
                </a:solidFill>
                <a:ea typeface="Verdana" panose="020B0604030504040204" pitchFamily="34" charset="0"/>
              </a:rPr>
              <a:t>	  var pattern1=/[</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a:t>
            </a:r>
            <a:r>
              <a:rPr lang="en-US" sz="1800" dirty="0" err="1">
                <a:solidFill>
                  <a:prstClr val="black"/>
                </a:solidFill>
                <a:ea typeface="Verdana" panose="020B0604030504040204" pitchFamily="34" charset="0"/>
              </a:rPr>
              <a:t>i</a:t>
            </a:r>
            <a:r>
              <a:rPr lang="en-US" sz="1800" dirty="0">
                <a:solidFill>
                  <a:prstClr val="black"/>
                </a:solidFill>
                <a:ea typeface="Verdana" panose="020B0604030504040204" pitchFamily="34" charset="0"/>
              </a:rPr>
              <a:t>;</a:t>
            </a:r>
          </a:p>
          <a:p>
            <a:pPr marL="0" lvl="0" indent="0" algn="just">
              <a:lnSpc>
                <a:spcPct val="100000"/>
              </a:lnSpc>
              <a:spcBef>
                <a:spcPts val="0"/>
              </a:spcBef>
              <a:buNone/>
              <a:defRPr/>
            </a:pPr>
            <a:endParaRPr lang="en-US" sz="1800" dirty="0">
              <a:solidFill>
                <a:prstClr val="black"/>
              </a:solidFill>
              <a:ea typeface="Verdana" panose="020B0604030504040204" pitchFamily="34" charset="0"/>
            </a:endParaRPr>
          </a:p>
          <a:p>
            <a:pPr marL="0" lvl="0" indent="0" algn="just">
              <a:lnSpc>
                <a:spcPct val="100000"/>
              </a:lnSpc>
              <a:spcBef>
                <a:spcPts val="0"/>
              </a:spcBef>
              <a:buNone/>
              <a:defRPr/>
            </a:pPr>
            <a:endParaRPr lang="en-US" sz="1800" dirty="0">
              <a:solidFill>
                <a:prstClr val="black"/>
              </a:solidFill>
              <a:ea typeface="Verdana" panose="020B0604030504040204" pitchFamily="34" charset="0"/>
            </a:endParaRPr>
          </a:p>
          <a:p>
            <a:pPr marL="0" lvl="0" indent="0" algn="just">
              <a:lnSpc>
                <a:spcPct val="100000"/>
              </a:lnSpc>
              <a:spcBef>
                <a:spcPts val="0"/>
              </a:spcBef>
              <a:buNone/>
              <a:defRPr/>
            </a:pPr>
            <a:r>
              <a:rPr lang="en-US" sz="1800" dirty="0">
                <a:solidFill>
                  <a:prstClr val="black"/>
                </a:solidFill>
                <a:ea typeface="Verdana" panose="020B0604030504040204" pitchFamily="34" charset="0"/>
              </a:rPr>
              <a:t>//Same as pattern1, just using the constructor</a:t>
            </a:r>
          </a:p>
          <a:p>
            <a:pPr marL="0" lvl="0" indent="0" algn="just">
              <a:lnSpc>
                <a:spcPct val="100000"/>
              </a:lnSpc>
              <a:spcBef>
                <a:spcPts val="0"/>
              </a:spcBef>
              <a:buNone/>
              <a:defRPr/>
            </a:pPr>
            <a:r>
              <a:rPr lang="en-US" sz="1800" dirty="0">
                <a:solidFill>
                  <a:prstClr val="black"/>
                </a:solidFill>
                <a:ea typeface="Verdana" panose="020B0604030504040204" pitchFamily="34" charset="0"/>
              </a:rPr>
              <a:t>	var pattern2=new RegExp(“[</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 “</a:t>
            </a:r>
            <a:r>
              <a:rPr lang="en-US" sz="1800" dirty="0" err="1">
                <a:solidFill>
                  <a:prstClr val="black"/>
                </a:solidFill>
                <a:ea typeface="Verdana" panose="020B0604030504040204" pitchFamily="34" charset="0"/>
              </a:rPr>
              <a:t>i</a:t>
            </a:r>
            <a:r>
              <a:rPr lang="en-US" sz="1800" dirty="0">
                <a:solidFill>
                  <a:prstClr val="black"/>
                </a:solidFill>
                <a:ea typeface="Verdana" panose="020B0604030504040204" pitchFamily="34" charset="0"/>
              </a:rPr>
              <a:t>”) ;</a:t>
            </a:r>
          </a:p>
          <a:p>
            <a:pPr marL="0" lvl="0" indent="0" algn="just">
              <a:lnSpc>
                <a:spcPct val="100000"/>
              </a:lnSpc>
              <a:spcBef>
                <a:spcPts val="0"/>
              </a:spcBef>
              <a:buNone/>
              <a:defRPr/>
            </a:pPr>
            <a:endParaRPr lang="en-US" sz="1800" dirty="0">
              <a:solidFill>
                <a:prstClr val="black"/>
              </a:solidFill>
              <a:ea typeface="Verdana" panose="020B0604030504040204" pitchFamily="34" charset="0"/>
            </a:endParaRPr>
          </a:p>
          <a:p>
            <a:pPr marL="0" lvl="0" indent="0" algn="just">
              <a:lnSpc>
                <a:spcPct val="100000"/>
              </a:lnSpc>
              <a:spcBef>
                <a:spcPts val="0"/>
              </a:spcBef>
              <a:buNone/>
              <a:defRPr/>
            </a:pPr>
            <a:endParaRPr lang="en-US" sz="1800" dirty="0">
              <a:solidFill>
                <a:prstClr val="black"/>
              </a:solidFill>
              <a:ea typeface="Verdana" panose="020B0604030504040204" pitchFamily="34" charset="0"/>
            </a:endParaRPr>
          </a:p>
          <a:p>
            <a:pPr marL="0" lvl="0" indent="0" algn="just">
              <a:lnSpc>
                <a:spcPct val="100000"/>
              </a:lnSpc>
              <a:spcBef>
                <a:spcPts val="0"/>
              </a:spcBef>
              <a:buNone/>
              <a:defRPr/>
            </a:pPr>
            <a:r>
              <a:rPr lang="en-US" sz="1800" i="1" dirty="0">
                <a:solidFill>
                  <a:srgbClr val="FF0000"/>
                </a:solidFill>
                <a:ea typeface="Verdana" panose="020B0604030504040204" pitchFamily="34" charset="0"/>
              </a:rPr>
              <a:t>(keep in mind that creating a regular expression using a literal is not exactly the same as creating a regular expression using the RegExp constructor.)</a:t>
            </a:r>
          </a:p>
          <a:p>
            <a:pPr marL="0" lvl="0" indent="0" algn="just">
              <a:lnSpc>
                <a:spcPct val="100000"/>
              </a:lnSpc>
              <a:spcBef>
                <a:spcPts val="0"/>
              </a:spcBef>
              <a:buNone/>
              <a:defRPr/>
            </a:pPr>
            <a:endParaRPr lang="en-US" i="1" dirty="0">
              <a:solidFill>
                <a:srgbClr val="FF0000"/>
              </a:solidFill>
              <a:ea typeface="Verdana" panose="020B0604030504040204" pitchFamily="34" charset="0"/>
            </a:endParaRPr>
          </a:p>
          <a:p>
            <a:pPr marL="0" lvl="0" indent="0" algn="just">
              <a:lnSpc>
                <a:spcPct val="100000"/>
              </a:lnSpc>
              <a:spcBef>
                <a:spcPts val="0"/>
              </a:spcBef>
              <a:buNone/>
              <a:defRPr/>
            </a:pPr>
            <a:endParaRPr lang="en-US" dirty="0">
              <a:solidFill>
                <a:prstClr val="black"/>
              </a:solidFill>
              <a:ea typeface="Verdana" panose="020B0604030504040204" pitchFamily="34" charset="0"/>
              <a:cs typeface="Verdana" panose="020B0604030504040204" pitchFamily="34" charset="0"/>
            </a:endParaRPr>
          </a:p>
          <a:p>
            <a:endParaRPr lang="en-US" dirty="0"/>
          </a:p>
        </p:txBody>
      </p:sp>
      <p:sp>
        <p:nvSpPr>
          <p:cNvPr id="3" name="Title 2"/>
          <p:cNvSpPr>
            <a:spLocks noGrp="1"/>
          </p:cNvSpPr>
          <p:nvPr>
            <p:ph type="title"/>
          </p:nvPr>
        </p:nvSpPr>
        <p:spPr/>
        <p:txBody>
          <a:bodyPr/>
          <a:lstStyle/>
          <a:p>
            <a:r>
              <a:rPr lang="en-US" sz="3600" dirty="0">
                <a:ea typeface="Verdana" panose="020B0604030504040204" pitchFamily="34" charset="0"/>
              </a:rPr>
              <a:t>2)  RegExp Metacharacters (Cont’d)</a:t>
            </a:r>
            <a:endParaRPr lang="en-US" dirty="0"/>
          </a:p>
        </p:txBody>
      </p:sp>
      <p:graphicFrame>
        <p:nvGraphicFramePr>
          <p:cNvPr id="4" name="Table 4">
            <a:extLst>
              <a:ext uri="{FF2B5EF4-FFF2-40B4-BE49-F238E27FC236}">
                <a16:creationId xmlns:a16="http://schemas.microsoft.com/office/drawing/2014/main" id="{B07706A4-B69B-15C8-F275-17B72561A99F}"/>
              </a:ext>
            </a:extLst>
          </p:cNvPr>
          <p:cNvGraphicFramePr>
            <a:graphicFrameLocks noGrp="1"/>
          </p:cNvGraphicFramePr>
          <p:nvPr>
            <p:extLst/>
          </p:nvPr>
        </p:nvGraphicFramePr>
        <p:xfrm>
          <a:off x="6517008" y="2165685"/>
          <a:ext cx="5261908" cy="3164306"/>
        </p:xfrm>
        <a:graphic>
          <a:graphicData uri="http://schemas.openxmlformats.org/drawingml/2006/table">
            <a:tbl>
              <a:tblPr firstRow="1" bandRow="1">
                <a:tableStyleId>{93296810-A885-4BE3-A3E7-6D5BEEA58F35}</a:tableStyleId>
              </a:tblPr>
              <a:tblGrid>
                <a:gridCol w="2553674">
                  <a:extLst>
                    <a:ext uri="{9D8B030D-6E8A-4147-A177-3AD203B41FA5}">
                      <a16:colId xmlns:a16="http://schemas.microsoft.com/office/drawing/2014/main" val="3035110163"/>
                    </a:ext>
                  </a:extLst>
                </a:gridCol>
                <a:gridCol w="2708234">
                  <a:extLst>
                    <a:ext uri="{9D8B030D-6E8A-4147-A177-3AD203B41FA5}">
                      <a16:colId xmlns:a16="http://schemas.microsoft.com/office/drawing/2014/main" val="819570827"/>
                    </a:ext>
                  </a:extLst>
                </a:gridCol>
              </a:tblGrid>
              <a:tr h="398411">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b="1" dirty="0">
                          <a:solidFill>
                            <a:prstClr val="black"/>
                          </a:solidFill>
                        </a:rPr>
                        <a:t>LITERAL PATTERN</a:t>
                      </a:r>
                    </a:p>
                  </a:txBody>
                  <a:tcPr/>
                </a:tc>
                <a:tc>
                  <a:txBody>
                    <a:bodyPr/>
                    <a:lstStyle/>
                    <a:p>
                      <a:pPr algn="ctr">
                        <a:lnSpc>
                          <a:spcPct val="150000"/>
                        </a:lnSpc>
                      </a:pPr>
                      <a:r>
                        <a:rPr lang="en-US" sz="1400" b="1" dirty="0">
                          <a:solidFill>
                            <a:prstClr val="black"/>
                          </a:solidFill>
                        </a:rPr>
                        <a:t>STRING EQUIVALENT</a:t>
                      </a:r>
                      <a:endParaRPr lang="en-US" sz="1400" dirty="0"/>
                    </a:p>
                  </a:txBody>
                  <a:tcPr/>
                </a:tc>
                <a:extLst>
                  <a:ext uri="{0D108BD9-81ED-4DB2-BD59-A6C34878D82A}">
                    <a16:rowId xmlns:a16="http://schemas.microsoft.com/office/drawing/2014/main" val="3119461149"/>
                  </a:ext>
                </a:extLst>
              </a:tr>
              <a:tr h="5531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rPr>
                        <a:t>/ \[</a:t>
                      </a:r>
                      <a:r>
                        <a:rPr lang="en-US" sz="1400" b="1" dirty="0" err="1">
                          <a:solidFill>
                            <a:prstClr val="black"/>
                          </a:solidFill>
                        </a:rPr>
                        <a:t>bc</a:t>
                      </a:r>
                      <a:r>
                        <a:rPr lang="en-US" sz="1400" b="1" dirty="0">
                          <a:solidFill>
                            <a:prstClr val="black"/>
                          </a:solidFill>
                        </a:rPr>
                        <a:t>\]at/	 </a:t>
                      </a:r>
                    </a:p>
                    <a:p>
                      <a:pPr algn="ctr"/>
                      <a:endParaRPr lang="en-US"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rPr>
                        <a:t>“\\[</a:t>
                      </a:r>
                      <a:r>
                        <a:rPr lang="en-US" sz="1400" b="1" dirty="0" err="1">
                          <a:solidFill>
                            <a:prstClr val="black"/>
                          </a:solidFill>
                        </a:rPr>
                        <a:t>bc</a:t>
                      </a:r>
                      <a:r>
                        <a:rPr lang="en-US" sz="1400" b="1" dirty="0">
                          <a:solidFill>
                            <a:prstClr val="black"/>
                          </a:solidFill>
                        </a:rPr>
                        <a:t>\\]at”</a:t>
                      </a:r>
                    </a:p>
                    <a:p>
                      <a:pPr algn="ctr"/>
                      <a:endParaRPr lang="en-US" sz="1400" b="1" dirty="0"/>
                    </a:p>
                  </a:txBody>
                  <a:tcPr/>
                </a:tc>
                <a:extLst>
                  <a:ext uri="{0D108BD9-81ED-4DB2-BD59-A6C34878D82A}">
                    <a16:rowId xmlns:a16="http://schemas.microsoft.com/office/drawing/2014/main" val="1951267583"/>
                  </a:ext>
                </a:extLst>
              </a:tr>
              <a:tr h="553179">
                <a:tc>
                  <a:txBody>
                    <a:bodyPr/>
                    <a:lstStyle/>
                    <a:p>
                      <a:pPr algn="ctr"/>
                      <a:r>
                        <a:rPr lang="en-US" sz="1400" b="1" dirty="0"/>
                        <a:t>/ \ .at/</a:t>
                      </a:r>
                    </a:p>
                    <a:p>
                      <a:pPr algn="ctr"/>
                      <a:endParaRPr lang="en-US" sz="1400" b="1" dirty="0"/>
                    </a:p>
                  </a:txBody>
                  <a:tcPr/>
                </a:tc>
                <a:tc>
                  <a:txBody>
                    <a:bodyPr/>
                    <a:lstStyle/>
                    <a:p>
                      <a:pPr algn="ctr"/>
                      <a:r>
                        <a:rPr lang="en-US" sz="1400" b="1" dirty="0"/>
                        <a:t>“\\ .at”</a:t>
                      </a:r>
                    </a:p>
                  </a:txBody>
                  <a:tcPr/>
                </a:tc>
                <a:extLst>
                  <a:ext uri="{0D108BD9-81ED-4DB2-BD59-A6C34878D82A}">
                    <a16:rowId xmlns:a16="http://schemas.microsoft.com/office/drawing/2014/main" val="3510376551"/>
                  </a:ext>
                </a:extLst>
              </a:tr>
              <a:tr h="553179">
                <a:tc>
                  <a:txBody>
                    <a:bodyPr/>
                    <a:lstStyle/>
                    <a:p>
                      <a:pPr algn="ctr"/>
                      <a:r>
                        <a:rPr lang="en-US" sz="1400" b="1" dirty="0"/>
                        <a:t>/name\/age/</a:t>
                      </a:r>
                    </a:p>
                    <a:p>
                      <a:pPr algn="ctr"/>
                      <a:endParaRPr lang="en-US" sz="1400" b="1" dirty="0"/>
                    </a:p>
                  </a:txBody>
                  <a:tcPr/>
                </a:tc>
                <a:tc>
                  <a:txBody>
                    <a:bodyPr/>
                    <a:lstStyle/>
                    <a:p>
                      <a:pPr algn="ctr"/>
                      <a:r>
                        <a:rPr lang="en-US" sz="1400" b="1" dirty="0"/>
                        <a:t>“name\\/age”</a:t>
                      </a:r>
                    </a:p>
                  </a:txBody>
                  <a:tcPr/>
                </a:tc>
                <a:extLst>
                  <a:ext uri="{0D108BD9-81ED-4DB2-BD59-A6C34878D82A}">
                    <a16:rowId xmlns:a16="http://schemas.microsoft.com/office/drawing/2014/main" val="2518836499"/>
                  </a:ext>
                </a:extLst>
              </a:tr>
              <a:tr h="553179">
                <a:tc>
                  <a:txBody>
                    <a:bodyPr/>
                    <a:lstStyle/>
                    <a:p>
                      <a:pPr algn="ctr"/>
                      <a:r>
                        <a:rPr lang="en-US" sz="1400" b="1" dirty="0"/>
                        <a:t>/ \d. \d{1,2}/</a:t>
                      </a:r>
                    </a:p>
                    <a:p>
                      <a:pPr algn="ctr"/>
                      <a:endParaRPr lang="en-US" sz="1400" b="1" dirty="0"/>
                    </a:p>
                  </a:txBody>
                  <a:tcPr/>
                </a:tc>
                <a:tc>
                  <a:txBody>
                    <a:bodyPr/>
                    <a:lstStyle/>
                    <a:p>
                      <a:pPr algn="ctr"/>
                      <a:r>
                        <a:rPr lang="en-US" sz="1400" b="1" dirty="0"/>
                        <a:t>“\\d . \\d{1,2}”</a:t>
                      </a:r>
                    </a:p>
                  </a:txBody>
                  <a:tcPr/>
                </a:tc>
                <a:extLst>
                  <a:ext uri="{0D108BD9-81ED-4DB2-BD59-A6C34878D82A}">
                    <a16:rowId xmlns:a16="http://schemas.microsoft.com/office/drawing/2014/main" val="320751634"/>
                  </a:ext>
                </a:extLst>
              </a:tr>
              <a:tr h="553179">
                <a:tc>
                  <a:txBody>
                    <a:bodyPr/>
                    <a:lstStyle/>
                    <a:p>
                      <a:pPr algn="ctr"/>
                      <a:r>
                        <a:rPr lang="en-US" sz="1400" b="1" dirty="0"/>
                        <a:t>/ \w\\hello\\123/</a:t>
                      </a:r>
                    </a:p>
                    <a:p>
                      <a:pPr algn="ctr"/>
                      <a:endParaRPr lang="en-US" sz="1400" b="1" dirty="0"/>
                    </a:p>
                  </a:txBody>
                  <a:tcPr/>
                </a:tc>
                <a:tc>
                  <a:txBody>
                    <a:bodyPr/>
                    <a:lstStyle/>
                    <a:p>
                      <a:pPr algn="ctr"/>
                      <a:r>
                        <a:rPr lang="en-US" sz="1400" b="1" dirty="0"/>
                        <a:t>“\\w\\\\hello\\\\123”</a:t>
                      </a:r>
                    </a:p>
                  </a:txBody>
                  <a:tcPr/>
                </a:tc>
                <a:extLst>
                  <a:ext uri="{0D108BD9-81ED-4DB2-BD59-A6C34878D82A}">
                    <a16:rowId xmlns:a16="http://schemas.microsoft.com/office/drawing/2014/main" val="628148961"/>
                  </a:ext>
                </a:extLst>
              </a:tr>
            </a:tbl>
          </a:graphicData>
        </a:graphic>
      </p:graphicFrame>
    </p:spTree>
    <p:extLst>
      <p:ext uri="{BB962C8B-B14F-4D97-AF65-F5344CB8AC3E}">
        <p14:creationId xmlns:p14="http://schemas.microsoft.com/office/powerpoint/2010/main" val="3627650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US" dirty="0">
                <a:ea typeface="Verdana" panose="020B0604030504040204" pitchFamily="34" charset="0"/>
              </a:rPr>
            </a:br>
            <a:r>
              <a:rPr lang="en-US" dirty="0">
                <a:ea typeface="Verdana" panose="020B0604030504040204" pitchFamily="34" charset="0"/>
              </a:rPr>
              <a:t>Using Regular Expression Metacharacters</a:t>
            </a:r>
            <a:br>
              <a:rPr lang="en-US" sz="4000" dirty="0">
                <a:ea typeface="Verdana" panose="020B0604030504040204" pitchFamily="34" charset="0"/>
              </a:rPr>
            </a:br>
            <a:endParaRPr lang="en-US" sz="4000" dirty="0"/>
          </a:p>
        </p:txBody>
      </p:sp>
      <p:pic>
        <p:nvPicPr>
          <p:cNvPr id="6" name="Picture 5">
            <a:extLst>
              <a:ext uri="{FF2B5EF4-FFF2-40B4-BE49-F238E27FC236}">
                <a16:creationId xmlns:a16="http://schemas.microsoft.com/office/drawing/2014/main" id="{105A7D66-6977-0C6F-C44B-A3B511649D25}"/>
              </a:ext>
            </a:extLst>
          </p:cNvPr>
          <p:cNvPicPr>
            <a:picLocks noChangeAspect="1"/>
          </p:cNvPicPr>
          <p:nvPr/>
        </p:nvPicPr>
        <p:blipFill>
          <a:blip r:embed="rId2"/>
          <a:stretch>
            <a:fillRect/>
          </a:stretch>
        </p:blipFill>
        <p:spPr>
          <a:xfrm>
            <a:off x="445515" y="1408680"/>
            <a:ext cx="5814564" cy="4877223"/>
          </a:xfrm>
          <a:prstGeom prst="rect">
            <a:avLst/>
          </a:prstGeom>
          <a:ln w="12700">
            <a:solidFill>
              <a:srgbClr val="0070C0"/>
            </a:solidFill>
          </a:ln>
        </p:spPr>
      </p:pic>
      <p:pic>
        <p:nvPicPr>
          <p:cNvPr id="8" name="Picture 7">
            <a:extLst>
              <a:ext uri="{FF2B5EF4-FFF2-40B4-BE49-F238E27FC236}">
                <a16:creationId xmlns:a16="http://schemas.microsoft.com/office/drawing/2014/main" id="{4DA6C17B-0EE2-0C3D-C5D4-23624FB5A9F5}"/>
              </a:ext>
            </a:extLst>
          </p:cNvPr>
          <p:cNvPicPr>
            <a:picLocks noChangeAspect="1"/>
          </p:cNvPicPr>
          <p:nvPr/>
        </p:nvPicPr>
        <p:blipFill>
          <a:blip r:embed="rId3"/>
          <a:stretch>
            <a:fillRect/>
          </a:stretch>
        </p:blipFill>
        <p:spPr>
          <a:xfrm>
            <a:off x="6464359" y="2258383"/>
            <a:ext cx="5547841" cy="3177815"/>
          </a:xfrm>
          <a:prstGeom prst="rect">
            <a:avLst/>
          </a:prstGeom>
          <a:ln w="12700">
            <a:solidFill>
              <a:schemeClr val="accent1"/>
            </a:solidFill>
          </a:ln>
        </p:spPr>
      </p:pic>
    </p:spTree>
    <p:extLst>
      <p:ext uri="{BB962C8B-B14F-4D97-AF65-F5344CB8AC3E}">
        <p14:creationId xmlns:p14="http://schemas.microsoft.com/office/powerpoint/2010/main" val="1981484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US" dirty="0">
                <a:ea typeface="Verdana" panose="020B0604030504040204" pitchFamily="34" charset="0"/>
              </a:rPr>
            </a:br>
            <a:r>
              <a:rPr lang="en-US" dirty="0">
                <a:ea typeface="Verdana" panose="020B0604030504040204" pitchFamily="34" charset="0"/>
              </a:rPr>
              <a:t>Using Regular Expression Metacharacters</a:t>
            </a:r>
            <a:br>
              <a:rPr lang="en-US" sz="4000" dirty="0">
                <a:ea typeface="Verdana" panose="020B0604030504040204" pitchFamily="34" charset="0"/>
              </a:rPr>
            </a:br>
            <a:endParaRPr lang="en-US" sz="4000" dirty="0"/>
          </a:p>
        </p:txBody>
      </p:sp>
      <p:pic>
        <p:nvPicPr>
          <p:cNvPr id="4" name="Content Placeholder 3">
            <a:extLst>
              <a:ext uri="{FF2B5EF4-FFF2-40B4-BE49-F238E27FC236}">
                <a16:creationId xmlns:a16="http://schemas.microsoft.com/office/drawing/2014/main" id="{26F96353-8EFC-4BBF-B79D-578D6ACAEF23}"/>
              </a:ext>
            </a:extLst>
          </p:cNvPr>
          <p:cNvPicPr>
            <a:picLocks noGrp="1" noChangeAspect="1"/>
          </p:cNvPicPr>
          <p:nvPr>
            <p:ph idx="1"/>
          </p:nvPr>
        </p:nvPicPr>
        <p:blipFill>
          <a:blip r:embed="rId2">
            <a:biLevel thresh="50000"/>
          </a:blip>
          <a:stretch>
            <a:fillRect/>
          </a:stretch>
        </p:blipFill>
        <p:spPr>
          <a:xfrm>
            <a:off x="1295238" y="1493115"/>
            <a:ext cx="9546964" cy="4838411"/>
          </a:xfrm>
          <a:prstGeom prst="rect">
            <a:avLst/>
          </a:prstGeom>
        </p:spPr>
      </p:pic>
    </p:spTree>
    <p:extLst>
      <p:ext uri="{BB962C8B-B14F-4D97-AF65-F5344CB8AC3E}">
        <p14:creationId xmlns:p14="http://schemas.microsoft.com/office/powerpoint/2010/main" val="4152583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ea typeface="Verdana" panose="020B0604030504040204" pitchFamily="34" charset="0"/>
              </a:rPr>
              <a:t>Using Regular Expression Metacharacters (Cont’d)</a:t>
            </a:r>
            <a:endParaRPr lang="en-US" sz="3200" dirty="0"/>
          </a:p>
        </p:txBody>
      </p:sp>
      <p:pic>
        <p:nvPicPr>
          <p:cNvPr id="4" name="Content Placeholder 3">
            <a:extLst>
              <a:ext uri="{FF2B5EF4-FFF2-40B4-BE49-F238E27FC236}">
                <a16:creationId xmlns:a16="http://schemas.microsoft.com/office/drawing/2014/main" id="{F29EB632-8F50-423F-AF37-F28B3B57E069}"/>
              </a:ext>
            </a:extLst>
          </p:cNvPr>
          <p:cNvPicPr>
            <a:picLocks noGrp="1" noChangeAspect="1"/>
          </p:cNvPicPr>
          <p:nvPr>
            <p:ph idx="1"/>
          </p:nvPr>
        </p:nvPicPr>
        <p:blipFill>
          <a:blip r:embed="rId2">
            <a:biLevel thresh="50000"/>
          </a:blip>
          <a:stretch>
            <a:fillRect/>
          </a:stretch>
        </p:blipFill>
        <p:spPr>
          <a:xfrm>
            <a:off x="1295239" y="1313644"/>
            <a:ext cx="10038170" cy="5177307"/>
          </a:xfrm>
          <a:prstGeom prst="rect">
            <a:avLst/>
          </a:prstGeom>
        </p:spPr>
      </p:pic>
    </p:spTree>
    <p:extLst>
      <p:ext uri="{BB962C8B-B14F-4D97-AF65-F5344CB8AC3E}">
        <p14:creationId xmlns:p14="http://schemas.microsoft.com/office/powerpoint/2010/main" val="1803396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ea typeface="Verdana" panose="020B0604030504040204" pitchFamily="34" charset="0"/>
              </a:rPr>
              <a:t>Using Regular Expression Metacharacters (Cont’d)</a:t>
            </a:r>
            <a:endParaRPr lang="en-US" sz="3200" dirty="0"/>
          </a:p>
        </p:txBody>
      </p:sp>
      <p:pic>
        <p:nvPicPr>
          <p:cNvPr id="4" name="Content Placeholder 3">
            <a:extLst>
              <a:ext uri="{FF2B5EF4-FFF2-40B4-BE49-F238E27FC236}">
                <a16:creationId xmlns:a16="http://schemas.microsoft.com/office/drawing/2014/main" id="{53559F7A-A8F9-4A26-904B-6F156D6CAAC2}"/>
              </a:ext>
            </a:extLst>
          </p:cNvPr>
          <p:cNvPicPr>
            <a:picLocks noGrp="1" noChangeAspect="1"/>
          </p:cNvPicPr>
          <p:nvPr>
            <p:ph idx="1"/>
          </p:nvPr>
        </p:nvPicPr>
        <p:blipFill>
          <a:blip r:embed="rId2">
            <a:biLevel thresh="50000"/>
          </a:blip>
          <a:stretch>
            <a:fillRect/>
          </a:stretch>
        </p:blipFill>
        <p:spPr>
          <a:xfrm>
            <a:off x="1673127" y="1378039"/>
            <a:ext cx="8845746" cy="4798924"/>
          </a:xfrm>
          <a:prstGeom prst="rect">
            <a:avLst/>
          </a:prstGeom>
        </p:spPr>
      </p:pic>
    </p:spTree>
    <p:extLst>
      <p:ext uri="{BB962C8B-B14F-4D97-AF65-F5344CB8AC3E}">
        <p14:creationId xmlns:p14="http://schemas.microsoft.com/office/powerpoint/2010/main" val="2577815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DCDC57-2A96-4663-9DD7-DD86A8B931F0}"/>
              </a:ext>
            </a:extLst>
          </p:cNvPr>
          <p:cNvSpPr>
            <a:spLocks noGrp="1"/>
          </p:cNvSpPr>
          <p:nvPr>
            <p:ph idx="1"/>
          </p:nvPr>
        </p:nvSpPr>
        <p:spPr>
          <a:xfrm>
            <a:off x="947724" y="1392488"/>
            <a:ext cx="10515600" cy="4351338"/>
          </a:xfrm>
        </p:spPr>
        <p:txBody>
          <a:bodyPr/>
          <a:lstStyle/>
          <a:p>
            <a:r>
              <a:rPr lang="en-US" dirty="0"/>
              <a:t>JavaScript can display data in different ways</a:t>
            </a:r>
          </a:p>
          <a:p>
            <a:r>
              <a:rPr lang="en-US" dirty="0"/>
              <a:t>Writing into HTML element, using  inner HTML.</a:t>
            </a:r>
          </a:p>
          <a:p>
            <a:r>
              <a:rPr lang="en-US" dirty="0"/>
              <a:t>Writing into HTML output, using  </a:t>
            </a:r>
            <a:r>
              <a:rPr lang="en-US" dirty="0" err="1"/>
              <a:t>document.write</a:t>
            </a:r>
            <a:r>
              <a:rPr lang="en-US" dirty="0"/>
              <a:t>( ).</a:t>
            </a:r>
          </a:p>
          <a:p>
            <a:pPr marL="0" indent="0">
              <a:buNone/>
            </a:pPr>
            <a:r>
              <a:rPr lang="en-US" dirty="0"/>
              <a:t>	(</a:t>
            </a:r>
            <a:r>
              <a:rPr lang="en-US" dirty="0" err="1"/>
              <a:t>Eg</a:t>
            </a:r>
            <a:r>
              <a:rPr lang="en-US" dirty="0"/>
              <a:t>:	</a:t>
            </a:r>
            <a:r>
              <a:rPr lang="en-US" dirty="0">
                <a:hlinkClick r:id="rId2"/>
              </a:rPr>
              <a:t>document.write.html</a:t>
            </a:r>
            <a:r>
              <a:rPr lang="en-US" dirty="0"/>
              <a:t>)</a:t>
            </a:r>
          </a:p>
          <a:p>
            <a:r>
              <a:rPr lang="en-US" dirty="0"/>
              <a:t>Writing into an alert box, using  </a:t>
            </a:r>
            <a:r>
              <a:rPr lang="en-US" dirty="0" err="1"/>
              <a:t>window.alert</a:t>
            </a:r>
            <a:r>
              <a:rPr lang="en-US" dirty="0"/>
              <a:t>( ).</a:t>
            </a:r>
          </a:p>
          <a:p>
            <a:r>
              <a:rPr lang="en-US" dirty="0"/>
              <a:t>Writing into the browser console, using console.log( ).</a:t>
            </a:r>
          </a:p>
        </p:txBody>
      </p:sp>
      <p:sp>
        <p:nvSpPr>
          <p:cNvPr id="3" name="Title 2">
            <a:extLst>
              <a:ext uri="{FF2B5EF4-FFF2-40B4-BE49-F238E27FC236}">
                <a16:creationId xmlns:a16="http://schemas.microsoft.com/office/drawing/2014/main" id="{D4C468B2-7900-40B0-BECB-7B595A15B7CA}"/>
              </a:ext>
            </a:extLst>
          </p:cNvPr>
          <p:cNvSpPr>
            <a:spLocks noGrp="1"/>
          </p:cNvSpPr>
          <p:nvPr>
            <p:ph type="title"/>
          </p:nvPr>
        </p:nvSpPr>
        <p:spPr/>
        <p:txBody>
          <a:bodyPr/>
          <a:lstStyle/>
          <a:p>
            <a:r>
              <a:rPr lang="en-US" dirty="0"/>
              <a:t>JavaScript Output</a:t>
            </a:r>
          </a:p>
        </p:txBody>
      </p:sp>
    </p:spTree>
    <p:extLst>
      <p:ext uri="{BB962C8B-B14F-4D97-AF65-F5344CB8AC3E}">
        <p14:creationId xmlns:p14="http://schemas.microsoft.com/office/powerpoint/2010/main" val="1837997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ea typeface="Verdana" panose="020B0604030504040204" pitchFamily="34" charset="0"/>
              </a:rPr>
              <a:t>Using Regular Expression Metacharacters (Cont’d)</a:t>
            </a:r>
            <a:endParaRPr lang="en-US" sz="3200" dirty="0"/>
          </a:p>
        </p:txBody>
      </p:sp>
      <p:pic>
        <p:nvPicPr>
          <p:cNvPr id="4" name="Content Placeholder 3">
            <a:extLst>
              <a:ext uri="{FF2B5EF4-FFF2-40B4-BE49-F238E27FC236}">
                <a16:creationId xmlns:a16="http://schemas.microsoft.com/office/drawing/2014/main" id="{30DC7D36-C20D-453F-81EC-43D2C05953C7}"/>
              </a:ext>
            </a:extLst>
          </p:cNvPr>
          <p:cNvPicPr>
            <a:picLocks noGrp="1" noChangeAspect="1"/>
          </p:cNvPicPr>
          <p:nvPr>
            <p:ph idx="1"/>
          </p:nvPr>
        </p:nvPicPr>
        <p:blipFill>
          <a:blip r:embed="rId2">
            <a:biLevel thresh="50000"/>
          </a:blip>
          <a:stretch>
            <a:fillRect/>
          </a:stretch>
        </p:blipFill>
        <p:spPr>
          <a:xfrm>
            <a:off x="838200" y="1483431"/>
            <a:ext cx="10515600" cy="3891137"/>
          </a:xfrm>
          <a:prstGeom prst="rect">
            <a:avLst/>
          </a:prstGeom>
        </p:spPr>
      </p:pic>
    </p:spTree>
    <p:extLst>
      <p:ext uri="{BB962C8B-B14F-4D97-AF65-F5344CB8AC3E}">
        <p14:creationId xmlns:p14="http://schemas.microsoft.com/office/powerpoint/2010/main" val="26389155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6471" y="1176246"/>
            <a:ext cx="11383596" cy="5705818"/>
          </a:xfrm>
        </p:spPr>
        <p:txBody>
          <a:bodyPr>
            <a:normAutofit fontScale="70000" lnSpcReduction="20000"/>
          </a:bodyPr>
          <a:lstStyle/>
          <a:p>
            <a:pPr marL="0" lvl="0" indent="0">
              <a:buNone/>
              <a:defRPr/>
            </a:pPr>
            <a:r>
              <a:rPr lang="en-US" sz="2300" dirty="0">
                <a:solidFill>
                  <a:prstClr val="black"/>
                </a:solidFill>
              </a:rPr>
              <a:t>&lt;html&gt;</a:t>
            </a:r>
          </a:p>
          <a:p>
            <a:pPr marL="0" lvl="0" indent="0">
              <a:buNone/>
              <a:defRPr/>
            </a:pPr>
            <a:r>
              <a:rPr lang="en-US" sz="2300" dirty="0">
                <a:solidFill>
                  <a:prstClr val="black"/>
                </a:solidFill>
              </a:rPr>
              <a:t>&lt;head&gt;</a:t>
            </a:r>
          </a:p>
          <a:p>
            <a:pPr marL="0" lvl="0" indent="0">
              <a:buNone/>
              <a:defRPr/>
            </a:pPr>
            <a:r>
              <a:rPr lang="en-US" sz="2300" dirty="0">
                <a:solidFill>
                  <a:prstClr val="black"/>
                </a:solidFill>
              </a:rPr>
              <a:t>&lt;script language="javascript"&gt;</a:t>
            </a:r>
          </a:p>
          <a:p>
            <a:pPr marL="0" lvl="0" indent="0">
              <a:buNone/>
              <a:defRPr/>
            </a:pPr>
            <a:r>
              <a:rPr lang="en-US" sz="2300" dirty="0">
                <a:solidFill>
                  <a:prstClr val="black"/>
                </a:solidFill>
              </a:rPr>
              <a:t>     function check_it(){</a:t>
            </a:r>
          </a:p>
          <a:p>
            <a:pPr marL="0" lvl="0" indent="0">
              <a:buNone/>
              <a:defRPr/>
            </a:pPr>
            <a:endParaRPr lang="en-US" sz="2300" dirty="0">
              <a:solidFill>
                <a:prstClr val="black"/>
              </a:solidFill>
            </a:endParaRPr>
          </a:p>
          <a:p>
            <a:pPr marL="0" lvl="0" indent="0">
              <a:buNone/>
              <a:defRPr/>
            </a:pPr>
            <a:r>
              <a:rPr lang="en-US" sz="2300" dirty="0">
                <a:solidFill>
                  <a:prstClr val="black"/>
                </a:solidFill>
              </a:rPr>
              <a:t>           var tomatch=/[A-Za-z0-9]\w{2,}@[A-Za-z0-9]{3,}\.[A-Za-z]{3}/;</a:t>
            </a:r>
          </a:p>
          <a:p>
            <a:pPr marL="0" lvl="0" indent="0">
              <a:buNone/>
              <a:defRPr/>
            </a:pPr>
            <a:r>
              <a:rPr lang="en-US" sz="2300" dirty="0">
                <a:solidFill>
                  <a:prstClr val="black"/>
                </a:solidFill>
              </a:rPr>
              <a:t>           var emadd=document.f1.t1.value;</a:t>
            </a:r>
          </a:p>
          <a:p>
            <a:pPr marL="0" lvl="0" indent="0">
              <a:buNone/>
              <a:defRPr/>
            </a:pPr>
            <a:endParaRPr lang="en-US" sz="2300" dirty="0">
              <a:solidFill>
                <a:prstClr val="black"/>
              </a:solidFill>
            </a:endParaRPr>
          </a:p>
          <a:p>
            <a:pPr marL="0" lvl="0" indent="0">
              <a:buNone/>
              <a:defRPr/>
            </a:pPr>
            <a:r>
              <a:rPr lang="en-US" sz="2300" dirty="0">
                <a:solidFill>
                  <a:prstClr val="black"/>
                </a:solidFill>
              </a:rPr>
              <a:t>           if(tomatch.test(emadd)){</a:t>
            </a:r>
          </a:p>
          <a:p>
            <a:pPr marL="0" lvl="0" indent="0">
              <a:buNone/>
              <a:defRPr/>
            </a:pPr>
            <a:r>
              <a:rPr lang="en-US" sz="2300" dirty="0">
                <a:solidFill>
                  <a:prstClr val="black"/>
                </a:solidFill>
              </a:rPr>
              <a:t>		alert("E-mail address OK");</a:t>
            </a:r>
          </a:p>
          <a:p>
            <a:pPr marL="0" lvl="0" indent="0">
              <a:buNone/>
              <a:defRPr/>
            </a:pPr>
            <a:r>
              <a:rPr lang="en-US" sz="2300" dirty="0">
                <a:solidFill>
                  <a:prstClr val="black"/>
                </a:solidFill>
              </a:rPr>
              <a:t>		return true;}</a:t>
            </a:r>
          </a:p>
          <a:p>
            <a:pPr marL="0" lvl="0" indent="0">
              <a:buNone/>
              <a:defRPr/>
            </a:pPr>
            <a:r>
              <a:rPr lang="en-US" sz="2300" dirty="0">
                <a:solidFill>
                  <a:prstClr val="black"/>
                </a:solidFill>
              </a:rPr>
              <a:t>	                     else{</a:t>
            </a:r>
          </a:p>
          <a:p>
            <a:pPr marL="0" lvl="0" indent="0">
              <a:buNone/>
              <a:defRPr/>
            </a:pPr>
            <a:r>
              <a:rPr lang="en-US" sz="2300" dirty="0">
                <a:solidFill>
                  <a:prstClr val="black"/>
                </a:solidFill>
              </a:rPr>
              <a:t>		alert("E-mail address invalid. Please Try again");</a:t>
            </a:r>
          </a:p>
          <a:p>
            <a:pPr marL="0" lvl="0" indent="0">
              <a:buNone/>
              <a:defRPr/>
            </a:pPr>
            <a:r>
              <a:rPr lang="en-US" sz="2300" dirty="0">
                <a:solidFill>
                  <a:prstClr val="black"/>
                </a:solidFill>
              </a:rPr>
              <a:t>		return false;}}</a:t>
            </a:r>
          </a:p>
          <a:p>
            <a:pPr marL="0" lvl="0" indent="0">
              <a:buNone/>
              <a:defRPr/>
            </a:pPr>
            <a:r>
              <a:rPr lang="en-US" sz="2300" dirty="0">
                <a:solidFill>
                  <a:prstClr val="black"/>
                </a:solidFill>
              </a:rPr>
              <a:t>&lt;/script&gt;&lt;/head&gt;</a:t>
            </a:r>
          </a:p>
          <a:p>
            <a:pPr marL="0" lvl="0" indent="0">
              <a:buNone/>
              <a:defRPr/>
            </a:pPr>
            <a:r>
              <a:rPr lang="en-US" sz="2300" dirty="0">
                <a:solidFill>
                  <a:prstClr val="black"/>
                </a:solidFill>
              </a:rPr>
              <a:t>&lt;body&gt;</a:t>
            </a:r>
          </a:p>
          <a:p>
            <a:pPr marL="0" lvl="0" indent="0">
              <a:buNone/>
              <a:defRPr/>
            </a:pPr>
            <a:r>
              <a:rPr lang="en-US" sz="2300" dirty="0">
                <a:solidFill>
                  <a:prstClr val="black"/>
                </a:solidFill>
              </a:rPr>
              <a:t>&lt;form name="f1" id="f1" action="page1.html" </a:t>
            </a:r>
            <a:r>
              <a:rPr lang="en-US" sz="2300" dirty="0" err="1">
                <a:solidFill>
                  <a:prstClr val="black"/>
                </a:solidFill>
              </a:rPr>
              <a:t>onSubmit</a:t>
            </a:r>
            <a:r>
              <a:rPr lang="en-US" sz="2300" dirty="0">
                <a:solidFill>
                  <a:prstClr val="black"/>
                </a:solidFill>
              </a:rPr>
              <a:t>="return check_it()"&gt;</a:t>
            </a:r>
          </a:p>
          <a:p>
            <a:pPr marL="0" lvl="0" indent="0">
              <a:buNone/>
              <a:defRPr/>
            </a:pPr>
            <a:r>
              <a:rPr lang="en-US" sz="2300" dirty="0">
                <a:solidFill>
                  <a:prstClr val="black"/>
                </a:solidFill>
              </a:rPr>
              <a:t>Enter your email address:&lt;</a:t>
            </a:r>
            <a:r>
              <a:rPr lang="en-US" sz="2300" dirty="0" err="1">
                <a:solidFill>
                  <a:prstClr val="black"/>
                </a:solidFill>
              </a:rPr>
              <a:t>br</a:t>
            </a:r>
            <a:r>
              <a:rPr lang="en-US" sz="2300" dirty="0">
                <a:solidFill>
                  <a:prstClr val="black"/>
                </a:solidFill>
              </a:rPr>
              <a:t>&gt;&lt;input type="text" name="t1" id="t1"&gt;&lt;</a:t>
            </a:r>
            <a:r>
              <a:rPr lang="en-US" sz="2300" dirty="0" err="1">
                <a:solidFill>
                  <a:prstClr val="black"/>
                </a:solidFill>
              </a:rPr>
              <a:t>br</a:t>
            </a:r>
            <a:r>
              <a:rPr lang="en-US" sz="2300" dirty="0">
                <a:solidFill>
                  <a:prstClr val="black"/>
                </a:solidFill>
              </a:rPr>
              <a:t>&gt;&lt;input type="submit"&gt;&lt;/form&gt;&lt;/body&gt;&lt;/html&gt;</a:t>
            </a:r>
          </a:p>
          <a:p>
            <a:endParaRPr lang="en-US" dirty="0"/>
          </a:p>
        </p:txBody>
      </p:sp>
      <p:sp>
        <p:nvSpPr>
          <p:cNvPr id="3" name="Title 2"/>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0EE9E6F7-C72B-9486-4926-5600349CA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079" y="1419719"/>
            <a:ext cx="5163271" cy="3332755"/>
          </a:xfrm>
          <a:prstGeom prst="rect">
            <a:avLst/>
          </a:prstGeom>
        </p:spPr>
      </p:pic>
    </p:spTree>
    <p:extLst>
      <p:ext uri="{BB962C8B-B14F-4D97-AF65-F5344CB8AC3E}">
        <p14:creationId xmlns:p14="http://schemas.microsoft.com/office/powerpoint/2010/main" val="3537019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DB29D44C-D790-4F04-869B-41301E412292}"/>
              </a:ext>
            </a:extLst>
          </p:cNvPr>
          <p:cNvPicPr>
            <a:picLocks noChangeAspect="1"/>
          </p:cNvPicPr>
          <p:nvPr/>
        </p:nvPicPr>
        <p:blipFill>
          <a:blip r:embed="rId2"/>
          <a:stretch>
            <a:fillRect/>
          </a:stretch>
        </p:blipFill>
        <p:spPr>
          <a:xfrm>
            <a:off x="838200" y="1681845"/>
            <a:ext cx="8636444" cy="2213105"/>
          </a:xfrm>
          <a:prstGeom prst="rect">
            <a:avLst/>
          </a:prstGeom>
        </p:spPr>
      </p:pic>
      <p:sp>
        <p:nvSpPr>
          <p:cNvPr id="7" name="Content Placeholder 6"/>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42" y="3422919"/>
            <a:ext cx="8611802" cy="1231622"/>
          </a:xfrm>
          <a:prstGeom prst="rect">
            <a:avLst/>
          </a:prstGeom>
        </p:spPr>
      </p:pic>
    </p:spTree>
    <p:extLst>
      <p:ext uri="{BB962C8B-B14F-4D97-AF65-F5344CB8AC3E}">
        <p14:creationId xmlns:p14="http://schemas.microsoft.com/office/powerpoint/2010/main" val="501364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712116" cy="2873501"/>
          </a:xfrm>
        </p:spPr>
        <p:txBody>
          <a:bodyPr>
            <a:normAutofit lnSpcReduction="10000"/>
          </a:bodyPr>
          <a:lstStyle/>
          <a:p>
            <a:pPr lvl="0" algn="just">
              <a:defRPr/>
            </a:pPr>
            <a:r>
              <a:rPr lang="en-US" sz="1800" dirty="0">
                <a:solidFill>
                  <a:prstClr val="black"/>
                </a:solidFill>
                <a:ea typeface="Verdana" panose="020B0604030504040204" pitchFamily="34" charset="0"/>
              </a:rPr>
              <a:t>Each instance of RegExp has  the  following properties that allow you to get information about the pattern:</a:t>
            </a:r>
          </a:p>
          <a:p>
            <a:pPr marL="457200" lvl="0" indent="-457200" algn="just">
              <a:buFont typeface="+mj-lt"/>
              <a:buAutoNum type="arabicParenR"/>
              <a:defRPr/>
            </a:pPr>
            <a:r>
              <a:rPr lang="en-US" sz="1800" b="1" dirty="0">
                <a:solidFill>
                  <a:prstClr val="black"/>
                </a:solidFill>
                <a:ea typeface="Verdana" panose="020B0604030504040204" pitchFamily="34" charset="0"/>
              </a:rPr>
              <a:t>global		</a:t>
            </a:r>
            <a:r>
              <a:rPr lang="en-US" sz="1800" dirty="0">
                <a:solidFill>
                  <a:prstClr val="black"/>
                </a:solidFill>
                <a:ea typeface="Verdana" panose="020B0604030504040204" pitchFamily="34" charset="0"/>
              </a:rPr>
              <a:t>A Boolean value indicating whether the </a:t>
            </a:r>
            <a:r>
              <a:rPr lang="en-US" sz="1800" b="1" dirty="0">
                <a:solidFill>
                  <a:prstClr val="black"/>
                </a:solidFill>
                <a:ea typeface="Verdana" panose="020B0604030504040204" pitchFamily="34" charset="0"/>
              </a:rPr>
              <a:t>g</a:t>
            </a:r>
            <a:r>
              <a:rPr lang="en-US" sz="1800" dirty="0">
                <a:solidFill>
                  <a:prstClr val="black"/>
                </a:solidFill>
                <a:ea typeface="Verdana" panose="020B0604030504040204" pitchFamily="34" charset="0"/>
              </a:rPr>
              <a:t> flag has been set</a:t>
            </a:r>
          </a:p>
          <a:p>
            <a:pPr marL="457200" lvl="0" indent="-457200" algn="just">
              <a:buFont typeface="+mj-lt"/>
              <a:buAutoNum type="arabicParenR"/>
              <a:defRPr/>
            </a:pPr>
            <a:r>
              <a:rPr lang="en-US" sz="1800" b="1" dirty="0" err="1">
                <a:solidFill>
                  <a:prstClr val="black"/>
                </a:solidFill>
                <a:ea typeface="Verdana" panose="020B0604030504040204" pitchFamily="34" charset="0"/>
              </a:rPr>
              <a:t>ignoreCase</a:t>
            </a:r>
            <a:r>
              <a:rPr lang="en-US" sz="1800" b="1"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A Boolean value indicating whether the</a:t>
            </a:r>
            <a:r>
              <a:rPr lang="en-US" sz="1800" b="1" dirty="0">
                <a:solidFill>
                  <a:prstClr val="black"/>
                </a:solidFill>
                <a:ea typeface="Verdana" panose="020B0604030504040204" pitchFamily="34" charset="0"/>
              </a:rPr>
              <a:t> </a:t>
            </a:r>
            <a:r>
              <a:rPr lang="en-US" sz="1800" b="1" dirty="0" err="1">
                <a:solidFill>
                  <a:prstClr val="black"/>
                </a:solidFill>
                <a:ea typeface="Verdana" panose="020B0604030504040204" pitchFamily="34" charset="0"/>
              </a:rPr>
              <a:t>i</a:t>
            </a:r>
            <a:r>
              <a:rPr lang="en-US" sz="1800" b="1"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flag has been set</a:t>
            </a:r>
          </a:p>
          <a:p>
            <a:pPr marL="457200" lvl="0" indent="-457200" algn="just">
              <a:buFont typeface="+mj-lt"/>
              <a:buAutoNum type="arabicParenR"/>
              <a:defRPr/>
            </a:pPr>
            <a:r>
              <a:rPr lang="en-US" sz="1800" b="1" dirty="0" err="1">
                <a:solidFill>
                  <a:prstClr val="black"/>
                </a:solidFill>
                <a:ea typeface="Verdana" panose="020B0604030504040204" pitchFamily="34" charset="0"/>
              </a:rPr>
              <a:t>lastIndex</a:t>
            </a:r>
            <a:r>
              <a:rPr lang="en-US" sz="1800" b="1"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An integer indicating the character position where the </a:t>
            </a:r>
            <a:r>
              <a:rPr lang="en-US" sz="1800" b="1" dirty="0">
                <a:solidFill>
                  <a:prstClr val="black"/>
                </a:solidFill>
                <a:ea typeface="Verdana" panose="020B0604030504040204" pitchFamily="34" charset="0"/>
              </a:rPr>
              <a:t>next match</a:t>
            </a:r>
            <a:r>
              <a:rPr lang="en-US" sz="1800" dirty="0">
                <a:solidFill>
                  <a:prstClr val="black"/>
                </a:solidFill>
                <a:ea typeface="Verdana" panose="020B0604030504040204" pitchFamily="34" charset="0"/>
              </a:rPr>
              <a:t> will be attempted 			in the source string. This value always begins as 0.</a:t>
            </a:r>
          </a:p>
          <a:p>
            <a:pPr marL="457200" lvl="0" indent="-457200" algn="just">
              <a:buFont typeface="+mj-lt"/>
              <a:buAutoNum type="arabicParenR"/>
              <a:defRPr/>
            </a:pPr>
            <a:r>
              <a:rPr lang="en-US" sz="1800" b="1" dirty="0">
                <a:solidFill>
                  <a:prstClr val="black"/>
                </a:solidFill>
                <a:ea typeface="Verdana" panose="020B0604030504040204" pitchFamily="34" charset="0"/>
              </a:rPr>
              <a:t>multiline		</a:t>
            </a:r>
            <a:r>
              <a:rPr lang="en-US" sz="1800" dirty="0">
                <a:solidFill>
                  <a:prstClr val="black"/>
                </a:solidFill>
                <a:ea typeface="Verdana" panose="020B0604030504040204" pitchFamily="34" charset="0"/>
              </a:rPr>
              <a:t>A Boolean value indicating whether the </a:t>
            </a:r>
            <a:r>
              <a:rPr lang="en-US" sz="1800" b="1" dirty="0">
                <a:solidFill>
                  <a:prstClr val="black"/>
                </a:solidFill>
                <a:ea typeface="Verdana" panose="020B0604030504040204" pitchFamily="34" charset="0"/>
              </a:rPr>
              <a:t>m</a:t>
            </a:r>
            <a:r>
              <a:rPr lang="en-US" sz="1800" dirty="0">
                <a:solidFill>
                  <a:prstClr val="black"/>
                </a:solidFill>
                <a:ea typeface="Verdana" panose="020B0604030504040204" pitchFamily="34" charset="0"/>
              </a:rPr>
              <a:t> flag has been set.</a:t>
            </a:r>
          </a:p>
          <a:p>
            <a:pPr marL="457200" lvl="0" indent="-457200" algn="just">
              <a:buFont typeface="+mj-lt"/>
              <a:buAutoNum type="arabicParenR"/>
              <a:defRPr/>
            </a:pPr>
            <a:r>
              <a:rPr lang="en-US" sz="1800" b="1" dirty="0">
                <a:solidFill>
                  <a:prstClr val="black"/>
                </a:solidFill>
                <a:ea typeface="Verdana" panose="020B0604030504040204" pitchFamily="34" charset="0"/>
              </a:rPr>
              <a:t>source		</a:t>
            </a:r>
            <a:r>
              <a:rPr lang="en-US" sz="1800" dirty="0">
                <a:solidFill>
                  <a:prstClr val="black"/>
                </a:solidFill>
                <a:ea typeface="Verdana" panose="020B0604030504040204" pitchFamily="34" charset="0"/>
              </a:rPr>
              <a:t>The string source of the regular expression. This is always returned as if specified in  			</a:t>
            </a:r>
            <a:r>
              <a:rPr lang="en-US" sz="1800" b="1" dirty="0">
                <a:solidFill>
                  <a:prstClr val="black"/>
                </a:solidFill>
                <a:ea typeface="Verdana" panose="020B0604030504040204" pitchFamily="34" charset="0"/>
              </a:rPr>
              <a:t>literal form</a:t>
            </a:r>
            <a:r>
              <a:rPr lang="en-US" sz="1800" dirty="0">
                <a:solidFill>
                  <a:prstClr val="black"/>
                </a:solidFill>
                <a:ea typeface="Verdana" panose="020B0604030504040204" pitchFamily="34" charset="0"/>
              </a:rPr>
              <a:t> (</a:t>
            </a:r>
            <a:r>
              <a:rPr lang="en-US" sz="1800" b="1" dirty="0">
                <a:solidFill>
                  <a:prstClr val="black"/>
                </a:solidFill>
                <a:ea typeface="Verdana" panose="020B0604030504040204" pitchFamily="34" charset="0"/>
              </a:rPr>
              <a:t>without opening and closing slashes</a:t>
            </a:r>
            <a:r>
              <a:rPr lang="en-US" sz="1800" dirty="0">
                <a:solidFill>
                  <a:prstClr val="black"/>
                </a:solidFill>
                <a:ea typeface="Verdana" panose="020B0604030504040204" pitchFamily="34" charset="0"/>
              </a:rPr>
              <a:t>) rather than a string pattern as              		                passed into the constructor.</a:t>
            </a:r>
          </a:p>
          <a:p>
            <a:pPr marL="0" indent="0">
              <a:buNone/>
            </a:pPr>
            <a:endParaRPr lang="en-US" dirty="0"/>
          </a:p>
        </p:txBody>
      </p:sp>
      <p:sp>
        <p:nvSpPr>
          <p:cNvPr id="3" name="Title 2"/>
          <p:cNvSpPr>
            <a:spLocks noGrp="1"/>
          </p:cNvSpPr>
          <p:nvPr>
            <p:ph type="title"/>
          </p:nvPr>
        </p:nvSpPr>
        <p:spPr/>
        <p:txBody>
          <a:bodyPr/>
          <a:lstStyle/>
          <a:p>
            <a:r>
              <a:rPr lang="en-US" dirty="0">
                <a:ea typeface="Verdana" panose="020B0604030504040204" pitchFamily="34" charset="0"/>
              </a:rPr>
              <a:t>RegExp Properties</a:t>
            </a:r>
            <a:endParaRPr lang="en-US" dirty="0"/>
          </a:p>
        </p:txBody>
      </p:sp>
      <p:sp>
        <p:nvSpPr>
          <p:cNvPr id="4" name="Content Placeholder 1">
            <a:extLst>
              <a:ext uri="{FF2B5EF4-FFF2-40B4-BE49-F238E27FC236}">
                <a16:creationId xmlns:a16="http://schemas.microsoft.com/office/drawing/2014/main" id="{3792A3EE-321C-AA97-2BB4-111AD1741345}"/>
              </a:ext>
            </a:extLst>
          </p:cNvPr>
          <p:cNvSpPr txBox="1">
            <a:spLocks/>
          </p:cNvSpPr>
          <p:nvPr/>
        </p:nvSpPr>
        <p:spPr>
          <a:xfrm>
            <a:off x="1034717" y="4038976"/>
            <a:ext cx="5061284" cy="2710740"/>
          </a:xfrm>
          <a:prstGeom prst="rect">
            <a:avLst/>
          </a:prstGeom>
          <a:solidFill>
            <a:schemeClr val="accent6">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a:t>
            </a:r>
          </a:p>
          <a:p>
            <a:pPr marL="0" indent="0">
              <a:lnSpc>
                <a:spcPct val="100000"/>
              </a:lnSpc>
              <a:spcBef>
                <a:spcPts val="0"/>
              </a:spcBef>
              <a:buFont typeface="Arial" panose="020B0604020202020204" pitchFamily="34" charset="0"/>
              <a:buNone/>
              <a:defRPr/>
            </a:pPr>
            <a:endParaRPr lang="en-US" sz="16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a:t>
            </a:r>
            <a:r>
              <a:rPr lang="en-US" sz="1800" dirty="0">
                <a:solidFill>
                  <a:prstClr val="black"/>
                </a:solidFill>
                <a:ea typeface="Verdana" panose="020B0604030504040204" pitchFamily="34" charset="0"/>
              </a:rPr>
              <a:t>var pattern1 = /\[</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a:t>
            </a:r>
            <a:r>
              <a:rPr lang="en-US" sz="1800" dirty="0" err="1">
                <a:solidFill>
                  <a:prstClr val="black"/>
                </a:solidFill>
                <a:ea typeface="Verdana" panose="020B0604030504040204" pitchFamily="34" charset="0"/>
              </a:rPr>
              <a:t>i</a:t>
            </a:r>
            <a:r>
              <a:rPr lang="en-US" sz="1800" dirty="0">
                <a:solidFill>
                  <a:prstClr val="black"/>
                </a:solidFill>
                <a:ea typeface="Verdana" panose="020B0604030504040204" pitchFamily="34" charset="0"/>
              </a:rPr>
              <a:t>;</a:t>
            </a:r>
          </a:p>
          <a:p>
            <a:pPr marL="0" indent="0">
              <a:lnSpc>
                <a:spcPct val="100000"/>
              </a:lnSpc>
              <a:spcBef>
                <a:spcPts val="0"/>
              </a:spcBef>
              <a:buFont typeface="Arial" panose="020B0604020202020204" pitchFamily="34" charset="0"/>
              <a:buNone/>
              <a:defRPr/>
            </a:pPr>
            <a:endParaRPr lang="en-US" sz="18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alert(pattern1.global);	//false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alert(pattern1.ignoreCase); 	//true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alert(pattern1.multiline); 	//false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alert(pattern1.lastIndex); 	//0</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alert(pattern1.source);            //”\[</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a:t>
            </a:r>
          </a:p>
          <a:p>
            <a:pPr marL="0" indent="0">
              <a:lnSpc>
                <a:spcPct val="100000"/>
              </a:lnSpc>
              <a:spcBef>
                <a:spcPts val="0"/>
              </a:spcBef>
              <a:buFont typeface="Arial" panose="020B0604020202020204" pitchFamily="34" charset="0"/>
              <a:buNone/>
              <a:defRPr/>
            </a:pPr>
            <a:endParaRPr lang="en-US" sz="1800" dirty="0">
              <a:solidFill>
                <a:prstClr val="black"/>
              </a:solidFill>
              <a:ea typeface="Verdana" panose="020B0604030504040204" pitchFamily="34" charset="0"/>
            </a:endParaRPr>
          </a:p>
          <a:p>
            <a:endParaRPr lang="en-US" sz="1600" dirty="0"/>
          </a:p>
        </p:txBody>
      </p:sp>
      <p:sp>
        <p:nvSpPr>
          <p:cNvPr id="5" name="Content Placeholder 1">
            <a:extLst>
              <a:ext uri="{FF2B5EF4-FFF2-40B4-BE49-F238E27FC236}">
                <a16:creationId xmlns:a16="http://schemas.microsoft.com/office/drawing/2014/main" id="{BC5BC060-E699-AE53-FEA1-948437A8AE72}"/>
              </a:ext>
            </a:extLst>
          </p:cNvPr>
          <p:cNvSpPr txBox="1">
            <a:spLocks/>
          </p:cNvSpPr>
          <p:nvPr/>
        </p:nvSpPr>
        <p:spPr>
          <a:xfrm>
            <a:off x="6252411" y="4038976"/>
            <a:ext cx="5494421" cy="2722312"/>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1800" dirty="0" err="1">
                <a:solidFill>
                  <a:prstClr val="black"/>
                </a:solidFill>
                <a:ea typeface="Verdana" panose="020B0604030504040204" pitchFamily="34" charset="0"/>
              </a:rPr>
              <a:t>Eg</a:t>
            </a:r>
            <a:r>
              <a:rPr lang="en-US" sz="1800" dirty="0">
                <a:solidFill>
                  <a:prstClr val="black"/>
                </a:solidFill>
                <a:ea typeface="Verdana" panose="020B0604030504040204" pitchFamily="34" charset="0"/>
              </a:rPr>
              <a:t>:</a:t>
            </a:r>
          </a:p>
          <a:p>
            <a:pPr marL="0" indent="0">
              <a:lnSpc>
                <a:spcPct val="100000"/>
              </a:lnSpc>
              <a:spcBef>
                <a:spcPts val="0"/>
              </a:spcBef>
              <a:buFont typeface="Arial" panose="020B0604020202020204" pitchFamily="34" charset="0"/>
              <a:buNone/>
              <a:defRPr/>
            </a:pPr>
            <a:endParaRPr lang="en-US" sz="18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var pattern2 = new RegExp(“\\[</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 “</a:t>
            </a:r>
            <a:r>
              <a:rPr lang="en-US" sz="1800" dirty="0" err="1">
                <a:solidFill>
                  <a:prstClr val="black"/>
                </a:solidFill>
                <a:ea typeface="Verdana" panose="020B0604030504040204" pitchFamily="34" charset="0"/>
              </a:rPr>
              <a:t>i</a:t>
            </a:r>
            <a:r>
              <a:rPr lang="en-US" sz="1800" dirty="0">
                <a:solidFill>
                  <a:prstClr val="black"/>
                </a:solidFill>
                <a:ea typeface="Verdana" panose="020B0604030504040204" pitchFamily="34" charset="0"/>
              </a:rPr>
              <a:t>”);</a:t>
            </a:r>
          </a:p>
          <a:p>
            <a:pPr marL="0" indent="0">
              <a:lnSpc>
                <a:spcPct val="100000"/>
              </a:lnSpc>
              <a:spcBef>
                <a:spcPts val="0"/>
              </a:spcBef>
              <a:buFont typeface="Arial" panose="020B0604020202020204" pitchFamily="34" charset="0"/>
              <a:buNone/>
              <a:defRPr/>
            </a:pPr>
            <a:endParaRPr lang="en-US" sz="18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alert(pattern2.global); 	//false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alert(pattern2.ignoreCase); 	//true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alert(pattern2.multiline); 	//false</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alert(pattern2.lastIndex); 	//0</a:t>
            </a:r>
          </a:p>
          <a:p>
            <a:pPr marL="0" indent="0">
              <a:lnSpc>
                <a:spcPct val="100000"/>
              </a:lnSpc>
              <a:spcBef>
                <a:spcPts val="0"/>
              </a:spcBef>
              <a:buFont typeface="Arial" panose="020B0604020202020204" pitchFamily="34" charset="0"/>
              <a:buNone/>
              <a:defRPr/>
            </a:pPr>
            <a:r>
              <a:rPr lang="en-US" sz="1800" dirty="0">
                <a:solidFill>
                  <a:prstClr val="black"/>
                </a:solidFill>
                <a:ea typeface="Verdana" panose="020B0604030504040204" pitchFamily="34" charset="0"/>
              </a:rPr>
              <a:t>	alert(pattern2.source); 	//”\[</a:t>
            </a:r>
            <a:r>
              <a:rPr lang="en-US" sz="1800" dirty="0" err="1">
                <a:solidFill>
                  <a:prstClr val="black"/>
                </a:solidFill>
                <a:ea typeface="Verdana" panose="020B0604030504040204" pitchFamily="34" charset="0"/>
              </a:rPr>
              <a:t>bc</a:t>
            </a:r>
            <a:r>
              <a:rPr lang="en-US" sz="1800" dirty="0">
                <a:solidFill>
                  <a:prstClr val="black"/>
                </a:solidFill>
                <a:ea typeface="Verdana" panose="020B0604030504040204" pitchFamily="34" charset="0"/>
              </a:rPr>
              <a:t>\]at”</a:t>
            </a:r>
          </a:p>
          <a:p>
            <a:endParaRPr lang="en-US" dirty="0"/>
          </a:p>
        </p:txBody>
      </p:sp>
    </p:spTree>
    <p:extLst>
      <p:ext uri="{BB962C8B-B14F-4D97-AF65-F5344CB8AC3E}">
        <p14:creationId xmlns:p14="http://schemas.microsoft.com/office/powerpoint/2010/main" val="2951213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53331"/>
            <a:ext cx="10515600" cy="2620837"/>
          </a:xfrm>
        </p:spPr>
        <p:txBody>
          <a:bodyPr/>
          <a:lstStyle/>
          <a:p>
            <a:pPr lvl="0" algn="just">
              <a:defRPr/>
            </a:pPr>
            <a:r>
              <a:rPr lang="en-US" sz="1600" b="1" dirty="0">
                <a:solidFill>
                  <a:prstClr val="black"/>
                </a:solidFill>
                <a:ea typeface="Verdana" panose="020B0604030504040204" pitchFamily="34" charset="0"/>
              </a:rPr>
              <a:t>The test() method </a:t>
            </a:r>
            <a:r>
              <a:rPr lang="en-US" sz="1600" dirty="0">
                <a:solidFill>
                  <a:prstClr val="black"/>
                </a:solidFill>
                <a:ea typeface="Verdana" panose="020B0604030504040204" pitchFamily="34" charset="0"/>
              </a:rPr>
              <a:t>which accepts a string argument and returns </a:t>
            </a:r>
            <a:r>
              <a:rPr lang="en-US" sz="1600" b="1" dirty="0">
                <a:solidFill>
                  <a:prstClr val="black"/>
                </a:solidFill>
                <a:ea typeface="Verdana" panose="020B0604030504040204" pitchFamily="34" charset="0"/>
              </a:rPr>
              <a:t>true</a:t>
            </a:r>
            <a:r>
              <a:rPr lang="en-US" sz="1600" dirty="0">
                <a:solidFill>
                  <a:prstClr val="black"/>
                </a:solidFill>
                <a:ea typeface="Verdana" panose="020B0604030504040204" pitchFamily="34" charset="0"/>
              </a:rPr>
              <a:t> if the pattern matches the argument and </a:t>
            </a:r>
            <a:r>
              <a:rPr lang="en-US" sz="1600" b="1" dirty="0">
                <a:solidFill>
                  <a:prstClr val="black"/>
                </a:solidFill>
                <a:ea typeface="Verdana" panose="020B0604030504040204" pitchFamily="34" charset="0"/>
              </a:rPr>
              <a:t>false</a:t>
            </a:r>
            <a:r>
              <a:rPr lang="en-US" sz="1600" dirty="0">
                <a:solidFill>
                  <a:prstClr val="black"/>
                </a:solidFill>
                <a:ea typeface="Verdana" panose="020B0604030504040204" pitchFamily="34" charset="0"/>
              </a:rPr>
              <a:t> if it does not. This method is useful when you want to know if a pattern is matched, but you have no need for the actual matched text.</a:t>
            </a:r>
          </a:p>
          <a:p>
            <a:pPr marL="0" lvl="0" indent="0">
              <a:buNone/>
              <a:defRPr/>
            </a:pPr>
            <a:r>
              <a:rPr lang="en-US" sz="1800" dirty="0">
                <a:solidFill>
                  <a:prstClr val="black"/>
                </a:solidFill>
                <a:ea typeface="Verdana" panose="020B0604030504040204" pitchFamily="34" charset="0"/>
              </a:rPr>
              <a:t>	</a:t>
            </a:r>
            <a:r>
              <a:rPr lang="en-US" sz="1600" dirty="0">
                <a:solidFill>
                  <a:prstClr val="black"/>
                </a:solidFill>
                <a:ea typeface="Verdana" panose="020B0604030504040204" pitchFamily="34" charset="0"/>
              </a:rPr>
              <a:t>var text = “000-00-0000”;</a:t>
            </a:r>
          </a:p>
          <a:p>
            <a:pPr marL="0" lvl="0" indent="0">
              <a:buNone/>
              <a:defRPr/>
            </a:pPr>
            <a:r>
              <a:rPr lang="sv-SE" sz="1600" dirty="0">
                <a:solidFill>
                  <a:prstClr val="black"/>
                </a:solidFill>
                <a:ea typeface="Verdana" panose="020B0604030504040204" pitchFamily="34" charset="0"/>
              </a:rPr>
              <a:t>	var pattern = /\d{3}-\d{2}-\d{4}/;</a:t>
            </a:r>
          </a:p>
          <a:p>
            <a:pPr marL="0" lvl="0" indent="0">
              <a:buNone/>
              <a:defRPr/>
            </a:pPr>
            <a:r>
              <a:rPr lang="en-US" sz="1600" dirty="0">
                <a:solidFill>
                  <a:prstClr val="black"/>
                </a:solidFill>
                <a:ea typeface="Verdana" panose="020B0604030504040204" pitchFamily="34" charset="0"/>
              </a:rPr>
              <a:t>	if (</a:t>
            </a:r>
            <a:r>
              <a:rPr lang="en-US" sz="1600" dirty="0" err="1">
                <a:solidFill>
                  <a:prstClr val="black"/>
                </a:solidFill>
                <a:ea typeface="Verdana" panose="020B0604030504040204" pitchFamily="34" charset="0"/>
              </a:rPr>
              <a:t>pattern.test</a:t>
            </a:r>
            <a:r>
              <a:rPr lang="en-US" sz="1600" dirty="0">
                <a:solidFill>
                  <a:prstClr val="black"/>
                </a:solidFill>
                <a:ea typeface="Verdana" panose="020B0604030504040204" pitchFamily="34" charset="0"/>
              </a:rPr>
              <a:t>(text)){</a:t>
            </a:r>
          </a:p>
          <a:p>
            <a:pPr marL="0" lvl="0" indent="0">
              <a:buNone/>
              <a:defRPr/>
            </a:pPr>
            <a:r>
              <a:rPr lang="en-US" sz="1600" dirty="0">
                <a:solidFill>
                  <a:prstClr val="black"/>
                </a:solidFill>
                <a:ea typeface="Verdana" panose="020B0604030504040204" pitchFamily="34" charset="0"/>
              </a:rPr>
              <a:t>		alert(“The pattern was matched.”);</a:t>
            </a:r>
          </a:p>
          <a:p>
            <a:pPr marL="0" lvl="0" indent="0">
              <a:buNone/>
              <a:defRPr/>
            </a:pPr>
            <a:r>
              <a:rPr lang="en-US" sz="1600" dirty="0">
                <a:solidFill>
                  <a:prstClr val="black"/>
                </a:solidFill>
                <a:ea typeface="Verdana" panose="020B0604030504040204" pitchFamily="34" charset="0"/>
              </a:rPr>
              <a:t>			}			//</a:t>
            </a:r>
            <a:r>
              <a:rPr lang="en-US" sz="1600" i="1" dirty="0">
                <a:solidFill>
                  <a:prstClr val="black"/>
                </a:solidFill>
                <a:ea typeface="Verdana" panose="020B0604030504040204" pitchFamily="34" charset="0"/>
              </a:rPr>
              <a:t>Output:	The pattern was matched.</a:t>
            </a:r>
          </a:p>
          <a:p>
            <a:endParaRPr lang="en-US" dirty="0"/>
          </a:p>
        </p:txBody>
      </p:sp>
      <p:sp>
        <p:nvSpPr>
          <p:cNvPr id="3" name="Title 2"/>
          <p:cNvSpPr>
            <a:spLocks noGrp="1"/>
          </p:cNvSpPr>
          <p:nvPr>
            <p:ph type="title"/>
          </p:nvPr>
        </p:nvSpPr>
        <p:spPr/>
        <p:txBody>
          <a:bodyPr/>
          <a:lstStyle/>
          <a:p>
            <a:r>
              <a:rPr lang="en-US" dirty="0">
                <a:ea typeface="Verdana" panose="020B0604030504040204" pitchFamily="34" charset="0"/>
              </a:rPr>
              <a:t>RegExp Method</a:t>
            </a:r>
            <a:endParaRPr lang="en-US" dirty="0"/>
          </a:p>
        </p:txBody>
      </p:sp>
      <p:sp>
        <p:nvSpPr>
          <p:cNvPr id="4" name="Content Placeholder 1">
            <a:extLst>
              <a:ext uri="{FF2B5EF4-FFF2-40B4-BE49-F238E27FC236}">
                <a16:creationId xmlns:a16="http://schemas.microsoft.com/office/drawing/2014/main" id="{96BB70D4-BB83-0B48-1254-3AE3FA8A26F7}"/>
              </a:ext>
            </a:extLst>
          </p:cNvPr>
          <p:cNvSpPr txBox="1">
            <a:spLocks/>
          </p:cNvSpPr>
          <p:nvPr/>
        </p:nvSpPr>
        <p:spPr>
          <a:xfrm>
            <a:off x="1106904" y="3874169"/>
            <a:ext cx="10619874" cy="298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1600" b="1" dirty="0" err="1">
                <a:solidFill>
                  <a:prstClr val="black"/>
                </a:solidFill>
                <a:ea typeface="Verdana" panose="020B0604030504040204" pitchFamily="34" charset="0"/>
              </a:rPr>
              <a:t>Eg</a:t>
            </a:r>
            <a:r>
              <a:rPr lang="en-US" sz="1600" dirty="0">
                <a:solidFill>
                  <a:prstClr val="black"/>
                </a:solidFill>
                <a:ea typeface="Verdana" panose="020B0604030504040204" pitchFamily="34" charset="0"/>
              </a:rPr>
              <a:t>:</a:t>
            </a: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var str= “Javascript  is an interesting scripting language”;</a:t>
            </a: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var re= new RegExp(“script”, “g”);</a:t>
            </a:r>
          </a:p>
          <a:p>
            <a:pPr marL="0" indent="0">
              <a:lnSpc>
                <a:spcPct val="100000"/>
              </a:lnSpc>
              <a:spcBef>
                <a:spcPts val="0"/>
              </a:spcBef>
              <a:buFont typeface="Arial" panose="020B0604020202020204" pitchFamily="34" charset="0"/>
              <a:buNone/>
              <a:defRPr/>
            </a:pPr>
            <a:endParaRPr lang="en-US" sz="16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var result= </a:t>
            </a:r>
            <a:r>
              <a:rPr lang="en-US" sz="1600" dirty="0" err="1">
                <a:solidFill>
                  <a:prstClr val="black"/>
                </a:solidFill>
                <a:ea typeface="Verdana" panose="020B0604030504040204" pitchFamily="34" charset="0"/>
              </a:rPr>
              <a:t>re.test</a:t>
            </a:r>
            <a:r>
              <a:rPr lang="en-US" sz="1600" dirty="0">
                <a:solidFill>
                  <a:prstClr val="black"/>
                </a:solidFill>
                <a:ea typeface="Verdana" panose="020B0604030504040204" pitchFamily="34" charset="0"/>
              </a:rPr>
              <a:t>(str);</a:t>
            </a:r>
          </a:p>
          <a:p>
            <a:pPr marL="0" indent="0">
              <a:lnSpc>
                <a:spcPct val="100000"/>
              </a:lnSpc>
              <a:spcBef>
                <a:spcPts val="0"/>
              </a:spcBef>
              <a:buNone/>
              <a:defRPr/>
            </a:pPr>
            <a:r>
              <a:rPr lang="en-US" sz="1600" dirty="0">
                <a:solidFill>
                  <a:prstClr val="black"/>
                </a:solidFill>
                <a:ea typeface="Verdana" panose="020B0604030504040204" pitchFamily="34" charset="0"/>
              </a:rPr>
              <a:t>	</a:t>
            </a:r>
            <a:r>
              <a:rPr lang="en-US" sz="1600" dirty="0" err="1">
                <a:solidFill>
                  <a:prstClr val="black"/>
                </a:solidFill>
                <a:ea typeface="Verdana" panose="020B0604030504040204" pitchFamily="34" charset="0"/>
              </a:rPr>
              <a:t>document.write</a:t>
            </a:r>
            <a:r>
              <a:rPr lang="en-US" sz="1600" dirty="0">
                <a:solidFill>
                  <a:prstClr val="black"/>
                </a:solidFill>
                <a:ea typeface="Verdana" panose="020B0604030504040204" pitchFamily="34" charset="0"/>
              </a:rPr>
              <a:t>(“Test 1 – returned value:”+ result);		//Output: Test 1 - returned value : true</a:t>
            </a:r>
          </a:p>
          <a:p>
            <a:pPr marL="0" indent="0">
              <a:lnSpc>
                <a:spcPct val="100000"/>
              </a:lnSpc>
              <a:spcBef>
                <a:spcPts val="0"/>
              </a:spcBef>
              <a:buFont typeface="Arial" panose="020B0604020202020204" pitchFamily="34" charset="0"/>
              <a:buNone/>
              <a:defRPr/>
            </a:pPr>
            <a:endParaRPr lang="en-US" sz="1600" dirty="0">
              <a:solidFill>
                <a:prstClr val="black"/>
              </a:solidFill>
              <a:ea typeface="Verdana" panose="020B0604030504040204" pitchFamily="34" charset="0"/>
            </a:endParaRP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re= new RegExp (“pushing”, “g”);</a:t>
            </a: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var result= </a:t>
            </a:r>
            <a:r>
              <a:rPr lang="en-US" sz="1600" dirty="0" err="1">
                <a:solidFill>
                  <a:prstClr val="black"/>
                </a:solidFill>
                <a:ea typeface="Verdana" panose="020B0604030504040204" pitchFamily="34" charset="0"/>
              </a:rPr>
              <a:t>re.test</a:t>
            </a:r>
            <a:r>
              <a:rPr lang="en-US" sz="1600" dirty="0">
                <a:solidFill>
                  <a:prstClr val="black"/>
                </a:solidFill>
                <a:ea typeface="Verdana" panose="020B0604030504040204" pitchFamily="34" charset="0"/>
              </a:rPr>
              <a:t>(str);</a:t>
            </a:r>
          </a:p>
          <a:p>
            <a:pPr marL="0" indent="0">
              <a:lnSpc>
                <a:spcPct val="100000"/>
              </a:lnSpc>
              <a:spcBef>
                <a:spcPts val="0"/>
              </a:spcBef>
              <a:buFont typeface="Arial" panose="020B0604020202020204" pitchFamily="34" charset="0"/>
              <a:buNone/>
              <a:defRPr/>
            </a:pPr>
            <a:r>
              <a:rPr lang="en-US" sz="1600" dirty="0">
                <a:solidFill>
                  <a:prstClr val="black"/>
                </a:solidFill>
                <a:ea typeface="Verdana" panose="020B0604030504040204" pitchFamily="34" charset="0"/>
              </a:rPr>
              <a:t>	</a:t>
            </a:r>
            <a:r>
              <a:rPr lang="en-US" sz="1600" dirty="0" err="1">
                <a:solidFill>
                  <a:prstClr val="black"/>
                </a:solidFill>
                <a:ea typeface="Verdana" panose="020B0604030504040204" pitchFamily="34" charset="0"/>
              </a:rPr>
              <a:t>document.write</a:t>
            </a:r>
            <a:r>
              <a:rPr lang="en-US" sz="1600" dirty="0">
                <a:solidFill>
                  <a:prstClr val="black"/>
                </a:solidFill>
                <a:ea typeface="Verdana" panose="020B0604030504040204" pitchFamily="34" charset="0"/>
              </a:rPr>
              <a:t>(“Test 2 – returned value: “ + result); 	//Output: Test 2- returned value :false</a:t>
            </a:r>
          </a:p>
          <a:p>
            <a:pPr marL="0" indent="0">
              <a:lnSpc>
                <a:spcPct val="100000"/>
              </a:lnSpc>
              <a:spcBef>
                <a:spcPts val="0"/>
              </a:spcBef>
              <a:buFont typeface="Arial" panose="020B0604020202020204" pitchFamily="34" charset="0"/>
              <a:buNone/>
              <a:defRPr/>
            </a:pPr>
            <a:endParaRPr lang="en-US" sz="1600" dirty="0">
              <a:solidFill>
                <a:prstClr val="black"/>
              </a:solidFill>
              <a:ea typeface="Verdana" panose="020B0604030504040204" pitchFamily="34" charset="0"/>
            </a:endParaRPr>
          </a:p>
          <a:p>
            <a:endParaRPr lang="en-US" dirty="0"/>
          </a:p>
        </p:txBody>
      </p:sp>
    </p:spTree>
    <p:extLst>
      <p:ext uri="{BB962C8B-B14F-4D97-AF65-F5344CB8AC3E}">
        <p14:creationId xmlns:p14="http://schemas.microsoft.com/office/powerpoint/2010/main" val="68230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63317"/>
            <a:ext cx="10712116" cy="4355430"/>
          </a:xfrm>
        </p:spPr>
        <p:txBody>
          <a:bodyPr/>
          <a:lstStyle/>
          <a:p>
            <a:pPr lvl="0" algn="just">
              <a:defRPr/>
            </a:pPr>
            <a:r>
              <a:rPr lang="en-US" b="1" dirty="0">
                <a:solidFill>
                  <a:prstClr val="black"/>
                </a:solidFill>
                <a:ea typeface="Verdana" panose="020B0604030504040204" pitchFamily="34" charset="0"/>
              </a:rPr>
              <a:t>The exec() method </a:t>
            </a:r>
            <a:r>
              <a:rPr lang="en-US" dirty="0">
                <a:solidFill>
                  <a:prstClr val="black"/>
                </a:solidFill>
                <a:ea typeface="Verdana" panose="020B0604030504040204" pitchFamily="34" charset="0"/>
              </a:rPr>
              <a:t>which is intended for use with capturing groups. </a:t>
            </a:r>
          </a:p>
          <a:p>
            <a:pPr lvl="0" algn="just">
              <a:defRPr/>
            </a:pPr>
            <a:r>
              <a:rPr lang="en-US" dirty="0">
                <a:solidFill>
                  <a:prstClr val="black"/>
                </a:solidFill>
                <a:ea typeface="Verdana" panose="020B0604030504040204" pitchFamily="34" charset="0"/>
              </a:rPr>
              <a:t>This method accept a single argument, which is the string on which to apply the pattern, the pattern, and returns an </a:t>
            </a:r>
            <a:r>
              <a:rPr lang="en-US" b="1" dirty="0">
                <a:solidFill>
                  <a:prstClr val="black"/>
                </a:solidFill>
                <a:ea typeface="Verdana" panose="020B0604030504040204" pitchFamily="34" charset="0"/>
              </a:rPr>
              <a:t>array of information </a:t>
            </a:r>
            <a:r>
              <a:rPr lang="en-US" dirty="0">
                <a:solidFill>
                  <a:prstClr val="black"/>
                </a:solidFill>
                <a:ea typeface="Verdana" panose="020B0604030504040204" pitchFamily="34" charset="0"/>
              </a:rPr>
              <a:t>about the first match or </a:t>
            </a:r>
            <a:r>
              <a:rPr lang="en-US" b="1" dirty="0">
                <a:solidFill>
                  <a:prstClr val="black"/>
                </a:solidFill>
                <a:ea typeface="Verdana" panose="020B0604030504040204" pitchFamily="34" charset="0"/>
              </a:rPr>
              <a:t>null </a:t>
            </a:r>
            <a:r>
              <a:rPr lang="en-US" dirty="0">
                <a:solidFill>
                  <a:prstClr val="black"/>
                </a:solidFill>
                <a:ea typeface="Verdana" panose="020B0604030504040204" pitchFamily="34" charset="0"/>
              </a:rPr>
              <a:t>if no match was found.</a:t>
            </a:r>
          </a:p>
          <a:p>
            <a:pPr lvl="0" algn="just">
              <a:defRPr/>
            </a:pPr>
            <a:r>
              <a:rPr lang="en-US" dirty="0">
                <a:solidFill>
                  <a:prstClr val="black"/>
                </a:solidFill>
                <a:ea typeface="Verdana" panose="020B0604030504040204" pitchFamily="34" charset="0"/>
              </a:rPr>
              <a:t>The returned array, though an instance of Array, contains two additional properties: </a:t>
            </a:r>
          </a:p>
          <a:p>
            <a:pPr lvl="1" algn="just">
              <a:defRPr/>
            </a:pPr>
            <a:r>
              <a:rPr lang="en-US" sz="2000" b="1" dirty="0">
                <a:solidFill>
                  <a:prstClr val="black"/>
                </a:solidFill>
                <a:ea typeface="Verdana" panose="020B0604030504040204" pitchFamily="34" charset="0"/>
              </a:rPr>
              <a:t>index</a:t>
            </a:r>
            <a:r>
              <a:rPr lang="en-US" sz="2000" dirty="0">
                <a:solidFill>
                  <a:prstClr val="black"/>
                </a:solidFill>
                <a:ea typeface="Verdana" panose="020B0604030504040204" pitchFamily="34" charset="0"/>
              </a:rPr>
              <a:t>, which is the location in the string where the pattern was matched, and </a:t>
            </a:r>
          </a:p>
          <a:p>
            <a:pPr lvl="1" algn="just">
              <a:defRPr/>
            </a:pPr>
            <a:r>
              <a:rPr lang="en-US" sz="2000" b="1" dirty="0">
                <a:solidFill>
                  <a:prstClr val="black"/>
                </a:solidFill>
                <a:ea typeface="Verdana" panose="020B0604030504040204" pitchFamily="34" charset="0"/>
              </a:rPr>
              <a:t>input</a:t>
            </a:r>
            <a:r>
              <a:rPr lang="en-US" sz="2000" dirty="0">
                <a:solidFill>
                  <a:prstClr val="black"/>
                </a:solidFill>
                <a:ea typeface="Verdana" panose="020B0604030504040204" pitchFamily="34" charset="0"/>
              </a:rPr>
              <a:t>, which is the string that the expression was run against. </a:t>
            </a:r>
          </a:p>
          <a:p>
            <a:pPr marL="0" lvl="1" indent="228600" algn="just">
              <a:defRPr/>
            </a:pPr>
            <a:r>
              <a:rPr lang="en-US" sz="2000" dirty="0">
                <a:solidFill>
                  <a:prstClr val="black"/>
                </a:solidFill>
                <a:ea typeface="Verdana" panose="020B0604030504040204" pitchFamily="34" charset="0"/>
              </a:rPr>
              <a:t>In the array, the first item is the string that matches the entire pattern.</a:t>
            </a:r>
          </a:p>
          <a:p>
            <a:pPr marL="0" lvl="1" indent="228600" algn="just">
              <a:defRPr/>
            </a:pPr>
            <a:r>
              <a:rPr lang="en-US" sz="2000" dirty="0">
                <a:solidFill>
                  <a:prstClr val="black"/>
                </a:solidFill>
                <a:ea typeface="Verdana" panose="020B0604030504040204" pitchFamily="34" charset="0"/>
              </a:rPr>
              <a:t>Any additional items represent captured groups inside the expression </a:t>
            </a:r>
          </a:p>
          <a:p>
            <a:pPr marL="0" lvl="1" indent="0" algn="just">
              <a:buNone/>
              <a:defRPr/>
            </a:pPr>
            <a:r>
              <a:rPr lang="en-US" sz="2000" dirty="0">
                <a:solidFill>
                  <a:prstClr val="black"/>
                </a:solidFill>
                <a:ea typeface="Verdana" panose="020B0604030504040204" pitchFamily="34" charset="0"/>
              </a:rPr>
              <a:t>   ( if there are no capturing groups in the pattern, then the array has only one item).</a:t>
            </a: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RegExp Method (Cont’d)</a:t>
            </a:r>
            <a:endParaRPr lang="en-US" dirty="0"/>
          </a:p>
        </p:txBody>
      </p:sp>
    </p:spTree>
    <p:extLst>
      <p:ext uri="{BB962C8B-B14F-4D97-AF65-F5344CB8AC3E}">
        <p14:creationId xmlns:p14="http://schemas.microsoft.com/office/powerpoint/2010/main" val="37813132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3979" y="1253331"/>
            <a:ext cx="10515600" cy="5352006"/>
          </a:xfrm>
        </p:spPr>
        <p:txBody>
          <a:bodyPr>
            <a:noAutofit/>
          </a:bodyPr>
          <a:lstStyle/>
          <a:p>
            <a:pPr marL="0" lvl="0" indent="0">
              <a:lnSpc>
                <a:spcPct val="100000"/>
              </a:lnSpc>
              <a:spcBef>
                <a:spcPts val="0"/>
              </a:spcBef>
              <a:buNone/>
              <a:defRPr/>
            </a:pPr>
            <a:r>
              <a:rPr lang="da-DK" sz="1800" dirty="0">
                <a:solidFill>
                  <a:prstClr val="black"/>
                </a:solidFill>
                <a:ea typeface="Verdana" panose="020B0604030504040204" pitchFamily="34" charset="0"/>
              </a:rPr>
              <a:t>Eg: </a:t>
            </a:r>
          </a:p>
          <a:p>
            <a:pPr marL="0" lvl="0" indent="0">
              <a:lnSpc>
                <a:spcPct val="100000"/>
              </a:lnSpc>
              <a:spcBef>
                <a:spcPts val="0"/>
              </a:spcBef>
              <a:buNone/>
              <a:defRPr/>
            </a:pPr>
            <a:r>
              <a:rPr lang="da-DK" sz="1800" dirty="0">
                <a:solidFill>
                  <a:prstClr val="black"/>
                </a:solidFill>
                <a:ea typeface="Verdana" panose="020B0604030504040204" pitchFamily="34" charset="0"/>
              </a:rPr>
              <a:t>	var text = “cat, bat, sat, fat”;</a:t>
            </a:r>
          </a:p>
          <a:p>
            <a:pPr marL="0" lvl="0" indent="0">
              <a:lnSpc>
                <a:spcPct val="100000"/>
              </a:lnSpc>
              <a:spcBef>
                <a:spcPts val="0"/>
              </a:spcBef>
              <a:buNone/>
              <a:defRPr/>
            </a:pPr>
            <a:r>
              <a:rPr lang="en-US" sz="1800" dirty="0">
                <a:solidFill>
                  <a:prstClr val="black"/>
                </a:solidFill>
                <a:ea typeface="Verdana" panose="020B0604030504040204" pitchFamily="34" charset="0"/>
              </a:rPr>
              <a:t>	var pattern1 = /.at/;</a:t>
            </a:r>
          </a:p>
          <a:p>
            <a:pPr marL="0" lvl="0" indent="0">
              <a:lnSpc>
                <a:spcPct val="100000"/>
              </a:lnSpc>
              <a:spcBef>
                <a:spcPts val="0"/>
              </a:spcBef>
              <a:buNone/>
              <a:defRPr/>
            </a:pPr>
            <a:r>
              <a:rPr lang="en-US" sz="1800" dirty="0">
                <a:solidFill>
                  <a:prstClr val="black"/>
                </a:solidFill>
                <a:ea typeface="Verdana" panose="020B0604030504040204" pitchFamily="34" charset="0"/>
              </a:rPr>
              <a:t>	var matches = pattern1.exec(text);</a:t>
            </a:r>
          </a:p>
          <a:p>
            <a:pPr marL="0" lvl="0" indent="0">
              <a:lnSpc>
                <a:spcPct val="100000"/>
              </a:lnSpc>
              <a:spcBef>
                <a:spcPts val="0"/>
              </a:spcBef>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matches.index</a:t>
            </a:r>
            <a:r>
              <a:rPr lang="en-US" sz="1800" dirty="0">
                <a:solidFill>
                  <a:prstClr val="black"/>
                </a:solidFill>
                <a:ea typeface="Verdana" panose="020B0604030504040204" pitchFamily="34" charset="0"/>
              </a:rPr>
              <a:t>); 	//0</a:t>
            </a:r>
          </a:p>
          <a:p>
            <a:pPr marL="0" lvl="0" indent="0">
              <a:lnSpc>
                <a:spcPct val="100000"/>
              </a:lnSpc>
              <a:spcBef>
                <a:spcPts val="0"/>
              </a:spcBef>
              <a:buNone/>
              <a:defRPr/>
            </a:pPr>
            <a:r>
              <a:rPr lang="en-US" sz="1800" dirty="0">
                <a:solidFill>
                  <a:prstClr val="black"/>
                </a:solidFill>
                <a:ea typeface="Verdana" panose="020B0604030504040204" pitchFamily="34" charset="0"/>
              </a:rPr>
              <a:t>	alert(matches[0]); 		//cat</a:t>
            </a:r>
          </a:p>
          <a:p>
            <a:pPr marL="0" lvl="0" indent="0">
              <a:lnSpc>
                <a:spcPct val="100000"/>
              </a:lnSpc>
              <a:spcBef>
                <a:spcPts val="0"/>
              </a:spcBef>
              <a:buNone/>
              <a:defRPr/>
            </a:pPr>
            <a:r>
              <a:rPr lang="en-US" sz="1800" dirty="0">
                <a:solidFill>
                  <a:prstClr val="black"/>
                </a:solidFill>
                <a:ea typeface="Verdana" panose="020B0604030504040204" pitchFamily="34" charset="0"/>
              </a:rPr>
              <a:t>	alert(pattern1.lastIndex); 	//0</a:t>
            </a:r>
          </a:p>
          <a:p>
            <a:pPr marL="0" lvl="0" indent="0">
              <a:lnSpc>
                <a:spcPct val="100000"/>
              </a:lnSpc>
              <a:spcBef>
                <a:spcPts val="0"/>
              </a:spcBef>
              <a:buNone/>
              <a:defRPr/>
            </a:pPr>
            <a:endParaRPr lang="en-US" sz="1800" dirty="0">
              <a:solidFill>
                <a:prstClr val="black"/>
              </a:solidFill>
              <a:ea typeface="Verdana" panose="020B0604030504040204" pitchFamily="34" charset="0"/>
            </a:endParaRPr>
          </a:p>
          <a:p>
            <a:pPr marL="0" lvl="0" indent="0">
              <a:lnSpc>
                <a:spcPct val="100000"/>
              </a:lnSpc>
              <a:spcBef>
                <a:spcPts val="0"/>
              </a:spcBef>
              <a:buNone/>
              <a:defRPr/>
            </a:pPr>
            <a:r>
              <a:rPr lang="en-US" sz="1800" dirty="0">
                <a:solidFill>
                  <a:prstClr val="black"/>
                </a:solidFill>
                <a:ea typeface="Verdana" panose="020B0604030504040204" pitchFamily="34" charset="0"/>
              </a:rPr>
              <a:t>	var pattern2 = /.at/g;</a:t>
            </a:r>
          </a:p>
          <a:p>
            <a:pPr marL="0" lvl="0" indent="0">
              <a:lnSpc>
                <a:spcPct val="100000"/>
              </a:lnSpc>
              <a:spcBef>
                <a:spcPts val="0"/>
              </a:spcBef>
              <a:buNone/>
              <a:defRPr/>
            </a:pPr>
            <a:r>
              <a:rPr lang="en-US" sz="1800" dirty="0">
                <a:solidFill>
                  <a:prstClr val="black"/>
                </a:solidFill>
                <a:ea typeface="Verdana" panose="020B0604030504040204" pitchFamily="34" charset="0"/>
              </a:rPr>
              <a:t>	var matches = pattern2.exec(text);</a:t>
            </a:r>
          </a:p>
          <a:p>
            <a:pPr marL="0" lvl="0" indent="0">
              <a:lnSpc>
                <a:spcPct val="100000"/>
              </a:lnSpc>
              <a:spcBef>
                <a:spcPts val="0"/>
              </a:spcBef>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matches.index</a:t>
            </a:r>
            <a:r>
              <a:rPr lang="en-US" sz="1800" dirty="0">
                <a:solidFill>
                  <a:prstClr val="black"/>
                </a:solidFill>
                <a:ea typeface="Verdana" panose="020B0604030504040204" pitchFamily="34" charset="0"/>
              </a:rPr>
              <a:t>); 	//0</a:t>
            </a:r>
          </a:p>
          <a:p>
            <a:pPr marL="0" lvl="0" indent="0">
              <a:lnSpc>
                <a:spcPct val="100000"/>
              </a:lnSpc>
              <a:spcBef>
                <a:spcPts val="0"/>
              </a:spcBef>
              <a:buNone/>
              <a:defRPr/>
            </a:pPr>
            <a:r>
              <a:rPr lang="en-US" sz="1800" dirty="0">
                <a:solidFill>
                  <a:prstClr val="black"/>
                </a:solidFill>
                <a:ea typeface="Verdana" panose="020B0604030504040204" pitchFamily="34" charset="0"/>
              </a:rPr>
              <a:t>	alert(matches[0]); 		//cat</a:t>
            </a:r>
          </a:p>
          <a:p>
            <a:pPr marL="0" lvl="0" indent="0">
              <a:lnSpc>
                <a:spcPct val="100000"/>
              </a:lnSpc>
              <a:spcBef>
                <a:spcPts val="0"/>
              </a:spcBef>
              <a:buNone/>
              <a:defRPr/>
            </a:pPr>
            <a:r>
              <a:rPr lang="en-US" sz="1800" dirty="0">
                <a:solidFill>
                  <a:prstClr val="black"/>
                </a:solidFill>
                <a:ea typeface="Verdana" panose="020B0604030504040204" pitchFamily="34" charset="0"/>
              </a:rPr>
              <a:t>	alert(pattern2.lastIndex);	 //0</a:t>
            </a:r>
          </a:p>
          <a:p>
            <a:pPr marL="0" lvl="0" indent="0">
              <a:lnSpc>
                <a:spcPct val="100000"/>
              </a:lnSpc>
              <a:spcBef>
                <a:spcPts val="0"/>
              </a:spcBef>
              <a:buNone/>
              <a:defRPr/>
            </a:pPr>
            <a:endParaRPr lang="en-US" sz="1800" dirty="0">
              <a:solidFill>
                <a:prstClr val="black"/>
              </a:solidFill>
              <a:ea typeface="Verdana" panose="020B0604030504040204" pitchFamily="34" charset="0"/>
            </a:endParaRPr>
          </a:p>
          <a:p>
            <a:pPr marL="0" lvl="0" indent="0">
              <a:lnSpc>
                <a:spcPct val="100000"/>
              </a:lnSpc>
              <a:spcBef>
                <a:spcPts val="0"/>
              </a:spcBef>
              <a:buNone/>
              <a:defRPr/>
            </a:pPr>
            <a:r>
              <a:rPr lang="en-US" sz="1800" dirty="0">
                <a:solidFill>
                  <a:prstClr val="black"/>
                </a:solidFill>
                <a:ea typeface="Verdana" panose="020B0604030504040204" pitchFamily="34" charset="0"/>
              </a:rPr>
              <a:t>	matches = pattern2.exec(text);</a:t>
            </a:r>
          </a:p>
          <a:p>
            <a:pPr marL="0" lvl="0" indent="0">
              <a:lnSpc>
                <a:spcPct val="100000"/>
              </a:lnSpc>
              <a:spcBef>
                <a:spcPts val="0"/>
              </a:spcBef>
              <a:buNone/>
              <a:defRPr/>
            </a:pPr>
            <a:r>
              <a:rPr lang="en-US" sz="1800" dirty="0">
                <a:solidFill>
                  <a:prstClr val="black"/>
                </a:solidFill>
                <a:ea typeface="Verdana" panose="020B0604030504040204" pitchFamily="34" charset="0"/>
              </a:rPr>
              <a:t>	alert(</a:t>
            </a:r>
            <a:r>
              <a:rPr lang="en-US" sz="1800" dirty="0" err="1">
                <a:solidFill>
                  <a:prstClr val="black"/>
                </a:solidFill>
                <a:ea typeface="Verdana" panose="020B0604030504040204" pitchFamily="34" charset="0"/>
              </a:rPr>
              <a:t>matches.index</a:t>
            </a:r>
            <a:r>
              <a:rPr lang="en-US" sz="1800" dirty="0">
                <a:solidFill>
                  <a:prstClr val="black"/>
                </a:solidFill>
                <a:ea typeface="Verdana" panose="020B0604030504040204" pitchFamily="34" charset="0"/>
              </a:rPr>
              <a:t>); 	//5</a:t>
            </a:r>
          </a:p>
          <a:p>
            <a:pPr marL="0" lvl="0" indent="0">
              <a:lnSpc>
                <a:spcPct val="100000"/>
              </a:lnSpc>
              <a:spcBef>
                <a:spcPts val="0"/>
              </a:spcBef>
              <a:buNone/>
              <a:defRPr/>
            </a:pPr>
            <a:r>
              <a:rPr lang="en-US" sz="1800" dirty="0">
                <a:solidFill>
                  <a:prstClr val="black"/>
                </a:solidFill>
                <a:ea typeface="Verdana" panose="020B0604030504040204" pitchFamily="34" charset="0"/>
              </a:rPr>
              <a:t>	alert(matches[0]); 		//bat</a:t>
            </a:r>
          </a:p>
          <a:p>
            <a:pPr marL="0" lvl="0" indent="0">
              <a:lnSpc>
                <a:spcPct val="100000"/>
              </a:lnSpc>
              <a:spcBef>
                <a:spcPts val="0"/>
              </a:spcBef>
              <a:buNone/>
              <a:defRPr/>
            </a:pPr>
            <a:r>
              <a:rPr lang="en-US" sz="1800" dirty="0">
                <a:solidFill>
                  <a:prstClr val="black"/>
                </a:solidFill>
                <a:ea typeface="Verdana" panose="020B0604030504040204" pitchFamily="34" charset="0"/>
              </a:rPr>
              <a:t>	alert(pattern2.lastIndex);	 //8</a:t>
            </a:r>
          </a:p>
          <a:p>
            <a:pPr marL="0" lvl="0" indent="0">
              <a:lnSpc>
                <a:spcPct val="100000"/>
              </a:lnSpc>
              <a:spcBef>
                <a:spcPts val="0"/>
              </a:spcBef>
              <a:buNone/>
              <a:defRPr/>
            </a:pPr>
            <a:endParaRPr lang="en-US" sz="1800" dirty="0">
              <a:solidFill>
                <a:prstClr val="black"/>
              </a:solidFill>
              <a:ea typeface="Verdana" panose="020B0604030504040204" pitchFamily="34" charset="0"/>
            </a:endParaRPr>
          </a:p>
          <a:p>
            <a:pPr marL="0" lvl="0" indent="0">
              <a:lnSpc>
                <a:spcPct val="100000"/>
              </a:lnSpc>
              <a:spcBef>
                <a:spcPts val="0"/>
              </a:spcBef>
              <a:buNone/>
              <a:defRPr/>
            </a:pPr>
            <a:endParaRPr lang="en-US" sz="1800" dirty="0">
              <a:solidFill>
                <a:prstClr val="black"/>
              </a:solidFill>
              <a:ea typeface="Verdana" panose="020B0604030504040204" pitchFamily="34" charset="0"/>
            </a:endParaRPr>
          </a:p>
          <a:p>
            <a:pPr marL="0" lvl="0" indent="0">
              <a:lnSpc>
                <a:spcPct val="100000"/>
              </a:lnSpc>
              <a:spcBef>
                <a:spcPts val="0"/>
              </a:spcBef>
              <a:buNone/>
              <a:defRPr/>
            </a:pPr>
            <a:r>
              <a:rPr lang="en-US" sz="1800" dirty="0">
                <a:solidFill>
                  <a:prstClr val="black"/>
                </a:solidFill>
                <a:ea typeface="Verdana" panose="020B0604030504040204" pitchFamily="34" charset="0"/>
              </a:rPr>
              <a:t>	</a:t>
            </a:r>
            <a:endParaRPr lang="en-US" sz="1800"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RegExp Method (Cont’d)</a:t>
            </a:r>
            <a:endParaRPr lang="en-US" dirty="0"/>
          </a:p>
        </p:txBody>
      </p:sp>
    </p:spTree>
    <p:extLst>
      <p:ext uri="{BB962C8B-B14F-4D97-AF65-F5344CB8AC3E}">
        <p14:creationId xmlns:p14="http://schemas.microsoft.com/office/powerpoint/2010/main" val="1157829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275346"/>
            <a:ext cx="10515600" cy="4680285"/>
          </a:xfrm>
        </p:spPr>
        <p:txBody>
          <a:bodyPr>
            <a:normAutofit/>
          </a:bodyPr>
          <a:lstStyle/>
          <a:p>
            <a:pPr marL="0" lvl="0" indent="0">
              <a:lnSpc>
                <a:spcPct val="100000"/>
              </a:lnSpc>
              <a:spcBef>
                <a:spcPts val="0"/>
              </a:spcBef>
              <a:buNone/>
              <a:defRPr/>
            </a:pPr>
            <a:r>
              <a:rPr lang="en-US" dirty="0">
                <a:solidFill>
                  <a:prstClr val="black"/>
                </a:solidFill>
                <a:ea typeface="Verdana" panose="020B0604030504040204" pitchFamily="34" charset="0"/>
              </a:rPr>
              <a:t>var str= “Javascript  is an interesting scripting language”;</a:t>
            </a:r>
          </a:p>
          <a:p>
            <a:pPr marL="0" lvl="0" indent="0">
              <a:lnSpc>
                <a:spcPct val="100000"/>
              </a:lnSpc>
              <a:spcBef>
                <a:spcPts val="0"/>
              </a:spcBef>
              <a:buNone/>
              <a:defRPr/>
            </a:pPr>
            <a:r>
              <a:rPr lang="en-US" dirty="0">
                <a:solidFill>
                  <a:prstClr val="black"/>
                </a:solidFill>
                <a:ea typeface="Verdana" panose="020B0604030504040204" pitchFamily="34" charset="0"/>
              </a:rPr>
              <a:t>var re= new RegExp(“script”, “g”);</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err="1">
                <a:solidFill>
                  <a:prstClr val="black"/>
                </a:solidFill>
                <a:ea typeface="Verdana" panose="020B0604030504040204" pitchFamily="34" charset="0"/>
              </a:rPr>
              <a:t>var</a:t>
            </a:r>
            <a:r>
              <a:rPr lang="en-US" dirty="0">
                <a:solidFill>
                  <a:prstClr val="black"/>
                </a:solidFill>
                <a:ea typeface="Verdana" panose="020B0604030504040204" pitchFamily="34" charset="0"/>
              </a:rPr>
              <a:t> result= </a:t>
            </a:r>
            <a:r>
              <a:rPr lang="en-US" dirty="0" err="1">
                <a:solidFill>
                  <a:prstClr val="black"/>
                </a:solidFill>
                <a:ea typeface="Verdana" panose="020B0604030504040204" pitchFamily="34" charset="0"/>
              </a:rPr>
              <a:t>re.exec</a:t>
            </a:r>
            <a:r>
              <a:rPr lang="en-US" dirty="0">
                <a:solidFill>
                  <a:prstClr val="black"/>
                </a:solidFill>
                <a:ea typeface="Verdana" panose="020B0604030504040204" pitchFamily="34" charset="0"/>
              </a:rPr>
              <a:t>(</a:t>
            </a:r>
            <a:r>
              <a:rPr lang="en-US" dirty="0" err="1">
                <a:solidFill>
                  <a:prstClr val="black"/>
                </a:solidFill>
                <a:ea typeface="Verdana" panose="020B0604030504040204" pitchFamily="34" charset="0"/>
              </a:rPr>
              <a:t>str</a:t>
            </a:r>
            <a:r>
              <a:rPr lang="en-US" dirty="0">
                <a:solidFill>
                  <a:prstClr val="black"/>
                </a:solidFill>
                <a:ea typeface="Verdana" panose="020B0604030504040204" pitchFamily="34" charset="0"/>
              </a:rPr>
              <a:t>);</a:t>
            </a:r>
          </a:p>
          <a:p>
            <a:pPr marL="0" lvl="0" indent="0">
              <a:lnSpc>
                <a:spcPct val="100000"/>
              </a:lnSpc>
              <a:spcBef>
                <a:spcPts val="0"/>
              </a:spcBef>
              <a:buNone/>
              <a:defRPr/>
            </a:pPr>
            <a:r>
              <a:rPr lang="en-US" dirty="0" err="1">
                <a:solidFill>
                  <a:prstClr val="black"/>
                </a:solidFill>
                <a:ea typeface="Verdana" panose="020B0604030504040204" pitchFamily="34" charset="0"/>
              </a:rPr>
              <a:t>document.write</a:t>
            </a:r>
            <a:r>
              <a:rPr lang="en-US" dirty="0">
                <a:solidFill>
                  <a:prstClr val="black"/>
                </a:solidFill>
                <a:ea typeface="Verdana" panose="020B0604030504040204" pitchFamily="34" charset="0"/>
              </a:rPr>
              <a:t>(“Test 1 – returned value: “ + result);        //Output: Test 1 – returned value : script</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a:solidFill>
                  <a:prstClr val="black"/>
                </a:solidFill>
                <a:ea typeface="Verdana" panose="020B0604030504040204" pitchFamily="34" charset="0"/>
              </a:rPr>
              <a:t>re= new RegExp (“pushing”, “g”);</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r>
              <a:rPr lang="en-US" dirty="0" err="1">
                <a:solidFill>
                  <a:prstClr val="black"/>
                </a:solidFill>
                <a:ea typeface="Verdana" panose="020B0604030504040204" pitchFamily="34" charset="0"/>
              </a:rPr>
              <a:t>var</a:t>
            </a:r>
            <a:r>
              <a:rPr lang="en-US" dirty="0">
                <a:solidFill>
                  <a:prstClr val="black"/>
                </a:solidFill>
                <a:ea typeface="Verdana" panose="020B0604030504040204" pitchFamily="34" charset="0"/>
              </a:rPr>
              <a:t> result= </a:t>
            </a:r>
            <a:r>
              <a:rPr lang="en-US" dirty="0" err="1">
                <a:solidFill>
                  <a:prstClr val="black"/>
                </a:solidFill>
                <a:ea typeface="Verdana" panose="020B0604030504040204" pitchFamily="34" charset="0"/>
              </a:rPr>
              <a:t>re.exec</a:t>
            </a:r>
            <a:r>
              <a:rPr lang="en-US" dirty="0">
                <a:solidFill>
                  <a:prstClr val="black"/>
                </a:solidFill>
                <a:ea typeface="Verdana" panose="020B0604030504040204" pitchFamily="34" charset="0"/>
              </a:rPr>
              <a:t>(</a:t>
            </a:r>
            <a:r>
              <a:rPr lang="en-US" dirty="0" err="1">
                <a:solidFill>
                  <a:prstClr val="black"/>
                </a:solidFill>
                <a:ea typeface="Verdana" panose="020B0604030504040204" pitchFamily="34" charset="0"/>
              </a:rPr>
              <a:t>str</a:t>
            </a:r>
            <a:r>
              <a:rPr lang="en-US" dirty="0">
                <a:solidFill>
                  <a:prstClr val="black"/>
                </a:solidFill>
                <a:ea typeface="Verdana" panose="020B0604030504040204" pitchFamily="34" charset="0"/>
              </a:rPr>
              <a:t>);</a:t>
            </a:r>
          </a:p>
          <a:p>
            <a:pPr marL="0" lvl="0" indent="0">
              <a:lnSpc>
                <a:spcPct val="100000"/>
              </a:lnSpc>
              <a:spcBef>
                <a:spcPts val="0"/>
              </a:spcBef>
              <a:buNone/>
              <a:defRPr/>
            </a:pPr>
            <a:r>
              <a:rPr lang="en-US" dirty="0" err="1">
                <a:solidFill>
                  <a:prstClr val="black"/>
                </a:solidFill>
                <a:ea typeface="Verdana" panose="020B0604030504040204" pitchFamily="34" charset="0"/>
              </a:rPr>
              <a:t>document.write</a:t>
            </a:r>
            <a:r>
              <a:rPr lang="en-US" dirty="0">
                <a:solidFill>
                  <a:prstClr val="black"/>
                </a:solidFill>
                <a:ea typeface="Verdana" panose="020B0604030504040204" pitchFamily="34" charset="0"/>
              </a:rPr>
              <a:t>(“&lt;</a:t>
            </a:r>
            <a:r>
              <a:rPr lang="en-US" dirty="0" err="1">
                <a:solidFill>
                  <a:prstClr val="black"/>
                </a:solidFill>
                <a:ea typeface="Verdana" panose="020B0604030504040204" pitchFamily="34" charset="0"/>
              </a:rPr>
              <a:t>br</a:t>
            </a:r>
            <a:r>
              <a:rPr lang="en-US" dirty="0">
                <a:solidFill>
                  <a:prstClr val="black"/>
                </a:solidFill>
                <a:ea typeface="Verdana" panose="020B0604030504040204" pitchFamily="34" charset="0"/>
              </a:rPr>
              <a:t>&gt; Test 2 – returned value: “ + result);  //Output: Test 2- returned value :null</a:t>
            </a: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endParaRPr lang="en-US" dirty="0">
              <a:solidFill>
                <a:prstClr val="black"/>
              </a:solidFill>
              <a:ea typeface="Verdana" panose="020B0604030504040204" pitchFamily="34" charset="0"/>
            </a:endParaRPr>
          </a:p>
          <a:p>
            <a:pPr marL="0" lvl="0" indent="0">
              <a:lnSpc>
                <a:spcPct val="100000"/>
              </a:lnSpc>
              <a:spcBef>
                <a:spcPts val="0"/>
              </a:spcBef>
              <a:buNone/>
              <a:defRPr/>
            </a:pPr>
            <a:endParaRPr lang="en-US" dirty="0">
              <a:solidFill>
                <a:prstClr val="black"/>
              </a:solidFill>
              <a:ea typeface="Verdana" panose="020B0604030504040204" pitchFamily="34" charset="0"/>
            </a:endParaRPr>
          </a:p>
          <a:p>
            <a:endParaRPr lang="en-US" dirty="0"/>
          </a:p>
        </p:txBody>
      </p:sp>
      <p:sp>
        <p:nvSpPr>
          <p:cNvPr id="3" name="Title 2"/>
          <p:cNvSpPr>
            <a:spLocks noGrp="1"/>
          </p:cNvSpPr>
          <p:nvPr>
            <p:ph type="title"/>
          </p:nvPr>
        </p:nvSpPr>
        <p:spPr/>
        <p:txBody>
          <a:bodyPr/>
          <a:lstStyle/>
          <a:p>
            <a:r>
              <a:rPr lang="en-US" dirty="0">
                <a:solidFill>
                  <a:prstClr val="white"/>
                </a:solidFill>
                <a:ea typeface="Verdana" panose="020B0604030504040204" pitchFamily="34" charset="0"/>
              </a:rPr>
              <a:t>RegExp Method (Cont’d)</a:t>
            </a:r>
            <a:endParaRPr lang="en-US" dirty="0"/>
          </a:p>
        </p:txBody>
      </p:sp>
    </p:spTree>
    <p:extLst>
      <p:ext uri="{BB962C8B-B14F-4D97-AF65-F5344CB8AC3E}">
        <p14:creationId xmlns:p14="http://schemas.microsoft.com/office/powerpoint/2010/main" val="2952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RegExp Constructor Properties</a:t>
            </a:r>
          </a:p>
        </p:txBody>
      </p:sp>
      <p:graphicFrame>
        <p:nvGraphicFramePr>
          <p:cNvPr id="6" name="Table 6">
            <a:extLst>
              <a:ext uri="{FF2B5EF4-FFF2-40B4-BE49-F238E27FC236}">
                <a16:creationId xmlns:a16="http://schemas.microsoft.com/office/drawing/2014/main" id="{ADF9DF32-B759-3F2B-559F-E27EC18BA68B}"/>
              </a:ext>
            </a:extLst>
          </p:cNvPr>
          <p:cNvGraphicFramePr>
            <a:graphicFrameLocks noGrp="1"/>
          </p:cNvGraphicFramePr>
          <p:nvPr>
            <p:extLst/>
          </p:nvPr>
        </p:nvGraphicFramePr>
        <p:xfrm>
          <a:off x="802105" y="1249054"/>
          <a:ext cx="10587789" cy="5379549"/>
        </p:xfrm>
        <a:graphic>
          <a:graphicData uri="http://schemas.openxmlformats.org/drawingml/2006/table">
            <a:tbl>
              <a:tblPr firstRow="1" bandRow="1">
                <a:tableStyleId>{5C22544A-7EE6-4342-B048-85BDC9FD1C3A}</a:tableStyleId>
              </a:tblPr>
              <a:tblGrid>
                <a:gridCol w="3529263">
                  <a:extLst>
                    <a:ext uri="{9D8B030D-6E8A-4147-A177-3AD203B41FA5}">
                      <a16:colId xmlns:a16="http://schemas.microsoft.com/office/drawing/2014/main" val="2207281335"/>
                    </a:ext>
                  </a:extLst>
                </a:gridCol>
                <a:gridCol w="3529263">
                  <a:extLst>
                    <a:ext uri="{9D8B030D-6E8A-4147-A177-3AD203B41FA5}">
                      <a16:colId xmlns:a16="http://schemas.microsoft.com/office/drawing/2014/main" val="3685270102"/>
                    </a:ext>
                  </a:extLst>
                </a:gridCol>
                <a:gridCol w="3529263">
                  <a:extLst>
                    <a:ext uri="{9D8B030D-6E8A-4147-A177-3AD203B41FA5}">
                      <a16:colId xmlns:a16="http://schemas.microsoft.com/office/drawing/2014/main" val="726079438"/>
                    </a:ext>
                  </a:extLst>
                </a:gridCol>
              </a:tblGrid>
              <a:tr h="614623">
                <a:tc>
                  <a:txBody>
                    <a:bodyPr/>
                    <a:lstStyle/>
                    <a:p>
                      <a:pPr algn="ctr">
                        <a:lnSpc>
                          <a:spcPct val="150000"/>
                        </a:lnSpc>
                      </a:pPr>
                      <a:r>
                        <a:rPr lang="en-US" sz="1600" b="1" dirty="0">
                          <a:solidFill>
                            <a:prstClr val="black"/>
                          </a:solidFill>
                        </a:rPr>
                        <a:t>VERBOSE NAME</a:t>
                      </a:r>
                      <a:endParaRPr lang="en-US" sz="1600" dirty="0"/>
                    </a:p>
                  </a:txBody>
                  <a:tcPr/>
                </a:tc>
                <a:tc>
                  <a:txBody>
                    <a:bodyPr/>
                    <a:lstStyle/>
                    <a:p>
                      <a:pPr algn="ctr"/>
                      <a:r>
                        <a:rPr lang="en-US" sz="1600" b="1" dirty="0">
                          <a:solidFill>
                            <a:prstClr val="black"/>
                          </a:solidFill>
                        </a:rPr>
                        <a:t>SHORT NAME</a:t>
                      </a:r>
                      <a:endParaRPr lang="en-US" sz="1600" dirty="0"/>
                    </a:p>
                  </a:txBody>
                  <a:tcPr/>
                </a:tc>
                <a:tc>
                  <a:txBody>
                    <a:bodyPr/>
                    <a:lstStyle/>
                    <a:p>
                      <a:pPr algn="ctr"/>
                      <a:r>
                        <a:rPr lang="en-US" sz="1600" b="1" dirty="0">
                          <a:solidFill>
                            <a:prstClr val="black"/>
                          </a:solidFill>
                        </a:rPr>
                        <a:t>DESCRIPTION</a:t>
                      </a:r>
                      <a:endParaRPr lang="en-US" sz="1600" dirty="0"/>
                    </a:p>
                  </a:txBody>
                  <a:tcPr/>
                </a:tc>
                <a:extLst>
                  <a:ext uri="{0D108BD9-81ED-4DB2-BD59-A6C34878D82A}">
                    <a16:rowId xmlns:a16="http://schemas.microsoft.com/office/drawing/2014/main" val="2392440646"/>
                  </a:ext>
                </a:extLst>
              </a:tr>
              <a:tr h="733531">
                <a:tc>
                  <a:txBody>
                    <a:bodyPr/>
                    <a:lstStyle/>
                    <a:p>
                      <a:pPr algn="ctr"/>
                      <a:r>
                        <a:rPr lang="en-US" sz="1600" dirty="0">
                          <a:solidFill>
                            <a:prstClr val="black"/>
                          </a:solidFill>
                        </a:rPr>
                        <a:t>input</a:t>
                      </a:r>
                      <a:endParaRPr lang="en-US" sz="1600" dirty="0"/>
                    </a:p>
                  </a:txBody>
                  <a:tcPr/>
                </a:tc>
                <a:tc>
                  <a:txBody>
                    <a:bodyPr/>
                    <a:lstStyle/>
                    <a:p>
                      <a:pPr algn="ctr"/>
                      <a:r>
                        <a:rPr lang="en-US" sz="1600" dirty="0">
                          <a:solidFill>
                            <a:prstClr val="black"/>
                          </a:solidFill>
                        </a:rPr>
                        <a:t>$_</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rPr>
                        <a:t>The last string matched against. This is not implemented in Opera.</a:t>
                      </a:r>
                    </a:p>
                    <a:p>
                      <a:pPr algn="ctr"/>
                      <a:endParaRPr lang="en-US" sz="1600" dirty="0"/>
                    </a:p>
                  </a:txBody>
                  <a:tcPr/>
                </a:tc>
                <a:extLst>
                  <a:ext uri="{0D108BD9-81ED-4DB2-BD59-A6C34878D82A}">
                    <a16:rowId xmlns:a16="http://schemas.microsoft.com/office/drawing/2014/main" val="4015848844"/>
                  </a:ext>
                </a:extLst>
              </a:tr>
              <a:tr h="733531">
                <a:tc>
                  <a:txBody>
                    <a:bodyPr/>
                    <a:lstStyle/>
                    <a:p>
                      <a:pPr algn="ctr"/>
                      <a:r>
                        <a:rPr lang="en-US" sz="1600" dirty="0">
                          <a:solidFill>
                            <a:prstClr val="black"/>
                          </a:solidFill>
                        </a:rPr>
                        <a:t>lastMatch</a:t>
                      </a:r>
                      <a:endParaRPr lang="en-US" sz="1600" dirty="0"/>
                    </a:p>
                  </a:txBody>
                  <a:tcPr/>
                </a:tc>
                <a:tc>
                  <a:txBody>
                    <a:bodyPr/>
                    <a:lstStyle/>
                    <a:p>
                      <a:pPr algn="ctr"/>
                      <a:r>
                        <a:rPr lang="en-US" sz="1600" dirty="0">
                          <a:solidFill>
                            <a:prstClr val="black"/>
                          </a:solidFill>
                        </a:rPr>
                        <a:t>$&amp;</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rPr>
                        <a:t>The last matched text. This is not implemented in Opera.</a:t>
                      </a:r>
                    </a:p>
                    <a:p>
                      <a:pPr algn="ctr"/>
                      <a:endParaRPr lang="en-US" sz="1600" dirty="0"/>
                    </a:p>
                  </a:txBody>
                  <a:tcPr/>
                </a:tc>
                <a:extLst>
                  <a:ext uri="{0D108BD9-81ED-4DB2-BD59-A6C34878D82A}">
                    <a16:rowId xmlns:a16="http://schemas.microsoft.com/office/drawing/2014/main" val="2900451841"/>
                  </a:ext>
                </a:extLst>
              </a:tr>
              <a:tr h="614623">
                <a:tc>
                  <a:txBody>
                    <a:bodyPr/>
                    <a:lstStyle/>
                    <a:p>
                      <a:pPr algn="ctr"/>
                      <a:r>
                        <a:rPr lang="en-US" sz="1600" dirty="0">
                          <a:solidFill>
                            <a:prstClr val="black"/>
                          </a:solidFill>
                        </a:rPr>
                        <a:t>lastPaern</a:t>
                      </a:r>
                      <a:endParaRPr lang="en-US" sz="1600" dirty="0"/>
                    </a:p>
                  </a:txBody>
                  <a:tcPr/>
                </a:tc>
                <a:tc>
                  <a:txBody>
                    <a:bodyPr/>
                    <a:lstStyle/>
                    <a:p>
                      <a:pPr algn="ctr"/>
                      <a:r>
                        <a:rPr lang="en-US" sz="1600" dirty="0">
                          <a:solidFill>
                            <a:prstClr val="black"/>
                          </a:solidFill>
                        </a:rPr>
                        <a:t>$+</a:t>
                      </a:r>
                      <a:endParaRPr lang="en-US" sz="1600" dirty="0"/>
                    </a:p>
                  </a:txBody>
                  <a:tcPr/>
                </a:tc>
                <a:tc>
                  <a:txBody>
                    <a:bodyPr/>
                    <a:lstStyle/>
                    <a:p>
                      <a:pPr algn="ctr"/>
                      <a:r>
                        <a:rPr lang="en-US" sz="1600" dirty="0">
                          <a:solidFill>
                            <a:prstClr val="black"/>
                          </a:solidFill>
                        </a:rPr>
                        <a:t> The last matched capturing group. This is not implemented in  Opera.</a:t>
                      </a:r>
                      <a:endParaRPr lang="en-US" sz="1600" dirty="0"/>
                    </a:p>
                  </a:txBody>
                  <a:tcPr/>
                </a:tc>
                <a:extLst>
                  <a:ext uri="{0D108BD9-81ED-4DB2-BD59-A6C34878D82A}">
                    <a16:rowId xmlns:a16="http://schemas.microsoft.com/office/drawing/2014/main" val="3925319969"/>
                  </a:ext>
                </a:extLst>
              </a:tr>
              <a:tr h="733531">
                <a:tc>
                  <a:txBody>
                    <a:bodyPr/>
                    <a:lstStyle/>
                    <a:p>
                      <a:pPr algn="ctr"/>
                      <a:r>
                        <a:rPr lang="en-US" sz="1600" dirty="0">
                          <a:solidFill>
                            <a:prstClr val="black"/>
                          </a:solidFill>
                        </a:rPr>
                        <a:t>leftContext</a:t>
                      </a:r>
                      <a:endParaRPr lang="en-US" sz="1600" dirty="0"/>
                    </a:p>
                  </a:txBody>
                  <a:tcPr/>
                </a:tc>
                <a:tc>
                  <a:txBody>
                    <a:bodyPr/>
                    <a:lstStyle/>
                    <a:p>
                      <a:pPr algn="ctr"/>
                      <a:r>
                        <a:rPr lang="en-US" sz="1600" dirty="0">
                          <a:solidFill>
                            <a:prstClr val="black"/>
                          </a:solidFill>
                        </a:rPr>
                        <a:t>$`</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rPr>
                        <a:t>The text that appear in the input string prior to lastMatch.</a:t>
                      </a:r>
                    </a:p>
                    <a:p>
                      <a:pPr algn="ctr"/>
                      <a:endParaRPr lang="en-US" sz="1600" dirty="0"/>
                    </a:p>
                  </a:txBody>
                  <a:tcPr/>
                </a:tc>
                <a:extLst>
                  <a:ext uri="{0D108BD9-81ED-4DB2-BD59-A6C34878D82A}">
                    <a16:rowId xmlns:a16="http://schemas.microsoft.com/office/drawing/2014/main" val="3757479371"/>
                  </a:ext>
                </a:extLst>
              </a:tr>
              <a:tr h="950873">
                <a:tc>
                  <a:txBody>
                    <a:bodyPr/>
                    <a:lstStyle/>
                    <a:p>
                      <a:pPr algn="ctr"/>
                      <a:r>
                        <a:rPr lang="en-US" sz="1600" dirty="0">
                          <a:solidFill>
                            <a:prstClr val="black"/>
                          </a:solidFill>
                        </a:rPr>
                        <a:t>Multiline</a:t>
                      </a:r>
                      <a:endParaRPr lang="en-US" sz="1600" dirty="0"/>
                    </a:p>
                  </a:txBody>
                  <a:tcPr/>
                </a:tc>
                <a:tc>
                  <a:txBody>
                    <a:bodyPr/>
                    <a:lstStyle/>
                    <a:p>
                      <a:pPr algn="ctr"/>
                      <a:r>
                        <a:rPr lang="en-US" sz="1600" dirty="0">
                          <a:solidFill>
                            <a:prstClr val="black"/>
                          </a:solidFill>
                        </a:rPr>
                        <a:t>$*</a:t>
                      </a:r>
                      <a:endParaRPr lang="en-US" sz="1600" dirty="0"/>
                    </a:p>
                  </a:txBody>
                  <a:tcPr/>
                </a:tc>
                <a:tc>
                  <a:txBody>
                    <a:bodyPr/>
                    <a:lstStyle/>
                    <a:p>
                      <a:pPr marL="0" lvl="0" indent="0" algn="ctr">
                        <a:spcBef>
                          <a:spcPts val="0"/>
                        </a:spcBef>
                        <a:buNone/>
                        <a:defRPr/>
                      </a:pPr>
                      <a:r>
                        <a:rPr lang="en-US" sz="1600" dirty="0">
                          <a:solidFill>
                            <a:prstClr val="black"/>
                          </a:solidFill>
                        </a:rPr>
                        <a:t>A Boolean value specifying whether all expressions should use multiline mode. This is not implemented IE or Opera.</a:t>
                      </a:r>
                    </a:p>
                    <a:p>
                      <a:pPr algn="ctr"/>
                      <a:endParaRPr lang="en-US" sz="1600" dirty="0"/>
                    </a:p>
                  </a:txBody>
                  <a:tcPr/>
                </a:tc>
                <a:extLst>
                  <a:ext uri="{0D108BD9-81ED-4DB2-BD59-A6C34878D82A}">
                    <a16:rowId xmlns:a16="http://schemas.microsoft.com/office/drawing/2014/main" val="4065378090"/>
                  </a:ext>
                </a:extLst>
              </a:tr>
              <a:tr h="614623">
                <a:tc>
                  <a:txBody>
                    <a:bodyPr/>
                    <a:lstStyle/>
                    <a:p>
                      <a:pPr marL="0" lvl="0" indent="0" algn="ctr">
                        <a:spcBef>
                          <a:spcPts val="0"/>
                        </a:spcBef>
                        <a:buNone/>
                        <a:defRPr/>
                      </a:pPr>
                      <a:r>
                        <a:rPr lang="en-US" sz="1600" dirty="0">
                          <a:solidFill>
                            <a:prstClr val="black"/>
                          </a:solidFill>
                        </a:rPr>
                        <a:t>rightContext</a:t>
                      </a:r>
                      <a:endParaRPr lang="en-US" sz="1600" dirty="0"/>
                    </a:p>
                  </a:txBody>
                  <a:tcPr/>
                </a:tc>
                <a:tc>
                  <a:txBody>
                    <a:bodyPr/>
                    <a:lstStyle/>
                    <a:p>
                      <a:pPr algn="ctr"/>
                      <a:r>
                        <a:rPr lang="en-US" sz="1600" dirty="0">
                          <a:solidFill>
                            <a:prstClr val="black"/>
                          </a:solidFill>
                        </a:rPr>
                        <a:t>$’</a:t>
                      </a:r>
                      <a:endParaRPr lang="en-US" sz="1600" dirty="0"/>
                    </a:p>
                  </a:txBody>
                  <a:tcPr/>
                </a:tc>
                <a:tc>
                  <a:txBody>
                    <a:bodyPr/>
                    <a:lstStyle/>
                    <a:p>
                      <a:pPr algn="ctr"/>
                      <a:r>
                        <a:rPr lang="en-US" sz="1600" dirty="0">
                          <a:solidFill>
                            <a:prstClr val="black"/>
                          </a:solidFill>
                        </a:rPr>
                        <a:t> The text that appears the input string after lastMatch.</a:t>
                      </a:r>
                      <a:endParaRPr lang="en-US" sz="1600" dirty="0"/>
                    </a:p>
                  </a:txBody>
                  <a:tcPr/>
                </a:tc>
                <a:extLst>
                  <a:ext uri="{0D108BD9-81ED-4DB2-BD59-A6C34878D82A}">
                    <a16:rowId xmlns:a16="http://schemas.microsoft.com/office/drawing/2014/main" val="3657654589"/>
                  </a:ext>
                </a:extLst>
              </a:tr>
            </a:tbl>
          </a:graphicData>
        </a:graphic>
      </p:graphicFrame>
    </p:spTree>
    <p:extLst>
      <p:ext uri="{BB962C8B-B14F-4D97-AF65-F5344CB8AC3E}">
        <p14:creationId xmlns:p14="http://schemas.microsoft.com/office/powerpoint/2010/main" val="3373413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0368" y="1253330"/>
            <a:ext cx="5955632" cy="5376070"/>
          </a:xfrm>
        </p:spPr>
        <p:txBody>
          <a:bodyPr>
            <a:normAutofit/>
          </a:bodyPr>
          <a:lstStyle/>
          <a:p>
            <a:pPr marL="0" lvl="0" indent="0">
              <a:buNone/>
              <a:defRPr/>
            </a:pPr>
            <a:r>
              <a:rPr lang="en-US" dirty="0" err="1">
                <a:solidFill>
                  <a:prstClr val="black"/>
                </a:solidFill>
              </a:rPr>
              <a:t>Eg</a:t>
            </a:r>
            <a:r>
              <a:rPr lang="en-US" dirty="0">
                <a:solidFill>
                  <a:prstClr val="black"/>
                </a:solidFill>
              </a:rPr>
              <a:t>: </a:t>
            </a:r>
          </a:p>
          <a:p>
            <a:pPr marL="0" lvl="0" indent="0">
              <a:buNone/>
              <a:defRPr/>
            </a:pPr>
            <a:r>
              <a:rPr lang="en-US" sz="1800" dirty="0">
                <a:solidFill>
                  <a:prstClr val="black"/>
                </a:solidFill>
              </a:rPr>
              <a:t>var text = "this has been a short summer";</a:t>
            </a:r>
          </a:p>
          <a:p>
            <a:pPr marL="0" lvl="0" indent="0">
              <a:buNone/>
              <a:defRPr/>
            </a:pPr>
            <a:r>
              <a:rPr lang="en-US" sz="1800" dirty="0">
                <a:solidFill>
                  <a:prstClr val="black"/>
                </a:solidFill>
              </a:rPr>
              <a:t>var pattern = /(.)</a:t>
            </a:r>
            <a:r>
              <a:rPr lang="en-US" sz="1800" dirty="0" err="1">
                <a:solidFill>
                  <a:prstClr val="black"/>
                </a:solidFill>
              </a:rPr>
              <a:t>hort</a:t>
            </a:r>
            <a:r>
              <a:rPr lang="en-US" sz="1800" dirty="0">
                <a:solidFill>
                  <a:prstClr val="black"/>
                </a:solidFill>
              </a:rPr>
              <a:t>/g;</a:t>
            </a:r>
          </a:p>
          <a:p>
            <a:pPr marL="0" lvl="0" indent="0">
              <a:buNone/>
              <a:defRPr/>
            </a:pPr>
            <a:r>
              <a:rPr lang="en-US" sz="1800" dirty="0">
                <a:solidFill>
                  <a:prstClr val="black"/>
                </a:solidFill>
              </a:rPr>
              <a:t>    if (</a:t>
            </a:r>
            <a:r>
              <a:rPr lang="en-US" sz="1800" dirty="0" err="1">
                <a:solidFill>
                  <a:prstClr val="black"/>
                </a:solidFill>
              </a:rPr>
              <a:t>pattern.test</a:t>
            </a:r>
            <a:r>
              <a:rPr lang="en-US" sz="1800" dirty="0">
                <a:solidFill>
                  <a:prstClr val="black"/>
                </a:solidFill>
              </a:rPr>
              <a:t>(text)){</a:t>
            </a:r>
          </a:p>
          <a:p>
            <a:pPr marL="0" lvl="0" indent="0">
              <a:buNone/>
              <a:defRPr/>
            </a:pPr>
            <a:r>
              <a:rPr lang="en-US" sz="1800" dirty="0">
                <a:solidFill>
                  <a:prstClr val="black"/>
                </a:solidFill>
              </a:rPr>
              <a:t>             alert(</a:t>
            </a:r>
            <a:r>
              <a:rPr lang="en-US" sz="1800" dirty="0" err="1">
                <a:solidFill>
                  <a:prstClr val="black"/>
                </a:solidFill>
              </a:rPr>
              <a:t>RegExp.input</a:t>
            </a:r>
            <a:r>
              <a:rPr lang="en-US" sz="1800" dirty="0">
                <a:solidFill>
                  <a:prstClr val="black"/>
                </a:solidFill>
              </a:rPr>
              <a:t>);     //this has been a short summer</a:t>
            </a:r>
          </a:p>
          <a:p>
            <a:pPr marL="0" lvl="0" indent="0">
              <a:buNone/>
              <a:defRPr/>
            </a:pPr>
            <a:r>
              <a:rPr lang="en-US" sz="1800" dirty="0">
                <a:solidFill>
                  <a:prstClr val="black"/>
                </a:solidFill>
              </a:rPr>
              <a:t>             alert(</a:t>
            </a:r>
            <a:r>
              <a:rPr lang="en-US" sz="1800" dirty="0" err="1">
                <a:solidFill>
                  <a:prstClr val="black"/>
                </a:solidFill>
              </a:rPr>
              <a:t>RegExp.leftContext</a:t>
            </a:r>
            <a:r>
              <a:rPr lang="en-US" sz="1800" dirty="0">
                <a:solidFill>
                  <a:prstClr val="black"/>
                </a:solidFill>
              </a:rPr>
              <a:t>);         //this has been a            </a:t>
            </a:r>
          </a:p>
          <a:p>
            <a:pPr marL="0" lvl="0" indent="0">
              <a:buNone/>
              <a:defRPr/>
            </a:pPr>
            <a:r>
              <a:rPr lang="en-US" sz="1800" dirty="0">
                <a:solidFill>
                  <a:prstClr val="black"/>
                </a:solidFill>
              </a:rPr>
              <a:t>             alert(</a:t>
            </a:r>
            <a:r>
              <a:rPr lang="en-US" sz="1800" dirty="0" err="1">
                <a:solidFill>
                  <a:prstClr val="black"/>
                </a:solidFill>
              </a:rPr>
              <a:t>RegExp.rightContext</a:t>
            </a:r>
            <a:r>
              <a:rPr lang="en-US" sz="1800" dirty="0">
                <a:solidFill>
                  <a:prstClr val="black"/>
                </a:solidFill>
              </a:rPr>
              <a:t>);        // summer</a:t>
            </a:r>
          </a:p>
          <a:p>
            <a:pPr marL="0" lvl="0" indent="0">
              <a:buNone/>
              <a:defRPr/>
            </a:pPr>
            <a:r>
              <a:rPr lang="en-US" sz="1800" dirty="0">
                <a:solidFill>
                  <a:prstClr val="black"/>
                </a:solidFill>
              </a:rPr>
              <a:t>             alert(</a:t>
            </a:r>
            <a:r>
              <a:rPr lang="en-US" sz="1800" dirty="0" err="1">
                <a:solidFill>
                  <a:prstClr val="black"/>
                </a:solidFill>
              </a:rPr>
              <a:t>RegExp.lastMatch</a:t>
            </a:r>
            <a:r>
              <a:rPr lang="en-US" sz="1800" dirty="0">
                <a:solidFill>
                  <a:prstClr val="black"/>
                </a:solidFill>
              </a:rPr>
              <a:t>);           //short</a:t>
            </a:r>
          </a:p>
          <a:p>
            <a:pPr marL="0" lvl="0" indent="0">
              <a:buNone/>
              <a:defRPr/>
            </a:pPr>
            <a:r>
              <a:rPr lang="en-US" sz="1800" dirty="0">
                <a:solidFill>
                  <a:prstClr val="black"/>
                </a:solidFill>
              </a:rPr>
              <a:t>             alert(</a:t>
            </a:r>
            <a:r>
              <a:rPr lang="en-US" sz="1800" dirty="0" err="1">
                <a:solidFill>
                  <a:prstClr val="black"/>
                </a:solidFill>
              </a:rPr>
              <a:t>RegExp.lastParen</a:t>
            </a:r>
            <a:r>
              <a:rPr lang="en-US" sz="1800" dirty="0">
                <a:solidFill>
                  <a:prstClr val="black"/>
                </a:solidFill>
              </a:rPr>
              <a:t>);           //s</a:t>
            </a:r>
          </a:p>
          <a:p>
            <a:pPr marL="0" lvl="0" indent="0">
              <a:buNone/>
              <a:defRPr/>
            </a:pPr>
            <a:r>
              <a:rPr lang="en-US" sz="1800" dirty="0">
                <a:solidFill>
                  <a:prstClr val="black"/>
                </a:solidFill>
              </a:rPr>
              <a:t>             alert(</a:t>
            </a:r>
            <a:r>
              <a:rPr lang="en-US" sz="1800" dirty="0" err="1">
                <a:solidFill>
                  <a:prstClr val="black"/>
                </a:solidFill>
              </a:rPr>
              <a:t>RegExp.multiline</a:t>
            </a:r>
            <a:r>
              <a:rPr lang="en-US" sz="1800" dirty="0">
                <a:solidFill>
                  <a:prstClr val="black"/>
                </a:solidFill>
              </a:rPr>
              <a:t>);           //false</a:t>
            </a:r>
          </a:p>
          <a:p>
            <a:pPr marL="0" lvl="0" indent="0">
              <a:buNone/>
              <a:defRPr/>
            </a:pPr>
            <a:r>
              <a:rPr lang="en-US" sz="1800" dirty="0">
                <a:solidFill>
                  <a:prstClr val="black"/>
                </a:solidFill>
              </a:rPr>
              <a:t>        				}</a:t>
            </a:r>
          </a:p>
          <a:p>
            <a:endParaRPr lang="en-US" dirty="0"/>
          </a:p>
        </p:txBody>
      </p:sp>
      <p:sp>
        <p:nvSpPr>
          <p:cNvPr id="3" name="Title 2"/>
          <p:cNvSpPr>
            <a:spLocks noGrp="1"/>
          </p:cNvSpPr>
          <p:nvPr>
            <p:ph type="title"/>
          </p:nvPr>
        </p:nvSpPr>
        <p:spPr/>
        <p:txBody>
          <a:bodyPr/>
          <a:lstStyle/>
          <a:p>
            <a:r>
              <a:rPr lang="en-US" dirty="0"/>
              <a:t>RegExp Constructor Properties (Cont’d)</a:t>
            </a:r>
          </a:p>
        </p:txBody>
      </p:sp>
      <p:sp>
        <p:nvSpPr>
          <p:cNvPr id="4" name="Content Placeholder 1">
            <a:extLst>
              <a:ext uri="{FF2B5EF4-FFF2-40B4-BE49-F238E27FC236}">
                <a16:creationId xmlns:a16="http://schemas.microsoft.com/office/drawing/2014/main" id="{4E56D263-ADAC-A358-3F0C-DFC96A736042}"/>
              </a:ext>
            </a:extLst>
          </p:cNvPr>
          <p:cNvSpPr txBox="1">
            <a:spLocks/>
          </p:cNvSpPr>
          <p:nvPr/>
        </p:nvSpPr>
        <p:spPr>
          <a:xfrm>
            <a:off x="6096000" y="1467288"/>
            <a:ext cx="6212305" cy="4948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r>
              <a:rPr lang="en-US" sz="1800" dirty="0"/>
              <a:t>var text = "this has been a short summer";</a:t>
            </a:r>
          </a:p>
          <a:p>
            <a:pPr marL="0" indent="0">
              <a:buFont typeface="Arial" panose="020B0604020202020204" pitchFamily="34" charset="0"/>
              <a:buNone/>
            </a:pPr>
            <a:r>
              <a:rPr lang="en-US" sz="1800" dirty="0"/>
              <a:t>        var pattern = /(.)</a:t>
            </a:r>
            <a:r>
              <a:rPr lang="en-US" sz="1800" dirty="0" err="1"/>
              <a:t>hort</a:t>
            </a:r>
            <a:r>
              <a:rPr lang="en-US" sz="1800" dirty="0"/>
              <a:t>/g;</a:t>
            </a:r>
          </a:p>
          <a:p>
            <a:pPr marL="0" indent="0">
              <a:buFont typeface="Arial" panose="020B0604020202020204" pitchFamily="34" charset="0"/>
              <a:buNone/>
            </a:pPr>
            <a:r>
              <a:rPr lang="en-US" sz="1800" dirty="0"/>
              <a:t>        </a:t>
            </a:r>
          </a:p>
          <a:p>
            <a:pPr marL="0" indent="0">
              <a:buFont typeface="Arial" panose="020B0604020202020204" pitchFamily="34" charset="0"/>
              <a:buNone/>
            </a:pPr>
            <a:r>
              <a:rPr lang="en-US" sz="1800" dirty="0"/>
              <a:t>if (</a:t>
            </a:r>
            <a:r>
              <a:rPr lang="en-US" sz="1800" dirty="0" err="1"/>
              <a:t>pattern.test</a:t>
            </a:r>
            <a:r>
              <a:rPr lang="en-US" sz="1800" dirty="0"/>
              <a:t>(text)){</a:t>
            </a:r>
          </a:p>
          <a:p>
            <a:pPr marL="0" indent="0">
              <a:buFont typeface="Arial" panose="020B0604020202020204" pitchFamily="34" charset="0"/>
              <a:buNone/>
            </a:pPr>
            <a:r>
              <a:rPr lang="en-US" sz="1800" dirty="0"/>
              <a:t>            alert(RegExp.$_);               //this has been a short summer</a:t>
            </a:r>
          </a:p>
          <a:p>
            <a:pPr marL="0" indent="0">
              <a:buFont typeface="Arial" panose="020B0604020202020204" pitchFamily="34" charset="0"/>
              <a:buNone/>
            </a:pPr>
            <a:r>
              <a:rPr lang="en-US" sz="1800" dirty="0"/>
              <a:t>            alert(RegExp["$`"]);            //this has been a            </a:t>
            </a:r>
          </a:p>
          <a:p>
            <a:pPr marL="0" indent="0">
              <a:buFont typeface="Arial" panose="020B0604020202020204" pitchFamily="34" charset="0"/>
              <a:buNone/>
            </a:pPr>
            <a:r>
              <a:rPr lang="en-US" sz="1800" dirty="0"/>
              <a:t>            alert(RegExp["$'"]);            // summer</a:t>
            </a:r>
          </a:p>
          <a:p>
            <a:pPr marL="0" indent="0">
              <a:buFont typeface="Arial" panose="020B0604020202020204" pitchFamily="34" charset="0"/>
              <a:buNone/>
            </a:pPr>
            <a:r>
              <a:rPr lang="en-US" sz="1800" dirty="0"/>
              <a:t>            alert(RegExp["$&amp;"]);            //short</a:t>
            </a:r>
          </a:p>
          <a:p>
            <a:pPr marL="0" indent="0">
              <a:buFont typeface="Arial" panose="020B0604020202020204" pitchFamily="34" charset="0"/>
              <a:buNone/>
            </a:pPr>
            <a:r>
              <a:rPr lang="en-US" sz="1800" dirty="0"/>
              <a:t>            alert(RegExp["$+"]);            //s</a:t>
            </a:r>
          </a:p>
          <a:p>
            <a:pPr marL="0" indent="0">
              <a:buFont typeface="Arial" panose="020B0604020202020204" pitchFamily="34" charset="0"/>
              <a:buNone/>
            </a:pPr>
            <a:r>
              <a:rPr lang="en-US" sz="1800" dirty="0"/>
              <a:t>            alert(RegExp["$*"]);            //false</a:t>
            </a:r>
          </a:p>
        </p:txBody>
      </p:sp>
    </p:spTree>
    <p:extLst>
      <p:ext uri="{BB962C8B-B14F-4D97-AF65-F5344CB8AC3E}">
        <p14:creationId xmlns:p14="http://schemas.microsoft.com/office/powerpoint/2010/main" val="3816086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TotalTime>
  <Words>39002</Words>
  <Application>Microsoft Office PowerPoint</Application>
  <PresentationFormat>Widescreen</PresentationFormat>
  <Paragraphs>4295</Paragraphs>
  <Slides>346</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346</vt:i4>
      </vt:variant>
    </vt:vector>
  </HeadingPairs>
  <TitlesOfParts>
    <vt:vector size="356" baseType="lpstr">
      <vt:lpstr>Arial</vt:lpstr>
      <vt:lpstr>Calibri</vt:lpstr>
      <vt:lpstr>Calibri Light</vt:lpstr>
      <vt:lpstr>euclid_circular_a</vt:lpstr>
      <vt:lpstr>Myanmar Text</vt:lpstr>
      <vt:lpstr>Times New Roman</vt:lpstr>
      <vt:lpstr>Verdana</vt:lpstr>
      <vt:lpstr>Wingdings</vt:lpstr>
      <vt:lpstr>Office Theme</vt:lpstr>
      <vt:lpstr>1_Office Theme</vt:lpstr>
      <vt:lpstr> Web Technology JavaScript Programming  Chapter 1 :What is JavaScript?  Chapter 2: JavaScript in HTML </vt:lpstr>
      <vt:lpstr>  General Lecture Plan  </vt:lpstr>
      <vt:lpstr>What is JavaScript? / JavaScript’s History</vt:lpstr>
      <vt:lpstr>JavaScript Implementation / Versions/ Editors</vt:lpstr>
      <vt:lpstr>Way of using JavaScript</vt:lpstr>
      <vt:lpstr>Internal, External, Inline</vt:lpstr>
      <vt:lpstr>The &lt;Script&gt; Element</vt:lpstr>
      <vt:lpstr>The &lt;noscript&gt; Element</vt:lpstr>
      <vt:lpstr>JavaScript Output</vt:lpstr>
      <vt:lpstr>Reference Book</vt:lpstr>
      <vt:lpstr>Web Technology JavaScript Programming  Chapter 3: Language Basics</vt:lpstr>
      <vt:lpstr>Outlines</vt:lpstr>
      <vt:lpstr>Identifiers</vt:lpstr>
      <vt:lpstr>Keyword And Reserved Words</vt:lpstr>
      <vt:lpstr>Statements</vt:lpstr>
      <vt:lpstr>Comments</vt:lpstr>
      <vt:lpstr>Variables</vt:lpstr>
      <vt:lpstr>Data Type</vt:lpstr>
      <vt:lpstr>The Nature of Strings </vt:lpstr>
      <vt:lpstr>Character Literals</vt:lpstr>
      <vt:lpstr>The Null Type</vt:lpstr>
      <vt:lpstr>The Number Type</vt:lpstr>
      <vt:lpstr>Number Conversions</vt:lpstr>
      <vt:lpstr>Number Conversions (Cont’d)</vt:lpstr>
      <vt:lpstr>Number Conversions (Cont’d)</vt:lpstr>
      <vt:lpstr>Booleans, Operators</vt:lpstr>
      <vt:lpstr>Unary Operator</vt:lpstr>
      <vt:lpstr>Unary Plus and Minus</vt:lpstr>
      <vt:lpstr>Multiplicative Operators, Additive Operators</vt:lpstr>
      <vt:lpstr>Relational Operators, Equality Operators</vt:lpstr>
      <vt:lpstr>Equal Operator</vt:lpstr>
      <vt:lpstr>Conditional Operator </vt:lpstr>
      <vt:lpstr>Assignment Operators and Compound Assignment Operators</vt:lpstr>
      <vt:lpstr>Statements</vt:lpstr>
      <vt:lpstr>If statements</vt:lpstr>
      <vt:lpstr>If……..else if………else</vt:lpstr>
      <vt:lpstr>The while Statement , The do-while Statement </vt:lpstr>
      <vt:lpstr>for Statement</vt:lpstr>
      <vt:lpstr>for-in Statement</vt:lpstr>
      <vt:lpstr>The break and continue Statements </vt:lpstr>
      <vt:lpstr>The break and continue Statements (Cont’d)</vt:lpstr>
      <vt:lpstr>switch Statement </vt:lpstr>
      <vt:lpstr>switch Statement </vt:lpstr>
      <vt:lpstr>Functions</vt:lpstr>
      <vt:lpstr>Functions (Cont’d)</vt:lpstr>
      <vt:lpstr>Functions (Cont’d)</vt:lpstr>
      <vt:lpstr>Number of Arguments</vt:lpstr>
      <vt:lpstr>Number of Arguments (Cont’d)</vt:lpstr>
      <vt:lpstr>No Overloading</vt:lpstr>
      <vt:lpstr>Web Technology JavaScript Programming  Chapter 4 :Variables, Scope and Memory</vt:lpstr>
      <vt:lpstr>Outline</vt:lpstr>
      <vt:lpstr>Primitive and Reference values</vt:lpstr>
      <vt:lpstr>Primitive and Reference values (Cont’d)</vt:lpstr>
      <vt:lpstr>Argument Passing</vt:lpstr>
      <vt:lpstr>Execution Context and Scope</vt:lpstr>
      <vt:lpstr>Variable Declaration</vt:lpstr>
      <vt:lpstr>Garbage collection</vt:lpstr>
      <vt:lpstr> Web Technology JavaScript programming  Chapter 5 : References Type</vt:lpstr>
      <vt:lpstr>The Object Type</vt:lpstr>
      <vt:lpstr>Creating and manipulating arrays</vt:lpstr>
      <vt:lpstr>Creating and manipulating arrays (Cont’d)</vt:lpstr>
      <vt:lpstr>Creating and manipulating arrays (Cont’d)</vt:lpstr>
      <vt:lpstr>Conversion Methods</vt:lpstr>
      <vt:lpstr>join() Method</vt:lpstr>
      <vt:lpstr>Stack Methods</vt:lpstr>
      <vt:lpstr>Queue Methods</vt:lpstr>
      <vt:lpstr>Queue Methods (Cont’d)</vt:lpstr>
      <vt:lpstr>Reordering Methods</vt:lpstr>
      <vt:lpstr>Manipulating Methods</vt:lpstr>
      <vt:lpstr>slice() Method</vt:lpstr>
      <vt:lpstr> Web Technology JavaScript programming  Chapter 5-2 : The Array Type, RegExp Type</vt:lpstr>
      <vt:lpstr>Splice( ) method</vt:lpstr>
      <vt:lpstr>Con’t</vt:lpstr>
      <vt:lpstr>Location Methods</vt:lpstr>
      <vt:lpstr>Iterative Method</vt:lpstr>
      <vt:lpstr>Iterative Method (Cont’d)</vt:lpstr>
      <vt:lpstr>Iterative Method (Cont’d)</vt:lpstr>
      <vt:lpstr>Reduction Methods</vt:lpstr>
      <vt:lpstr> The Date Type </vt:lpstr>
      <vt:lpstr> The Date Type (Cont’d) </vt:lpstr>
      <vt:lpstr> Regular Expressions(RegExp) Types </vt:lpstr>
      <vt:lpstr> 1)  RegExp Flags (Cont’d) </vt:lpstr>
      <vt:lpstr> 1)  RegExp Flags Example </vt:lpstr>
      <vt:lpstr>2)  RegExp Metacharacters</vt:lpstr>
      <vt:lpstr>2)  RegExp Metacharacters (Cont’d)</vt:lpstr>
      <vt:lpstr> Using Regular Expression Metacharacters </vt:lpstr>
      <vt:lpstr> Using Regular Expression Metacharacters </vt:lpstr>
      <vt:lpstr>Using Regular Expression Metacharacters (Cont’d)</vt:lpstr>
      <vt:lpstr>Using Regular Expression Metacharacters (Cont’d)</vt:lpstr>
      <vt:lpstr>Using Regular Expression Metacharacters (Cont’d)</vt:lpstr>
      <vt:lpstr>Example</vt:lpstr>
      <vt:lpstr>Example</vt:lpstr>
      <vt:lpstr>RegExp Properties</vt:lpstr>
      <vt:lpstr>RegExp Method</vt:lpstr>
      <vt:lpstr>RegExp Method (Cont’d)</vt:lpstr>
      <vt:lpstr>RegExp Method (Cont’d)</vt:lpstr>
      <vt:lpstr>RegExp Method (Cont’d)</vt:lpstr>
      <vt:lpstr>RegExp Constructor Properties</vt:lpstr>
      <vt:lpstr>RegExp Constructor Properties (Cont’d)</vt:lpstr>
      <vt:lpstr>Outcome</vt:lpstr>
      <vt:lpstr>Web Technology JavaScript programming  Chapter 5-3 : Reference Types</vt:lpstr>
      <vt:lpstr>What is Primitive Wrapper Type?</vt:lpstr>
      <vt:lpstr>Boolean Type </vt:lpstr>
      <vt:lpstr>String Type</vt:lpstr>
      <vt:lpstr>Character Methods</vt:lpstr>
      <vt:lpstr>String-Manipulation Methods</vt:lpstr>
      <vt:lpstr>String Location Methods</vt:lpstr>
      <vt:lpstr>Number Type</vt:lpstr>
      <vt:lpstr>Number Type (Cont’d)</vt:lpstr>
      <vt:lpstr>Function Type</vt:lpstr>
      <vt:lpstr>Function Type(Cont’d)</vt:lpstr>
      <vt:lpstr>Math Object</vt:lpstr>
      <vt:lpstr>Math Object (Cont’d)</vt:lpstr>
      <vt:lpstr>Math Object (Cont’d)</vt:lpstr>
      <vt:lpstr> Web Technology JavaScript programming  Chapter 6 : Object-Oriented Programming</vt:lpstr>
      <vt:lpstr>Object Creation</vt:lpstr>
      <vt:lpstr>1. Factory Pattern</vt:lpstr>
      <vt:lpstr>2. Parasitic Constructor</vt:lpstr>
      <vt:lpstr>3. Constructor Pattern</vt:lpstr>
      <vt:lpstr>4. Prototype Pattern</vt:lpstr>
      <vt:lpstr>5. Combination Constructor + Prototype Pattern</vt:lpstr>
      <vt:lpstr>6. Dynamic Prototype Pattern</vt:lpstr>
      <vt:lpstr>7. Durable Constructor Pattern</vt:lpstr>
      <vt:lpstr>Exercise</vt:lpstr>
      <vt:lpstr> Web Technology JavaScript programming  Chapter 6-1 : Object-Oriented Programming</vt:lpstr>
      <vt:lpstr>Objects</vt:lpstr>
      <vt:lpstr>Objects (Cont’d)</vt:lpstr>
      <vt:lpstr>Objects – Methods, Properties</vt:lpstr>
      <vt:lpstr>Creating Objects</vt:lpstr>
      <vt:lpstr>Objects Properties ( Adding, Deleting )</vt:lpstr>
      <vt:lpstr>Objects Creation</vt:lpstr>
      <vt:lpstr> Web Technology JavaScript programming  Chapter 7 : Function Expressions </vt:lpstr>
      <vt:lpstr>Function</vt:lpstr>
      <vt:lpstr>Function (Cont’d)</vt:lpstr>
      <vt:lpstr>Function (Cont’d)</vt:lpstr>
      <vt:lpstr>Function (Cont’d)</vt:lpstr>
      <vt:lpstr>Function (Example)</vt:lpstr>
      <vt:lpstr>Default and Rest Parameters (Example)</vt:lpstr>
      <vt:lpstr>Function Hoisting</vt:lpstr>
      <vt:lpstr>Function (Global Variable)</vt:lpstr>
      <vt:lpstr>Recursion</vt:lpstr>
      <vt:lpstr>Closures</vt:lpstr>
      <vt:lpstr>Closures and Variables</vt:lpstr>
      <vt:lpstr>Closures and Variables (Cont’d)</vt:lpstr>
      <vt:lpstr>The this Object</vt:lpstr>
      <vt:lpstr>The this Object (Cont’d)</vt:lpstr>
      <vt:lpstr>Private Variables</vt:lpstr>
      <vt:lpstr>Private Variables (Cont’d)</vt:lpstr>
      <vt:lpstr>Static Private Variables</vt:lpstr>
      <vt:lpstr>Static Private Variables (Cont’d)</vt:lpstr>
      <vt:lpstr>Web Technology JavaScript programming  Chapter 8 : The Browser Object Model  </vt:lpstr>
      <vt:lpstr>The Browser Object Model (BOM)</vt:lpstr>
      <vt:lpstr>The Window Object</vt:lpstr>
      <vt:lpstr>The Global Scope</vt:lpstr>
      <vt:lpstr>The Global Scope (Cont’d)</vt:lpstr>
      <vt:lpstr>Window Relationships and Frames </vt:lpstr>
      <vt:lpstr>Window Relationships and Frames (Cont’d)</vt:lpstr>
      <vt:lpstr>Window Relationships and Frames (Cont’d)</vt:lpstr>
      <vt:lpstr>Window Position</vt:lpstr>
      <vt:lpstr>Window Size</vt:lpstr>
      <vt:lpstr>Window Size , Methods </vt:lpstr>
      <vt:lpstr>Navigating and Opening Window</vt:lpstr>
      <vt:lpstr>Navigating and Opening Window (Cont’d)</vt:lpstr>
      <vt:lpstr>Navigating and Opening Window (Cont’d)</vt:lpstr>
      <vt:lpstr>Intervals and Timeouts</vt:lpstr>
      <vt:lpstr>Intervals and Timeouts (Cont’d)</vt:lpstr>
      <vt:lpstr>System Dialogs</vt:lpstr>
      <vt:lpstr>System Dialogs (Cont’d)</vt:lpstr>
      <vt:lpstr>System Dialogs (Cont’d)</vt:lpstr>
      <vt:lpstr>System Dialogs (Cont’d)</vt:lpstr>
      <vt:lpstr>System Dialogs (Cont’d)</vt:lpstr>
      <vt:lpstr>Web Technology JavaScript programming  Chapter 10 : The Document Object Model           (Hierarchy of Nodes)</vt:lpstr>
      <vt:lpstr>What is DOM ?</vt:lpstr>
      <vt:lpstr>Hierarchy of Node</vt:lpstr>
      <vt:lpstr>Hierarchy of Node (Cont’d0</vt:lpstr>
      <vt:lpstr>Hierarchy of Node (Cont’d0</vt:lpstr>
      <vt:lpstr>The Node Type</vt:lpstr>
      <vt:lpstr>The nodeName and nodeValue Properties</vt:lpstr>
      <vt:lpstr>Node Relationships</vt:lpstr>
      <vt:lpstr>Node Relationships (Cont’d)</vt:lpstr>
      <vt:lpstr>The Document Object</vt:lpstr>
      <vt:lpstr>Property and Methods of Document Object </vt:lpstr>
      <vt:lpstr>createElement( ) and createTextNode( )</vt:lpstr>
      <vt:lpstr>innerHTML Property</vt:lpstr>
      <vt:lpstr>Creating Attribute Node</vt:lpstr>
      <vt:lpstr>DOM Standard Attributes</vt:lpstr>
      <vt:lpstr>Getting Attribute</vt:lpstr>
      <vt:lpstr>Getting Attributes (Cont’d)</vt:lpstr>
      <vt:lpstr>Changing Attribute Value</vt:lpstr>
      <vt:lpstr>Manipulating Nodes</vt:lpstr>
      <vt:lpstr> appendChild( ) </vt:lpstr>
      <vt:lpstr> insertBefore( )  </vt:lpstr>
      <vt:lpstr> replaceChild( ) </vt:lpstr>
      <vt:lpstr> removeChild( ) </vt:lpstr>
      <vt:lpstr>normalize( )</vt:lpstr>
      <vt:lpstr>splitText( )</vt:lpstr>
      <vt:lpstr>Web Technology JavaScript programming  Chapter 10 : The Document Object Model                  (Working With the DOM)</vt:lpstr>
      <vt:lpstr>Working With the DOM</vt:lpstr>
      <vt:lpstr>Dynamic Scripts</vt:lpstr>
      <vt:lpstr>Dynamic Scripts (Cont’d)</vt:lpstr>
      <vt:lpstr>Dynamic Scripts (Cont’d)</vt:lpstr>
      <vt:lpstr>Dynamic Styles</vt:lpstr>
      <vt:lpstr>Dynamic Styles (Cont’d)</vt:lpstr>
      <vt:lpstr>DocumentFragment Type</vt:lpstr>
      <vt:lpstr>Manipulating Tables</vt:lpstr>
      <vt:lpstr>Web Technology JavaScript programming  Chapter 11 : DOM Extensions</vt:lpstr>
      <vt:lpstr>SELECTORS API</vt:lpstr>
      <vt:lpstr>The querySelector() method</vt:lpstr>
      <vt:lpstr>The querySelector() method (Cont’d)</vt:lpstr>
      <vt:lpstr>The querySelectorAll() method</vt:lpstr>
      <vt:lpstr>The querySelectorAll() method (Cont’d)</vt:lpstr>
      <vt:lpstr>The matchesSelector() method</vt:lpstr>
      <vt:lpstr>The matchesSelector() method (Cont’d)</vt:lpstr>
      <vt:lpstr>HTML5</vt:lpstr>
      <vt:lpstr>The getElementsByClassName() method</vt:lpstr>
      <vt:lpstr>The classList Property</vt:lpstr>
      <vt:lpstr>The classList Property (Cont’d)</vt:lpstr>
      <vt:lpstr>The classList Property (Cont’d)</vt:lpstr>
      <vt:lpstr>The classList Property (Cont’d)</vt:lpstr>
      <vt:lpstr>The classList Property (5/5)</vt:lpstr>
      <vt:lpstr>The innerHTML Property</vt:lpstr>
      <vt:lpstr>The innerHTML Property (Cont’d)</vt:lpstr>
      <vt:lpstr>The innerHTML Property (Cont’d)</vt:lpstr>
      <vt:lpstr>The innerHTML Property (Cont’d)</vt:lpstr>
      <vt:lpstr>The outerHTML Property</vt:lpstr>
      <vt:lpstr>The outerHTML Property (Cont’d)</vt:lpstr>
      <vt:lpstr>The outerHTML Property (Cont’d)</vt:lpstr>
      <vt:lpstr>The innerText Property</vt:lpstr>
      <vt:lpstr>The innerText Property (Cont’d)</vt:lpstr>
      <vt:lpstr>The innerText Property (Cont’d)</vt:lpstr>
      <vt:lpstr>The innerText Property (Cont’d)</vt:lpstr>
      <vt:lpstr>The outerText Property</vt:lpstr>
      <vt:lpstr>The outerText Property (Cont’d)</vt:lpstr>
      <vt:lpstr>The outerText Property (Cont’d)</vt:lpstr>
      <vt:lpstr>The insertAdjacentHTML() Method</vt:lpstr>
      <vt:lpstr>The insertAdjacentHTML() Method (Cont’d)</vt:lpstr>
      <vt:lpstr> Web Technology JavaScript Programming  Events</vt:lpstr>
      <vt:lpstr>Events</vt:lpstr>
      <vt:lpstr>Event Flow</vt:lpstr>
      <vt:lpstr>Event Bubbling</vt:lpstr>
      <vt:lpstr>Event Capturing</vt:lpstr>
      <vt:lpstr>DOM Event Flow</vt:lpstr>
      <vt:lpstr>Event Handlers</vt:lpstr>
      <vt:lpstr>HTML Event Handlers</vt:lpstr>
      <vt:lpstr>HTML Event Handlers (cont’d)</vt:lpstr>
      <vt:lpstr>DOM Level 0 Event Handlers</vt:lpstr>
      <vt:lpstr>DOM Level 0 Event Handlers (cont’d)</vt:lpstr>
      <vt:lpstr>DOM Level 2 Event Handlers</vt:lpstr>
      <vt:lpstr>DOM Level 2 Event Handlers (cont’d)</vt:lpstr>
      <vt:lpstr>DOM Level 2 Event Handlers (cont’d)</vt:lpstr>
      <vt:lpstr>Internet Explorer Event Handlers</vt:lpstr>
      <vt:lpstr>Internet Explorer Event Handlers (cont’d)</vt:lpstr>
      <vt:lpstr>Internet Explorer Event Handlers (cont’d)</vt:lpstr>
      <vt:lpstr>Cross-Browser Event Handlers</vt:lpstr>
      <vt:lpstr>Cross-Browser Event Handlers (cont’d)</vt:lpstr>
      <vt:lpstr>The  Event Object</vt:lpstr>
      <vt:lpstr>The DOM Event Object</vt:lpstr>
      <vt:lpstr>The Internet Explorer Event Object</vt:lpstr>
      <vt:lpstr>The Cross-Browser Event Object </vt:lpstr>
      <vt:lpstr>Event Types</vt:lpstr>
      <vt:lpstr>UI Events</vt:lpstr>
      <vt:lpstr>Input Events</vt:lpstr>
      <vt:lpstr>Mouse Events</vt:lpstr>
      <vt:lpstr>Click Events</vt:lpstr>
      <vt:lpstr> Web Technology JavaScript Programming  Scripting Forms</vt:lpstr>
      <vt:lpstr>Form Basics</vt:lpstr>
      <vt:lpstr>Accessing Forms</vt:lpstr>
      <vt:lpstr>Submitting Forms</vt:lpstr>
      <vt:lpstr>Resetting Forms</vt:lpstr>
      <vt:lpstr>Form Fields</vt:lpstr>
      <vt:lpstr>Input Element’s Types</vt:lpstr>
      <vt:lpstr>Form Fields Example</vt:lpstr>
      <vt:lpstr>Common Form-Field Properties</vt:lpstr>
      <vt:lpstr>Common Form-Field Methods</vt:lpstr>
      <vt:lpstr>Focus Example</vt:lpstr>
      <vt:lpstr>Common Form-Field Events</vt:lpstr>
      <vt:lpstr>Scripting Text Boxes</vt:lpstr>
      <vt:lpstr>Text Selection</vt:lpstr>
      <vt:lpstr>Retrieving Selected Text</vt:lpstr>
      <vt:lpstr>Partial Text Selection</vt:lpstr>
      <vt:lpstr>Partial Text Selection (cont’d)</vt:lpstr>
      <vt:lpstr>Required Fields</vt:lpstr>
      <vt:lpstr>Required Fields Example</vt:lpstr>
      <vt:lpstr>Input Patterns</vt:lpstr>
      <vt:lpstr>Scripting Select Boxes</vt:lpstr>
      <vt:lpstr>Options Selection</vt:lpstr>
      <vt:lpstr>Options Selection Example</vt:lpstr>
      <vt:lpstr>Options Selection Example (cont’d)</vt:lpstr>
      <vt:lpstr>Adding Options</vt:lpstr>
      <vt:lpstr>Removing Options</vt:lpstr>
      <vt:lpstr>Length Property</vt:lpstr>
      <vt:lpstr>Constraint Validation HTML Attributes</vt:lpstr>
      <vt:lpstr>Constraint Validation CSS Pseudo Selectors</vt:lpstr>
      <vt:lpstr>JavaScript with validation</vt:lpstr>
      <vt:lpstr>Validity(Example)</vt:lpstr>
      <vt:lpstr>Form Validation Example</vt:lpstr>
      <vt:lpstr>Form Validation (Retype) Example</vt:lpstr>
      <vt:lpstr>Calculation</vt:lpstr>
      <vt:lpstr> Web Technology JavaScript Programming  Graphics with Canvas</vt:lpstr>
      <vt:lpstr>The &lt;canvas&gt; Element</vt:lpstr>
      <vt:lpstr>Basic Usage</vt:lpstr>
      <vt:lpstr>Canvas Example 1</vt:lpstr>
      <vt:lpstr>Canvas Example 2</vt:lpstr>
      <vt:lpstr>Advantages</vt:lpstr>
      <vt:lpstr>Disadvantages</vt:lpstr>
      <vt:lpstr>The 2D Context</vt:lpstr>
      <vt:lpstr>Fills and Strokes</vt:lpstr>
      <vt:lpstr>Drawing Rectangles</vt:lpstr>
      <vt:lpstr>The fillRect() Method Example</vt:lpstr>
      <vt:lpstr>The strokeRect() Method Example</vt:lpstr>
      <vt:lpstr>The clearRect() Method Example</vt:lpstr>
      <vt:lpstr>Drawing Paths</vt:lpstr>
      <vt:lpstr>Drawing Paths (cont’d)</vt:lpstr>
      <vt:lpstr>Path Example</vt:lpstr>
      <vt:lpstr>Drawing a Circle</vt:lpstr>
      <vt:lpstr>Drawing Text</vt:lpstr>
      <vt:lpstr>Text Example</vt:lpstr>
      <vt:lpstr>Shadows</vt:lpstr>
      <vt:lpstr>Shadow Example</vt:lpstr>
      <vt:lpstr>Gradients</vt:lpstr>
      <vt:lpstr>Gradient Example 1</vt:lpstr>
      <vt:lpstr>Gradient Example 2</vt:lpstr>
      <vt:lpstr>Drawing Images</vt:lpstr>
      <vt:lpstr>Image Example</vt:lpstr>
      <vt:lpstr>Transformations</vt:lpstr>
      <vt:lpstr>Transform Example</vt:lpstr>
      <vt:lpstr>Patterns</vt:lpstr>
      <vt:lpstr>Pattern Example</vt:lpstr>
      <vt:lpstr>The globalAlpha Property</vt:lpstr>
      <vt:lpstr>The globalCompositionOperation Property</vt:lpstr>
      <vt:lpstr>The globalCompositionOperation Property Example</vt:lpstr>
      <vt:lpstr>Simple Example</vt:lpstr>
      <vt:lpstr> Web Technology JavaScript Programming  Client-Side Storage</vt:lpstr>
      <vt:lpstr>Data Storage</vt:lpstr>
      <vt:lpstr>Cookies</vt:lpstr>
      <vt:lpstr>Cookies (cont’d)</vt:lpstr>
      <vt:lpstr>Restrictions </vt:lpstr>
      <vt:lpstr>Cookie Parts</vt:lpstr>
      <vt:lpstr>Cookie Parts (cont’d)</vt:lpstr>
      <vt:lpstr>Cookies in JavaScript</vt:lpstr>
      <vt:lpstr>Cookies in JavaScript (cont’d)</vt:lpstr>
      <vt:lpstr>Three Basic Cookie Operations</vt:lpstr>
      <vt:lpstr>CookieUtil.get() Method</vt:lpstr>
      <vt:lpstr>CookieUtil.set() Method</vt:lpstr>
      <vt:lpstr>CookieUtil.unset() Method</vt:lpstr>
      <vt:lpstr>Cookie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 Thae Thae Han</dc:creator>
  <cp:lastModifiedBy>Dell</cp:lastModifiedBy>
  <cp:revision>240</cp:revision>
  <dcterms:created xsi:type="dcterms:W3CDTF">2021-12-27T15:38:05Z</dcterms:created>
  <dcterms:modified xsi:type="dcterms:W3CDTF">2025-06-08T12:34:38Z</dcterms:modified>
</cp:coreProperties>
</file>